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4236" r:id="rId11"/>
    <p:sldId id="293" r:id="rId12"/>
    <p:sldId id="4237" r:id="rId13"/>
    <p:sldId id="4238" r:id="rId14"/>
    <p:sldId id="4239" r:id="rId15"/>
    <p:sldId id="256" r:id="rId16"/>
    <p:sldId id="294" r:id="rId17"/>
    <p:sldId id="258" r:id="rId18"/>
    <p:sldId id="259" r:id="rId19"/>
    <p:sldId id="287" r:id="rId20"/>
    <p:sldId id="283" r:id="rId21"/>
    <p:sldId id="277" r:id="rId22"/>
    <p:sldId id="276" r:id="rId23"/>
    <p:sldId id="292" r:id="rId24"/>
    <p:sldId id="295" r:id="rId25"/>
    <p:sldId id="4235" r:id="rId26"/>
    <p:sldId id="288" r:id="rId27"/>
    <p:sldId id="3211" r:id="rId28"/>
    <p:sldId id="3200" r:id="rId29"/>
    <p:sldId id="3201" r:id="rId30"/>
    <p:sldId id="4231" r:id="rId31"/>
    <p:sldId id="3163" r:id="rId32"/>
    <p:sldId id="3380" r:id="rId33"/>
    <p:sldId id="4246" r:id="rId34"/>
    <p:sldId id="4234" r:id="rId35"/>
    <p:sldId id="4232" r:id="rId36"/>
    <p:sldId id="4233" r:id="rId37"/>
    <p:sldId id="4104" r:id="rId38"/>
    <p:sldId id="4240" r:id="rId39"/>
    <p:sldId id="4241" r:id="rId40"/>
    <p:sldId id="274" r:id="rId41"/>
    <p:sldId id="4242" r:id="rId42"/>
    <p:sldId id="4243" r:id="rId43"/>
    <p:sldId id="4244" r:id="rId44"/>
    <p:sldId id="4245" r:id="rId45"/>
    <p:sldId id="3627"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49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Why did God decide to destroy man with a flood?</a:t>
          </a:r>
        </a:p>
        <a:p>
          <a:pPr algn="ctr"/>
          <a:r>
            <a:rPr lang="en-US" sz="3200" b="1" i="1" kern="1200" dirty="0"/>
            <a:t>Gen. 6:5-7,11-13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can believers walk close to God and keep hearing from Him in this corrupt generation?</a:t>
          </a:r>
          <a:endParaRPr lang="en-GB" sz="3200" b="0" i="1" dirty="0"/>
        </a:p>
        <a:p>
          <a:pPr algn="ctr">
            <a:lnSpc>
              <a:spcPct val="100000"/>
            </a:lnSpc>
            <a:spcBef>
              <a:spcPct val="0"/>
            </a:spcBef>
            <a:spcAft>
              <a:spcPts val="600"/>
            </a:spcAft>
          </a:pPr>
          <a:r>
            <a:rPr lang="en-US" sz="3200" b="1" i="1" dirty="0"/>
            <a:t>Psa. 16:11; 1 Thess. 5:17; John 5:39; Rom. 12:2; Heb. 10:25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In the face of looming destruction awaiting the unrepentant, what should backsliders and sinners do?</a:t>
          </a:r>
          <a:endParaRPr lang="en-GB" sz="3200" i="1" dirty="0"/>
        </a:p>
        <a:p>
          <a:pPr algn="ctr"/>
          <a:r>
            <a:rPr lang="en-GB" sz="3200" b="1" i="1" dirty="0"/>
            <a:t>Heb. 3:7,8; Acts 3:19; </a:t>
          </a:r>
          <a:r>
            <a:rPr lang="en-US" sz="3200" b="1" i="1" dirty="0"/>
            <a:t>1 John 1:9</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the condition for benefitting from God’s covenant?</a:t>
          </a:r>
          <a:endParaRPr lang="en-GB" sz="3200" b="0" i="1" dirty="0"/>
        </a:p>
        <a:p>
          <a:pPr algn="ctr">
            <a:lnSpc>
              <a:spcPct val="100000"/>
            </a:lnSpc>
            <a:spcBef>
              <a:spcPct val="0"/>
            </a:spcBef>
            <a:spcAft>
              <a:spcPts val="600"/>
            </a:spcAft>
          </a:pPr>
          <a:r>
            <a:rPr lang="en-GB" sz="3200" b="1" i="1" dirty="0"/>
            <a:t>Gen. 6:22; Heb. 11:1,6; Gen. 8:20-22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virtue can we learn from the unity of the men who attempted to build the Tower of Babel?</a:t>
          </a:r>
          <a:endParaRPr lang="en-GB" sz="3200" b="0" i="1" dirty="0"/>
        </a:p>
        <a:p>
          <a:pPr algn="ctr">
            <a:lnSpc>
              <a:spcPct val="100000"/>
            </a:lnSpc>
            <a:spcBef>
              <a:spcPct val="0"/>
            </a:spcBef>
            <a:spcAft>
              <a:spcPts val="600"/>
            </a:spcAft>
          </a:pPr>
          <a:r>
            <a:rPr lang="en-US" sz="3200" b="1" i="1" dirty="0"/>
            <a:t>Gen. 11:1-8; Matt. 18:19,20; </a:t>
          </a:r>
          <a:r>
            <a:rPr lang="en-US" sz="3200" b="1" i="1" dirty="0" err="1"/>
            <a:t>Ecc</a:t>
          </a:r>
          <a:r>
            <a:rPr lang="en-US" sz="3200" b="1" i="1" dirty="0"/>
            <a:t>. 4:9-12; Rom. 15:5,6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did God decide to destroy man with a flood?</a:t>
          </a:r>
        </a:p>
        <a:p>
          <a:pPr marL="0" lvl="0" indent="0" algn="ctr" defTabSz="1422400">
            <a:buNone/>
          </a:pPr>
          <a:r>
            <a:rPr lang="en-US" sz="3200" b="1" i="1" kern="1200" dirty="0"/>
            <a:t>Gen. 6:5-7,11-13</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believers walk close to God and keep hearing from Him in this corrupt generation?</a:t>
          </a:r>
          <a:endParaRPr lang="en-GB" sz="3200" b="0" i="1" kern="1200" dirty="0"/>
        </a:p>
        <a:p>
          <a:pPr marL="0" lvl="0" indent="0" algn="ctr" defTabSz="1422400">
            <a:lnSpc>
              <a:spcPct val="100000"/>
            </a:lnSpc>
            <a:spcBef>
              <a:spcPct val="0"/>
            </a:spcBef>
            <a:spcAft>
              <a:spcPts val="600"/>
            </a:spcAft>
            <a:buNone/>
          </a:pPr>
          <a:r>
            <a:rPr lang="en-US" sz="3200" b="1" i="1" kern="1200" dirty="0"/>
            <a:t>Psa. 16:11; 1 Thess. 5:17; John 5:39; Rom. 12:2; Heb. 10:25</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In the face of looming destruction awaiting the unrepentant, what should backsliders and sinners do?</a:t>
          </a:r>
          <a:endParaRPr lang="en-GB" sz="3200" i="1" kern="1200" dirty="0"/>
        </a:p>
        <a:p>
          <a:pPr marL="0" lvl="0" indent="0" algn="ctr" defTabSz="1422400">
            <a:buNone/>
          </a:pPr>
          <a:r>
            <a:rPr lang="en-GB" sz="3200" b="1" i="1" kern="1200" dirty="0"/>
            <a:t>Heb. 3:7,8; Acts 3:19; </a:t>
          </a:r>
          <a:r>
            <a:rPr lang="en-US" sz="3200" b="1" i="1" kern="1200" dirty="0"/>
            <a:t>1 John 1:9</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condition for benefitting from God’s covenant?</a:t>
          </a:r>
          <a:endParaRPr lang="en-GB" sz="3200" b="0" i="1" kern="1200" dirty="0"/>
        </a:p>
        <a:p>
          <a:pPr marL="0" lvl="0" indent="0" algn="ctr" defTabSz="1422400">
            <a:lnSpc>
              <a:spcPct val="100000"/>
            </a:lnSpc>
            <a:spcBef>
              <a:spcPct val="0"/>
            </a:spcBef>
            <a:spcAft>
              <a:spcPts val="600"/>
            </a:spcAft>
            <a:buNone/>
          </a:pPr>
          <a:r>
            <a:rPr lang="en-GB" sz="3200" b="1" i="1" kern="1200" dirty="0"/>
            <a:t>Gen. 6:22; Heb. 11:1,6; Gen. 8:20-22</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virtue can we learn from the unity of the men who attempted to build the Tower of Babel?</a:t>
          </a:r>
          <a:endParaRPr lang="en-GB" sz="3200" b="0" i="1" kern="1200" dirty="0"/>
        </a:p>
        <a:p>
          <a:pPr marL="0" lvl="0" indent="0" algn="ctr" defTabSz="1422400">
            <a:lnSpc>
              <a:spcPct val="100000"/>
            </a:lnSpc>
            <a:spcBef>
              <a:spcPct val="0"/>
            </a:spcBef>
            <a:spcAft>
              <a:spcPts val="600"/>
            </a:spcAft>
            <a:buNone/>
          </a:pPr>
          <a:r>
            <a:rPr lang="en-US" sz="3200" b="1" i="1" kern="1200" dirty="0"/>
            <a:t>Gen. 11:1-8; Matt. 18:19,20; </a:t>
          </a:r>
          <a:r>
            <a:rPr lang="en-US" sz="3200" b="1" i="1" kern="1200" dirty="0" err="1"/>
            <a:t>Ecc</a:t>
          </a:r>
          <a:r>
            <a:rPr lang="en-US" sz="3200" b="1" i="1" kern="1200" dirty="0"/>
            <a:t>. 4:9-12; Rom. 15:5,6</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24</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3719307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14/01/2026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696794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963797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938776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043418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803899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189249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934999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69968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821840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435670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02281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14/01/2026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14/01/2026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1/14/2026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9849559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8.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18-01-2026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205:</a:t>
            </a:r>
            <a:r>
              <a:rPr lang="en-US" sz="7200" b="1" dirty="0">
                <a:solidFill>
                  <a:schemeClr val="bg1"/>
                </a:solidFill>
                <a:effectLst>
                  <a:outerShdw blurRad="38100" dist="38100" dir="2700000" algn="tl">
                    <a:srgbClr val="000000">
                      <a:alpha val="43137"/>
                    </a:srgbClr>
                  </a:outerShdw>
                </a:effectLst>
              </a:rPr>
              <a:t> HAVE YOU COUNTED THE COST?</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line that is drawn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rejecting our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call of His Spirit is lost,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you hurry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pleasure-mad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29128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barter your hope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eternity’s morn,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 moment of joy at the most.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glitter of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things it will win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272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244276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the door of His mercy is open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the depth of His love you exhaust,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come and be healed,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whisper, I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4505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3" name="Oval 2">
            <a:extLst>
              <a:ext uri="{FF2B5EF4-FFF2-40B4-BE49-F238E27FC236}">
                <a16:creationId xmlns:a16="http://schemas.microsoft.com/office/drawing/2014/main" id="{8B3B6C6F-E45B-4B97-A127-D521432ACEB1}"/>
              </a:ext>
            </a:extLst>
          </p:cNvPr>
          <p:cNvSpPr/>
          <p:nvPr/>
        </p:nvSpPr>
        <p:spPr>
          <a:xfrm>
            <a:off x="8865362" y="617284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7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18-01-2026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dirty="0">
                <a:solidFill>
                  <a:schemeClr val="bg1">
                    <a:lumMod val="65000"/>
                  </a:schemeClr>
                </a:solidFill>
              </a:rPr>
              <a:t>Study Genesis 3:6-8 and 1 John 2:15-17. How do they connect and what can we learn from them in relation to today’s study? Prepare to share your findings next week</a:t>
            </a:r>
            <a:r>
              <a:rPr lang="en-US" dirty="0">
                <a:solidFill>
                  <a:schemeClr val="bg1">
                    <a:lumMod val="65000"/>
                  </a:schemeClr>
                </a:solidFill>
              </a:rPr>
              <a:t>. </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fall of man</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flood and its aftermath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LORD said, I will destroy man whom I have created from the face of the earth; both man, and beast, and the creeping thing, and the fowls of the air; for it repenteth me that I have made them. But Noah found grace in the eyes of the LORD”</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6:7,8).</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6 – 11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great wickedness of man in Noah’s day came to a point where God decided to destroy the earth. However, He found Noah righteous person in his generation. He made a covenant with him, instructed him to build and Ark for the salvation of his household and instructed him on fruitfulness, multiplication, eating and capital punishment. Thereafter, man disobeyed God’s command to fill the earth and the Lord divided and dispersed them upon the face of the earth.</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Sinners and backsliders should not take the forbearance of God for granted. </a:t>
            </a:r>
          </a:p>
          <a:p>
            <a:pPr marL="514350" indent="-514350" algn="just" eaLnBrk="0" fontAlgn="base" hangingPunct="0">
              <a:lnSpc>
                <a:spcPct val="100000"/>
              </a:lnSpc>
              <a:spcBef>
                <a:spcPct val="0"/>
              </a:spcBef>
              <a:spcAft>
                <a:spcPts val="600"/>
              </a:spcAft>
              <a:buFont typeface="+mj-lt"/>
              <a:buAutoNum type="arabicPeriod"/>
              <a:defRPr/>
            </a:pPr>
            <a:r>
              <a:rPr lang="en-US" dirty="0"/>
              <a:t>The believer can be preserved and kept pure no matter the corruption in the society.</a:t>
            </a:r>
          </a:p>
          <a:p>
            <a:pPr marL="514350" indent="-514350" algn="just" eaLnBrk="0" fontAlgn="base" hangingPunct="0">
              <a:lnSpc>
                <a:spcPct val="100000"/>
              </a:lnSpc>
              <a:spcBef>
                <a:spcPct val="0"/>
              </a:spcBef>
              <a:spcAft>
                <a:spcPts val="600"/>
              </a:spcAft>
              <a:buFont typeface="+mj-lt"/>
              <a:buAutoNum type="arabicPeriod"/>
              <a:defRPr/>
            </a:pPr>
            <a:r>
              <a:rPr lang="en-US" dirty="0"/>
              <a:t>Our continued security as Christians is for as long as we abide in the Lord Jesus Christ.</a:t>
            </a:r>
          </a:p>
          <a:p>
            <a:pPr marL="514350" indent="-514350" algn="just" eaLnBrk="0" fontAlgn="base" hangingPunct="0">
              <a:lnSpc>
                <a:spcPct val="100000"/>
              </a:lnSpc>
              <a:spcBef>
                <a:spcPct val="0"/>
              </a:spcBef>
              <a:spcAft>
                <a:spcPts val="600"/>
              </a:spcAft>
              <a:buFont typeface="+mj-lt"/>
              <a:buAutoNum type="arabicPeriod"/>
              <a:defRPr/>
            </a:pPr>
            <a:r>
              <a:rPr lang="en-US" dirty="0"/>
              <a:t>God is faithful to His Word. The command to multiply does not require large numbers. </a:t>
            </a:r>
          </a:p>
          <a:p>
            <a:pPr marL="514350" indent="-514350" algn="just" eaLnBrk="0" fontAlgn="base" hangingPunct="0">
              <a:lnSpc>
                <a:spcPct val="100000"/>
              </a:lnSpc>
              <a:spcBef>
                <a:spcPct val="0"/>
              </a:spcBef>
              <a:spcAft>
                <a:spcPts val="600"/>
              </a:spcAft>
              <a:buFont typeface="+mj-lt"/>
              <a:buAutoNum type="arabicPeriod"/>
              <a:defRPr/>
            </a:pPr>
            <a:r>
              <a:rPr lang="en-US" dirty="0"/>
              <a:t>If any believer is overtaken in a fault, others should join hands to ensure restoration.</a:t>
            </a:r>
          </a:p>
          <a:p>
            <a:pPr marL="514350" indent="-514350" algn="just" eaLnBrk="0" fontAlgn="base" hangingPunct="0">
              <a:lnSpc>
                <a:spcPct val="100000"/>
              </a:lnSpc>
              <a:spcBef>
                <a:spcPct val="0"/>
              </a:spcBef>
              <a:spcAft>
                <a:spcPts val="600"/>
              </a:spcAft>
              <a:buFont typeface="+mj-lt"/>
              <a:buAutoNum type="arabicPeriod"/>
              <a:defRPr/>
            </a:pPr>
            <a:r>
              <a:rPr lang="en-US" dirty="0"/>
              <a:t>We should unite in prayer, evangelism, </a:t>
            </a:r>
            <a:r>
              <a:rPr lang="en-US" dirty="0" err="1"/>
              <a:t>defence</a:t>
            </a:r>
            <a:r>
              <a:rPr lang="en-US" dirty="0"/>
              <a:t> of the truth and against error.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The flood and its aftermath</a:t>
            </a:r>
            <a:endParaRPr lang="en-GB" sz="2800" b="1" i="1" dirty="0">
              <a:solidFill>
                <a:srgbClr val="FFFFFF"/>
              </a:solidFill>
              <a:latin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The conditions of the world before Christ’s coming are like the conditions of the world before the flood: </a:t>
            </a:r>
            <a:r>
              <a:rPr lang="en-US" b="1"/>
              <a:t>exploding population, sexual perversion, </a:t>
            </a:r>
            <a:r>
              <a:rPr lang="en-US" b="1" dirty="0"/>
              <a:t>constant evil in the heart of man and widespread corruption. Believers should not be discouraged because God preserves and keeps pure no matter the prevalence of corruption in the society. God is at work in all things to restore fallen humanity to Himself.</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What lessons can you draw out from Noah’s story that are relevant to the life of the believer and how can you live them out daily?</a:t>
            </a:r>
          </a:p>
          <a:p>
            <a:pPr marL="0" indent="0" algn="ctr">
              <a:lnSpc>
                <a:spcPct val="110000"/>
              </a:lnSpc>
              <a:buNone/>
            </a:pPr>
            <a:r>
              <a:rPr lang="en-US" b="1" dirty="0">
                <a:latin typeface="Calibri" panose="020F0502020204030204" pitchFamily="34" charset="0"/>
              </a:rPr>
              <a:t>Please prepare to share your action plan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God's call and covenant with Abraham</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906878"/>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“Now the LORD had said unto Abram, Get thee out of thy country, and from thy kindred, and from thy father’s house, unto a land that I will shew thee: And I will make of thee a great nation, and I will bless thee, and make thy name great; and thou shalt be a blessing” (Genesis 12:1,2).</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12 - 17</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DB62-311D-A3DD-988F-1A5941B5DDE8}"/>
              </a:ext>
            </a:extLst>
          </p:cNvPr>
          <p:cNvSpPr>
            <a:spLocks noGrp="1"/>
          </p:cNvSpPr>
          <p:nvPr>
            <p:ph type="title"/>
          </p:nvPr>
        </p:nvSpPr>
        <p:spPr/>
        <p:txBody>
          <a:bodyPr>
            <a:noAutofit/>
          </a:bodyPr>
          <a:lstStyle/>
          <a:p>
            <a:pPr algn="ctr"/>
            <a:r>
              <a:rPr lang="en-GB" sz="54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NATIONAL PRAYER &amp; FASTING</a:t>
            </a:r>
          </a:p>
        </p:txBody>
      </p:sp>
      <p:sp>
        <p:nvSpPr>
          <p:cNvPr id="7" name="TextBox 6">
            <a:extLst>
              <a:ext uri="{FF2B5EF4-FFF2-40B4-BE49-F238E27FC236}">
                <a16:creationId xmlns:a16="http://schemas.microsoft.com/office/drawing/2014/main" id="{22BD1813-7915-1377-6806-1CCD0145CF95}"/>
              </a:ext>
            </a:extLst>
          </p:cNvPr>
          <p:cNvSpPr txBox="1"/>
          <p:nvPr/>
        </p:nvSpPr>
        <p:spPr>
          <a:xfrm>
            <a:off x="2907323" y="1884461"/>
            <a:ext cx="6096000" cy="2086725"/>
          </a:xfrm>
          <a:prstGeom prst="rect">
            <a:avLst/>
          </a:prstGeom>
          <a:noFill/>
        </p:spPr>
        <p:txBody>
          <a:bodyPr wrap="square">
            <a:spAutoFit/>
          </a:bodyPr>
          <a:lstStyle/>
          <a:p>
            <a:pPr algn="ctr">
              <a:lnSpc>
                <a:spcPct val="90000"/>
              </a:lnSpc>
              <a:spcBef>
                <a:spcPct val="0"/>
              </a:spcBef>
            </a:pPr>
            <a:r>
              <a:rPr lang="en-GB" sz="4800" b="1" dirty="0">
                <a:solidFill>
                  <a:srgbClr val="FFFFFF"/>
                </a:solidFill>
                <a:ea typeface="+mj-ea"/>
                <a:cs typeface="+mj-cs"/>
              </a:rPr>
              <a:t>Next Sunday </a:t>
            </a:r>
            <a:r>
              <a:rPr lang="en-GB" sz="4800" b="1" u="sng" dirty="0">
                <a:solidFill>
                  <a:schemeClr val="accent4">
                    <a:lumMod val="60000"/>
                    <a:lumOff val="40000"/>
                  </a:schemeClr>
                </a:solidFill>
                <a:ea typeface="+mj-ea"/>
                <a:cs typeface="+mj-cs"/>
              </a:rPr>
              <a:t>25th January 2026</a:t>
            </a:r>
            <a:r>
              <a:rPr lang="en-GB" sz="4800" b="1" dirty="0">
                <a:solidFill>
                  <a:schemeClr val="accent4">
                    <a:lumMod val="60000"/>
                    <a:lumOff val="40000"/>
                  </a:schemeClr>
                </a:solidFill>
                <a:ea typeface="+mj-ea"/>
                <a:cs typeface="+mj-cs"/>
              </a:rPr>
              <a:t> </a:t>
            </a:r>
            <a:r>
              <a:rPr lang="en-GB" sz="4800" b="1" dirty="0">
                <a:solidFill>
                  <a:srgbClr val="FFFFFF"/>
                </a:solidFill>
                <a:ea typeface="+mj-ea"/>
                <a:cs typeface="+mj-cs"/>
              </a:rPr>
              <a:t>is Prayer and Fasting</a:t>
            </a:r>
          </a:p>
        </p:txBody>
      </p:sp>
      <p:sp>
        <p:nvSpPr>
          <p:cNvPr id="9" name="TextBox 8">
            <a:extLst>
              <a:ext uri="{FF2B5EF4-FFF2-40B4-BE49-F238E27FC236}">
                <a16:creationId xmlns:a16="http://schemas.microsoft.com/office/drawing/2014/main" id="{3AC99E11-9E96-D25C-AA76-74AF8BFB8BE7}"/>
              </a:ext>
            </a:extLst>
          </p:cNvPr>
          <p:cNvSpPr txBox="1"/>
          <p:nvPr/>
        </p:nvSpPr>
        <p:spPr>
          <a:xfrm>
            <a:off x="838200" y="5872481"/>
            <a:ext cx="10515600" cy="461665"/>
          </a:xfrm>
          <a:prstGeom prst="rect">
            <a:avLst/>
          </a:prstGeom>
          <a:noFill/>
        </p:spPr>
        <p:txBody>
          <a:bodyPr wrap="square">
            <a:spAutoFit/>
          </a:bodyPr>
          <a:lstStyle/>
          <a:p>
            <a:r>
              <a:rPr lang="en-GB" sz="2400" b="1" i="1" dirty="0">
                <a:solidFill>
                  <a:schemeClr val="accent6">
                    <a:lumMod val="40000"/>
                    <a:lumOff val="60000"/>
                  </a:schemeClr>
                </a:solidFill>
              </a:rPr>
              <a:t>…..”The effectual fervent prayer of a righteous man availeth much”(James 5:16)</a:t>
            </a:r>
          </a:p>
        </p:txBody>
      </p:sp>
      <p:sp>
        <p:nvSpPr>
          <p:cNvPr id="11" name="TextBox 10">
            <a:extLst>
              <a:ext uri="{FF2B5EF4-FFF2-40B4-BE49-F238E27FC236}">
                <a16:creationId xmlns:a16="http://schemas.microsoft.com/office/drawing/2014/main" id="{F80D6C49-6467-6825-21FA-1F4812C9F371}"/>
              </a:ext>
            </a:extLst>
          </p:cNvPr>
          <p:cNvSpPr txBox="1"/>
          <p:nvPr/>
        </p:nvSpPr>
        <p:spPr>
          <a:xfrm>
            <a:off x="2590800" y="4065253"/>
            <a:ext cx="7010400" cy="461665"/>
          </a:xfrm>
          <a:prstGeom prst="rect">
            <a:avLst/>
          </a:prstGeom>
          <a:noFill/>
        </p:spPr>
        <p:txBody>
          <a:bodyPr wrap="square">
            <a:spAutoFit/>
          </a:bodyPr>
          <a:lstStyle/>
          <a:p>
            <a:r>
              <a:rPr lang="en-GB" sz="2400" b="1" i="1" dirty="0">
                <a:solidFill>
                  <a:schemeClr val="bg1"/>
                </a:solidFill>
              </a:rPr>
              <a:t>Please come to church fasting with readiness to pray</a:t>
            </a:r>
          </a:p>
        </p:txBody>
      </p:sp>
    </p:spTree>
    <p:extLst>
      <p:ext uri="{BB962C8B-B14F-4D97-AF65-F5344CB8AC3E}">
        <p14:creationId xmlns:p14="http://schemas.microsoft.com/office/powerpoint/2010/main" val="3493683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75C9-364D-8361-3437-3C62F5F5A2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AA82F9-8C6F-FA03-616D-D2EA070B4F3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995A9-FF36-975A-9AB4-967566D248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4884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0E9F-F1B4-30BB-2862-94889D4052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F2CAC58-9A05-4434-3149-12DEBDA647A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5FD6110-0FE2-F202-D33F-CC80024591D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17782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2D97-9122-AC66-56D9-091FAD81B1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34928ED-1451-FEB0-F47E-D03DA9F871C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D470BB8-945C-62EC-A018-5AED4B20FC3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7849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Acts 2:1-42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4) Acts 002">
            <a:hlinkClick r:id="" action="ppaction://media"/>
            <a:extLst>
              <a:ext uri="{FF2B5EF4-FFF2-40B4-BE49-F238E27FC236}">
                <a16:creationId xmlns:a16="http://schemas.microsoft.com/office/drawing/2014/main" id="{371E4382-D0ED-A55B-94AC-D3F68089C9A7}"/>
              </a:ext>
            </a:extLst>
          </p:cNvPr>
          <p:cNvPicPr>
            <a:picLocks noChangeAspect="1"/>
          </p:cNvPicPr>
          <p:nvPr>
            <a:audioFile r:link="rId1"/>
            <p:extLst>
              <p:ext uri="{DAA4B4D4-6D71-4841-9C94-3DE7FCFB9230}">
                <p14:media xmlns:p14="http://schemas.microsoft.com/office/powerpoint/2010/main" r:embed="rId2">
                  <p14:trim end="36705.5714"/>
                </p14:media>
              </p:ext>
            </p:extLst>
          </p:nvPr>
        </p:nvPicPr>
        <p:blipFill>
          <a:blip r:embed="rId7"/>
          <a:stretch>
            <a:fillRect/>
          </a:stretch>
        </p:blipFill>
        <p:spPr>
          <a:xfrm>
            <a:off x="5851525" y="370538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4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154:</a:t>
            </a:r>
            <a:r>
              <a:rPr lang="en-US" sz="7200" b="1" dirty="0">
                <a:solidFill>
                  <a:schemeClr val="bg1"/>
                </a:solidFill>
                <a:effectLst>
                  <a:outerShdw blurRad="38100" dist="38100" dir="2700000" algn="tl">
                    <a:srgbClr val="000000">
                      <a:alpha val="43137"/>
                    </a:srgbClr>
                  </a:outerShdw>
                </a:effectLst>
              </a:rPr>
              <a:t> GIVE ME A DOUBLE PORTION </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1028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GIVE ME A DOUBLE PORTION [GHS 154]</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Long ago in days of 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Stood a man of God we’re told,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he talked to Elijah that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request he did repeat,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Standing at Elijah’s feet,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double portion” I can hear him say.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0889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212735"/>
            <a:ext cx="9634373"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Thy Spirit on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eyes of faith Thy wondrous works I can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need Thy helping hand,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this troubled, sinful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 from Thee.</a:t>
            </a:r>
          </a:p>
        </p:txBody>
      </p:sp>
    </p:spTree>
    <p:extLst>
      <p:ext uri="{BB962C8B-B14F-4D97-AF65-F5344CB8AC3E}">
        <p14:creationId xmlns:p14="http://schemas.microsoft.com/office/powerpoint/2010/main" val="3597915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GIVE ME A DOUBLE PORTION [GHS 154]</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Elijah stood that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Elisha he did say,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me what I shall do unto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Elisha then replied,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at Elijah’s side,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double portion, let it fall on 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75124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212735"/>
            <a:ext cx="9634373"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Thy Spirit on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eyes of faith Thy wondrous works I can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need Thy helping hand,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this troubled, sinful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 from Thee.</a:t>
            </a:r>
          </a:p>
        </p:txBody>
      </p:sp>
    </p:spTree>
    <p:extLst>
      <p:ext uri="{BB962C8B-B14F-4D97-AF65-F5344CB8AC3E}">
        <p14:creationId xmlns:p14="http://schemas.microsoft.com/office/powerpoint/2010/main" val="2806585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GIVE ME A DOUBLE PORTION [GHS 154]</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I always to Thee pray,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for strength from day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see there’s so much to be done,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I have to kneel a new,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this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favour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ask of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double portion this fight must be won.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13033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212735"/>
            <a:ext cx="9634373"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Thy Spirit on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Through eyes of faith Thy wondrous works I can see;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 need Thy helping hand,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this troubled, sinful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Give me, Lord, a double portion from Thee.</a:t>
            </a:r>
          </a:p>
        </p:txBody>
      </p:sp>
      <p:sp>
        <p:nvSpPr>
          <p:cNvPr id="3" name="Oval 2">
            <a:extLst>
              <a:ext uri="{FF2B5EF4-FFF2-40B4-BE49-F238E27FC236}">
                <a16:creationId xmlns:a16="http://schemas.microsoft.com/office/drawing/2014/main" id="{8B3B6C6F-E45B-4B97-A127-D521432ACEB1}"/>
              </a:ext>
            </a:extLst>
          </p:cNvPr>
          <p:cNvSpPr/>
          <p:nvPr/>
        </p:nvSpPr>
        <p:spPr>
          <a:xfrm>
            <a:off x="8403979" y="595953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3180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PLEA FOR THE OUTPOURING OF THE SPIRIT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37904</TotalTime>
  <Words>1548</Words>
  <Application>Microsoft Office PowerPoint</Application>
  <PresentationFormat>Widescreen</PresentationFormat>
  <Paragraphs>216</Paragraphs>
  <Slides>41</Slides>
  <Notes>12</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41</vt:i4>
      </vt:variant>
    </vt:vector>
  </HeadingPairs>
  <TitlesOfParts>
    <vt:vector size="57"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HAVE YOU COUNTED THE COST? [GHS 205]</vt:lpstr>
      <vt:lpstr>PowerPoint Presentation</vt:lpstr>
      <vt:lpstr>HAVE YOU COUNTED THE COST? [GHS 205]</vt:lpstr>
      <vt:lpstr>PowerPoint Presentation</vt:lpstr>
      <vt:lpstr>HAVE YOU COUNTED THE COST? [GHS 205]</vt:lpstr>
      <vt:lpstr>PowerPoint Presentation</vt:lpstr>
      <vt:lpstr>SEARCH THE SCRIPTURES</vt:lpstr>
      <vt:lpstr>REVIEW OF THE ASSIGNMENT FROM LAST STUDY</vt:lpstr>
      <vt:lpstr> LESSON 3:  The flood and its aftermath</vt:lpstr>
      <vt:lpstr>INTRODUCTION</vt:lpstr>
      <vt:lpstr>The flood and its aftermath</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4: God's call and covenant with Abraham</vt:lpstr>
      <vt:lpstr>NATIONAL PRAYER &amp; FASTING</vt:lpstr>
      <vt:lpstr>PowerPoint Presentation</vt:lpstr>
      <vt:lpstr>PowerPoint Presentation</vt:lpstr>
      <vt:lpstr>PowerPoint Presentation</vt:lpstr>
      <vt:lpstr>PowerPoint Presentation</vt:lpstr>
      <vt:lpstr>HYMN</vt:lpstr>
      <vt:lpstr>GIVE ME A DOUBLE PORTION [GHS 154]</vt:lpstr>
      <vt:lpstr>PowerPoint Presentation</vt:lpstr>
      <vt:lpstr>GIVE ME A DOUBLE PORTION [GHS 154]</vt:lpstr>
      <vt:lpstr>PowerPoint Presentation</vt:lpstr>
      <vt:lpstr>GIVE ME A DOUBLE PORTION [GHS 154]</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1101</cp:revision>
  <dcterms:created xsi:type="dcterms:W3CDTF">2023-01-06T14:44:39Z</dcterms:created>
  <dcterms:modified xsi:type="dcterms:W3CDTF">2026-01-14T19:51:44Z</dcterms:modified>
</cp:coreProperties>
</file>