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4" r:id="rId3"/>
    <p:sldId id="258" r:id="rId4"/>
    <p:sldId id="259" r:id="rId5"/>
    <p:sldId id="287" r:id="rId6"/>
    <p:sldId id="283" r:id="rId7"/>
    <p:sldId id="277" r:id="rId8"/>
    <p:sldId id="276" r:id="rId9"/>
    <p:sldId id="292" r:id="rId10"/>
    <p:sldId id="295" r:id="rId11"/>
    <p:sldId id="296" r:id="rId12"/>
    <p:sldId id="297"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149CC5-94D2-4667-BD16-F063DD694A00}" v="7" dt="2026-01-21T18:47:15.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47" autoAdjust="0"/>
    <p:restoredTop sz="76059" autoAdjust="0"/>
  </p:normalViewPr>
  <p:slideViewPr>
    <p:cSldViewPr snapToGrid="0">
      <p:cViewPr varScale="1">
        <p:scale>
          <a:sx n="47" d="100"/>
          <a:sy n="47" d="100"/>
        </p:scale>
        <p:origin x="94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6-01-21T18:47:15.160" v="445" actId="20577"/>
      <pc:docMkLst>
        <pc:docMk/>
      </pc:docMkLst>
      <pc:sldChg chg="modSp">
        <pc:chgData name="DCLM NL" userId="57f3ed0d-ae9c-485c-9738-6351eaddc248" providerId="ADAL" clId="{DB9D4196-092C-4817-BE64-F00FCE99FF6D}" dt="2026-01-21T18:47:15.160" v="445" actId="20577"/>
        <pc:sldMkLst>
          <pc:docMk/>
          <pc:sldMk cId="0" sldId="258"/>
        </pc:sldMkLst>
        <pc:spChg chg="mod">
          <ac:chgData name="DCLM NL" userId="57f3ed0d-ae9c-485c-9738-6351eaddc248" providerId="ADAL" clId="{DB9D4196-092C-4817-BE64-F00FCE99FF6D}" dt="2026-01-21T18:47:15.160" v="445" actId="20577"/>
          <ac:spMkLst>
            <pc:docMk/>
            <pc:sldMk cId="0" sldId="258"/>
            <ac:spMk id="8" creationId="{00000000-0000-0000-0000-000000000000}"/>
          </ac:spMkLst>
        </pc:spChg>
      </pc:sldChg>
      <pc:sldChg chg="modSp mod">
        <pc:chgData name="DCLM NL" userId="57f3ed0d-ae9c-485c-9738-6351eaddc248" providerId="ADAL" clId="{DB9D4196-092C-4817-BE64-F00FCE99FF6D}" dt="2026-01-14T19:03:58.454" v="440" actId="20577"/>
        <pc:sldMkLst>
          <pc:docMk/>
          <pc:sldMk cId="0" sldId="259"/>
        </pc:sldMkLst>
        <pc:spChg chg="mod">
          <ac:chgData name="DCLM NL" userId="57f3ed0d-ae9c-485c-9738-6351eaddc248" providerId="ADAL" clId="{DB9D4196-092C-4817-BE64-F00FCE99FF6D}" dt="2026-01-14T19:03:58.454" v="440" actId="20577"/>
          <ac:spMkLst>
            <pc:docMk/>
            <pc:sldMk cId="0" sldId="259"/>
            <ac:spMk id="3" creationId="{00000000-0000-0000-0000-000000000000}"/>
          </ac:spMkLst>
        </pc:spChg>
      </pc:sldChg>
      <pc:sldChg chg="modSp mod">
        <pc:chgData name="DCLM NL" userId="57f3ed0d-ae9c-485c-9738-6351eaddc248" providerId="ADAL" clId="{DB9D4196-092C-4817-BE64-F00FCE99FF6D}" dt="2026-01-14T16:14:03.006" v="435" actId="20577"/>
        <pc:sldMkLst>
          <pc:docMk/>
          <pc:sldMk cId="0" sldId="269"/>
        </pc:sldMkLst>
        <pc:spChg chg="mod">
          <ac:chgData name="DCLM NL" userId="57f3ed0d-ae9c-485c-9738-6351eaddc248" providerId="ADAL" clId="{DB9D4196-092C-4817-BE64-F00FCE99FF6D}" dt="2026-01-14T16:14:03.006" v="435" actId="20577"/>
          <ac:spMkLst>
            <pc:docMk/>
            <pc:sldMk cId="0" sldId="269"/>
            <ac:spMk id="3" creationId="{00000000-0000-0000-0000-000000000000}"/>
          </ac:spMkLst>
        </pc:spChg>
      </pc:sldChg>
      <pc:sldChg chg="modSp mod">
        <pc:chgData name="DCLM NL" userId="57f3ed0d-ae9c-485c-9738-6351eaddc248" providerId="ADAL" clId="{DB9D4196-092C-4817-BE64-F00FCE99FF6D}" dt="2026-01-14T16:12:24.482" v="423" actId="20577"/>
        <pc:sldMkLst>
          <pc:docMk/>
          <pc:sldMk cId="0" sldId="287"/>
        </pc:sldMkLst>
        <pc:spChg chg="mod">
          <ac:chgData name="DCLM NL" userId="57f3ed0d-ae9c-485c-9738-6351eaddc248" providerId="ADAL" clId="{DB9D4196-092C-4817-BE64-F00FCE99FF6D}" dt="2026-01-14T16:12:24.482" v="423" actId="20577"/>
          <ac:spMkLst>
            <pc:docMk/>
            <pc:sldMk cId="0" sldId="287"/>
            <ac:spMk id="3" creationId="{00000000-0000-0000-0000-000000000000}"/>
          </ac:spMkLst>
        </pc:spChg>
      </pc:sldChg>
      <pc:sldChg chg="modSp mod">
        <pc:chgData name="DCLM NL" userId="57f3ed0d-ae9c-485c-9738-6351eaddc248" providerId="ADAL" clId="{DB9D4196-092C-4817-BE64-F00FCE99FF6D}" dt="2026-01-14T16:18:21.887" v="436" actId="20577"/>
        <pc:sldMkLst>
          <pc:docMk/>
          <pc:sldMk cId="402866119" sldId="294"/>
        </pc:sldMkLst>
        <pc:spChg chg="mod">
          <ac:chgData name="DCLM NL" userId="57f3ed0d-ae9c-485c-9738-6351eaddc248" providerId="ADAL" clId="{DB9D4196-092C-4817-BE64-F00FCE99FF6D}" dt="2026-01-14T16:18:21.887" v="436" actId="20577"/>
          <ac:spMkLst>
            <pc:docMk/>
            <pc:sldMk cId="402866119" sldId="294"/>
            <ac:spMk id="5" creationId="{00000000-0000-0000-0000-000000000000}"/>
          </ac:spMkLst>
        </pc:spChg>
      </pc:sldChg>
      <pc:sldChg chg="modSp mod">
        <pc:chgData name="DCLM NL" userId="57f3ed0d-ae9c-485c-9738-6351eaddc248" providerId="ADAL" clId="{DB9D4196-092C-4817-BE64-F00FCE99FF6D}" dt="2026-01-14T16:13:14.471" v="425" actId="20577"/>
        <pc:sldMkLst>
          <pc:docMk/>
          <pc:sldMk cId="3125322426" sldId="296"/>
        </pc:sldMkLst>
        <pc:graphicFrameChg chg="modGraphic">
          <ac:chgData name="DCLM NL" userId="57f3ed0d-ae9c-485c-9738-6351eaddc248" providerId="ADAL" clId="{DB9D4196-092C-4817-BE64-F00FCE99FF6D}" dt="2026-01-14T16:13:14.471" v="425" actId="20577"/>
          <ac:graphicFrameMkLst>
            <pc:docMk/>
            <pc:sldMk cId="3125322426" sldId="296"/>
            <ac:graphicFrameMk id="6" creationId="{11C97E5B-6FBD-4E64-1DCD-BC47AF84C7A1}"/>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call did God give Abraham and what blessings followed his obedience</a:t>
          </a:r>
          <a:r>
            <a:rPr lang="en-US" sz="3200" b="0" i="1" kern="1200" dirty="0"/>
            <a:t>?</a:t>
          </a:r>
        </a:p>
        <a:p>
          <a:pPr algn="ctr"/>
          <a:r>
            <a:rPr lang="en-US" sz="3200" b="1" i="1" kern="1200" dirty="0"/>
            <a:t>Gen 12:1-3; Heb 11:8</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In what areas must believers avoid following Abraham’s wrong steps</a:t>
          </a:r>
          <a:r>
            <a:rPr lang="en-US" sz="3200" b="0" i="1" dirty="0"/>
            <a:t>?</a:t>
          </a:r>
          <a:endParaRPr lang="en-GB" sz="3200" b="0" i="1" dirty="0"/>
        </a:p>
        <a:p>
          <a:pPr algn="ctr">
            <a:lnSpc>
              <a:spcPct val="100000"/>
            </a:lnSpc>
            <a:spcBef>
              <a:spcPct val="0"/>
            </a:spcBef>
            <a:spcAft>
              <a:spcPts val="600"/>
            </a:spcAft>
          </a:pPr>
          <a:r>
            <a:rPr lang="en-US" sz="3200" b="1" i="1" dirty="0"/>
            <a:t>Prov 3:5-7; Gal 6:7-8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Why should believers settle misunderstandings amicably</a:t>
          </a:r>
          <a:r>
            <a:rPr lang="en-US" sz="3200" i="1" dirty="0"/>
            <a:t>?</a:t>
          </a:r>
          <a:endParaRPr lang="en-GB" sz="3200" i="1" dirty="0"/>
        </a:p>
        <a:p>
          <a:pPr algn="ctr"/>
          <a:r>
            <a:rPr lang="en-US" sz="3200" b="1" i="1" dirty="0"/>
            <a:t>Rom 12:18; Matt 5:9</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b="0" i="1" dirty="0"/>
            <a:t>Why should Christians give tithes and offerings</a:t>
          </a:r>
          <a:r>
            <a:rPr lang="en-US" sz="3200" b="0" i="1" dirty="0"/>
            <a:t>?</a:t>
          </a:r>
          <a:endParaRPr lang="en-GB" sz="3200" b="0" i="1" dirty="0"/>
        </a:p>
        <a:p>
          <a:pPr algn="ctr">
            <a:lnSpc>
              <a:spcPct val="100000"/>
            </a:lnSpc>
            <a:spcBef>
              <a:spcPct val="0"/>
            </a:spcBef>
            <a:spcAft>
              <a:spcPts val="600"/>
            </a:spcAft>
          </a:pPr>
          <a:r>
            <a:rPr lang="en-GB" sz="3200" b="1" i="1" dirty="0"/>
            <a:t>Gen 14:18-20; Mal 3:10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does it mean to be justified by faith</a:t>
          </a:r>
          <a:r>
            <a:rPr lang="en-US" sz="3200" b="0" i="1" dirty="0"/>
            <a:t>?</a:t>
          </a:r>
          <a:endParaRPr lang="en-GB" sz="3200" b="0" i="1" dirty="0"/>
        </a:p>
        <a:p>
          <a:pPr algn="ctr">
            <a:lnSpc>
              <a:spcPct val="100000"/>
            </a:lnSpc>
            <a:spcBef>
              <a:spcPct val="0"/>
            </a:spcBef>
            <a:spcAft>
              <a:spcPts val="600"/>
            </a:spcAft>
          </a:pPr>
          <a:r>
            <a:rPr lang="en-GB" sz="3200" b="1" i="1" dirty="0"/>
            <a:t>Rom 4:3-5; Gal 3:6-9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does God require from believers to fulfil His promises in their lives</a:t>
          </a:r>
          <a:r>
            <a:rPr lang="en-US" sz="3200" b="0" i="1" dirty="0"/>
            <a:t>?</a:t>
          </a:r>
          <a:endParaRPr lang="en-GB" sz="3200" b="0" i="1" dirty="0"/>
        </a:p>
        <a:p>
          <a:pPr algn="ctr">
            <a:lnSpc>
              <a:spcPct val="100000"/>
            </a:lnSpc>
            <a:spcBef>
              <a:spcPct val="0"/>
            </a:spcBef>
            <a:spcAft>
              <a:spcPts val="600"/>
            </a:spcAft>
          </a:pPr>
          <a:r>
            <a:rPr lang="en-GB" sz="3200" b="1" i="1" dirty="0"/>
            <a:t>Gen 17:1; 1 Thess 4:3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can we answer God’s call today</a:t>
          </a:r>
          <a:r>
            <a:rPr lang="en-US" sz="3200" b="0" i="1" dirty="0"/>
            <a:t>?</a:t>
          </a:r>
          <a:endParaRPr lang="en-GB" sz="3200" b="0" i="1" dirty="0"/>
        </a:p>
        <a:p>
          <a:pPr algn="ctr">
            <a:lnSpc>
              <a:spcPct val="100000"/>
            </a:lnSpc>
            <a:spcBef>
              <a:spcPct val="0"/>
            </a:spcBef>
            <a:spcAft>
              <a:spcPts val="600"/>
            </a:spcAft>
          </a:pPr>
          <a:r>
            <a:rPr lang="en-GB" sz="3200" b="1" i="1" dirty="0"/>
            <a:t>Luk 9:23; Rom 12:1-2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call did God give Abraham and what blessings followed his obedience</a:t>
          </a:r>
          <a:r>
            <a:rPr lang="en-US" sz="3200" b="0" i="1" kern="1200" dirty="0"/>
            <a:t>?</a:t>
          </a:r>
        </a:p>
        <a:p>
          <a:pPr marL="0" lvl="0" indent="0" algn="ctr" defTabSz="1422400">
            <a:buNone/>
          </a:pPr>
          <a:r>
            <a:rPr lang="en-US" sz="3200" b="1" i="1" kern="1200" dirty="0"/>
            <a:t>Gen 12:1-3; Heb 11:8</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In what areas must believers avoid following Abraham’s wrong steps</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US" sz="3200" b="1" i="1" kern="1200" dirty="0"/>
            <a:t>Prov 3:5-7; Gal 6:7-8</a:t>
          </a: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Why should believers settle misunderstandings amicably</a:t>
          </a:r>
          <a:r>
            <a:rPr lang="en-US" sz="3200" i="1" kern="1200" dirty="0"/>
            <a:t>?</a:t>
          </a:r>
          <a:endParaRPr lang="en-GB" sz="3200" i="1" kern="1200" dirty="0"/>
        </a:p>
        <a:p>
          <a:pPr marL="0" lvl="0" indent="0" algn="ctr" defTabSz="1422400">
            <a:buNone/>
          </a:pPr>
          <a:r>
            <a:rPr lang="en-US" sz="3200" b="1" i="1" kern="1200" dirty="0"/>
            <a:t>Rom 12:18; Matt 5:9</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b="0" i="1" kern="1200" dirty="0"/>
            <a:t>Why should Christians give tithes and offerings</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Gen 14:18-20; Mal 3:10</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does it mean to be justified by faith</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Rom 4:3-5; Gal 3:6-9</a:t>
          </a:r>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does God require from believers to fulfil His promises in their lives</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Gen 17:1; 1 Thess 4:3</a:t>
          </a:r>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we answer God’s call today</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Luk 9:23; Rom 12:1-2</a:t>
          </a:r>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63709-8CB0-E9F4-DC1C-5C2CED0F7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B7B6F-DA93-7F4C-2B36-4E2AAF277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FCD9E-CBAD-AD7C-34C3-9BD25D1768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0D08AD-0165-145E-2D64-3DBE1C6BF74E}"/>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4109202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E6C0E-BDA8-22B0-1771-16A48AFA7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7EAFAD-3C46-DE2D-652F-7AF3DE681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49B84-4D67-AC41-D936-696F9000DF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E79D92-A572-9913-684A-7B52326E764C}"/>
              </a:ext>
            </a:extLst>
          </p:cNvPr>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966761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21/01/2026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21/01/2026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21/01/2026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21/01/2026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25-01-2026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dirty="0">
                <a:solidFill>
                  <a:schemeClr val="bg1">
                    <a:lumMod val="65000"/>
                  </a:schemeClr>
                </a:solidFill>
              </a:rPr>
              <a:t>What lessons can you draw from Noah’s story that are relevant to your Christian life and how can you live them out daily?</a:t>
            </a:r>
          </a:p>
          <a:p>
            <a:pPr marL="0" indent="0" algn="ctr">
              <a:lnSpc>
                <a:spcPct val="110000"/>
              </a:lnSpc>
              <a:buNone/>
            </a:pPr>
            <a:r>
              <a:rPr lang="en-US" b="1" dirty="0">
                <a:latin typeface="Calibri" panose="020F0502020204030204" pitchFamily="34" charset="0"/>
              </a:rPr>
              <a:t>Volunteer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The flood and its aftermath</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God’s call and covenant with Abraham</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“Now the LORD had said unto Abram, Get thee out of thy country, and from thy kindred, and from thy father’s house, unto a land that I will shew thee: And I will make of thee a great nation, and I will bless thee, and make thy name great; and thou shalt be a blessing”</a:t>
            </a:r>
          </a:p>
          <a:p>
            <a:pPr marL="180975" lvl="1" indent="-180975" algn="ctr" defTabSz="1289050">
              <a:lnSpc>
                <a:spcPct val="90000"/>
              </a:lnSpc>
              <a:spcBef>
                <a:spcPct val="0"/>
              </a:spcBef>
              <a:spcAft>
                <a:spcPct val="20000"/>
              </a:spcAft>
            </a:pPr>
            <a:r>
              <a:rPr lang="en-US" sz="2800" i="1" dirty="0"/>
              <a:t>(</a:t>
            </a:r>
            <a:r>
              <a:rPr lang="en-US" sz="2800" i="1"/>
              <a:t>Genesis 12:1,2).</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Genesis 12 – 17</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448055"/>
            <a:ext cx="7534048" cy="5961890"/>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God </a:t>
            </a:r>
            <a:r>
              <a:rPr lang="en-US">
                <a:latin typeface="Calibri" panose="020F0502020204030204" pitchFamily="34" charset="0"/>
              </a:rPr>
              <a:t>would form </a:t>
            </a:r>
            <a:r>
              <a:rPr lang="en-US" dirty="0">
                <a:latin typeface="Calibri" panose="020F0502020204030204" pitchFamily="34" charset="0"/>
              </a:rPr>
              <a:t>a nation through which the Messiah would come. He called Abraham out of idolatrous Ur to begin this redemptive phase. His response demanded faith, separation, obedience, and courage. God entered into covenant with him, promising a land, descendants, and blessing to all nations. Though tested by famine, conflict, fear, and delay, Abraham grew in faith and God accounted his faith as righteousness. The Abrahamic covenant remains foundational to the understanding of justification, sanctification, and God’s redemptive plan.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God’s call demands separation from sinful ties and obedience, leaving and trusting His leading.</a:t>
            </a:r>
          </a:p>
          <a:p>
            <a:pPr marL="514350" indent="-514350" algn="just" eaLnBrk="0" fontAlgn="base" hangingPunct="0">
              <a:lnSpc>
                <a:spcPct val="100000"/>
              </a:lnSpc>
              <a:spcBef>
                <a:spcPct val="0"/>
              </a:spcBef>
              <a:spcAft>
                <a:spcPts val="600"/>
              </a:spcAft>
              <a:buFont typeface="+mj-lt"/>
              <a:buAutoNum type="arabicPeriod"/>
              <a:defRPr/>
            </a:pPr>
            <a:r>
              <a:rPr lang="en-US" dirty="0"/>
              <a:t>Faith responds even when details are hidden. Abraham did not know where God was leading him. Faith walks into divine uncertainty.</a:t>
            </a:r>
          </a:p>
          <a:p>
            <a:pPr marL="514350" indent="-514350" algn="just" eaLnBrk="0" fontAlgn="base" hangingPunct="0">
              <a:lnSpc>
                <a:spcPct val="100000"/>
              </a:lnSpc>
              <a:spcBef>
                <a:spcPct val="0"/>
              </a:spcBef>
              <a:spcAft>
                <a:spcPts val="600"/>
              </a:spcAft>
              <a:buFont typeface="+mj-lt"/>
              <a:buAutoNum type="arabicPeriod"/>
              <a:defRPr/>
            </a:pPr>
            <a:r>
              <a:rPr lang="en-US" dirty="0"/>
              <a:t>Trials and weaknesses do not cancel God’s promises. Abraham was tested, yet God upheld His covenant with him.</a:t>
            </a:r>
          </a:p>
          <a:p>
            <a:pPr marL="514350" indent="-514350" algn="just" eaLnBrk="0" fontAlgn="base" hangingPunct="0">
              <a:lnSpc>
                <a:spcPct val="100000"/>
              </a:lnSpc>
              <a:spcBef>
                <a:spcPct val="0"/>
              </a:spcBef>
              <a:spcAft>
                <a:spcPts val="600"/>
              </a:spcAft>
              <a:buFont typeface="+mj-lt"/>
              <a:buAutoNum type="arabicPeriod"/>
              <a:defRPr/>
            </a:pPr>
            <a:r>
              <a:rPr lang="en-US" dirty="0"/>
              <a:t>Justification is by faith, not by works. Abraham believed God; he was justified by that faith.</a:t>
            </a:r>
          </a:p>
          <a:p>
            <a:pPr marL="514350" indent="-514350" algn="just" eaLnBrk="0" fontAlgn="base" hangingPunct="0">
              <a:lnSpc>
                <a:spcPct val="100000"/>
              </a:lnSpc>
              <a:spcBef>
                <a:spcPct val="0"/>
              </a:spcBef>
              <a:spcAft>
                <a:spcPts val="600"/>
              </a:spcAft>
              <a:buFont typeface="+mj-lt"/>
              <a:buAutoNum type="arabicPeriod"/>
              <a:defRPr/>
            </a:pPr>
            <a:r>
              <a:rPr lang="en-US" dirty="0"/>
              <a:t>To remain in covenant with God, we must be holy. God demanded perfection from Abraham.</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God’s call and covenant with Abraham</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91738967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19655683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48157627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64448821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8680630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5960E-A0E0-9966-55D2-AB4AA8566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895DC8B-E6EA-8EC3-CCC1-20647E8BC6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C518C9E2-4F99-5CAE-666A-F70D766DD623}"/>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E5511F-49CE-E7F3-8103-D12F9EAD718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514907B-CEF9-ED25-8CA8-93522F90EAD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4DC669-96B3-2B9B-CCAE-EAFC64C6DBC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D007CA2-0221-F45D-D7B9-71AFF7CF3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1C97E5B-6FBD-4E64-1DCD-BC47AF84C7A1}"/>
              </a:ext>
            </a:extLst>
          </p:cNvPr>
          <p:cNvGraphicFramePr>
            <a:graphicFrameLocks noGrp="1"/>
          </p:cNvGraphicFramePr>
          <p:nvPr>
            <p:ph idx="1"/>
            <p:extLst>
              <p:ext uri="{D42A27DB-BD31-4B8C-83A1-F6EECF244321}">
                <p14:modId xmlns:p14="http://schemas.microsoft.com/office/powerpoint/2010/main" val="184956412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5322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19C9A-9E0C-9A3D-F1C0-52E410E8F0E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F6EDB90-4C8B-DC28-4762-3DB6BB8FC6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3E8B36EB-E933-2487-A70C-CA16F3F37DC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02CAB2-A800-175A-821F-696D60CE7520}"/>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3918FC4-5B73-E6C3-4715-7067B1BB830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908EFE-2D03-B682-C8FC-EC1D77D23908}"/>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C7481CF-7273-A0BB-AFF4-F380FFB2E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370499B7-3BC5-ECA9-FA76-32C40DD04BEE}"/>
              </a:ext>
            </a:extLst>
          </p:cNvPr>
          <p:cNvGraphicFramePr>
            <a:graphicFrameLocks noGrp="1"/>
          </p:cNvGraphicFramePr>
          <p:nvPr>
            <p:ph idx="1"/>
            <p:extLst>
              <p:ext uri="{D42A27DB-BD31-4B8C-83A1-F6EECF244321}">
                <p14:modId xmlns:p14="http://schemas.microsoft.com/office/powerpoint/2010/main" val="189817554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1560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Abraham stands as the </a:t>
            </a:r>
            <a:r>
              <a:rPr lang="en-US" b="1" i="1" dirty="0"/>
              <a:t>“father of faith” </a:t>
            </a:r>
            <a:r>
              <a:rPr lang="en-US" b="1" dirty="0"/>
              <a:t>and a covenant example to all believers. His life teaches that God calls people out of sin into covenant relationship, justifies them by faith, sanctifies them unto perfection, and fulfills His promises in His time. Those who obey God’s call, walk in holiness, and trust His covenant will become channels of blessing to their generation.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Identify one area where Abraham obeyed God and one area where he struggled. How can these two examples guide your personal walk with God? Prepare to share next study.</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660</TotalTime>
  <Words>579</Words>
  <Application>Microsoft Office PowerPoint</Application>
  <PresentationFormat>Widescreen</PresentationFormat>
  <Paragraphs>52</Paragraphs>
  <Slides>14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Calibri Light</vt:lpstr>
      <vt:lpstr>Cambria</vt:lpstr>
      <vt:lpstr>Office Theme</vt:lpstr>
      <vt:lpstr>SEARCH THE SCRIPTURES</vt:lpstr>
      <vt:lpstr>REVIEW OF THE ASSIGNMENT FROM LAST STUDY</vt:lpstr>
      <vt:lpstr> LESSON 4:  God’s call and covenant with Abraham</vt:lpstr>
      <vt:lpstr>INTRODUCTION</vt:lpstr>
      <vt:lpstr>God’s call and covenant with Abraham</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155</cp:revision>
  <dcterms:modified xsi:type="dcterms:W3CDTF">2026-01-21T18:47:19Z</dcterms:modified>
</cp:coreProperties>
</file>