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4"/>
  </p:notesMasterIdLst>
  <p:sldIdLst>
    <p:sldId id="4219" r:id="rId8"/>
    <p:sldId id="269" r:id="rId9"/>
    <p:sldId id="270" r:id="rId10"/>
    <p:sldId id="274" r:id="rId11"/>
    <p:sldId id="299" r:id="rId12"/>
    <p:sldId id="300" r:id="rId13"/>
    <p:sldId id="301" r:id="rId14"/>
    <p:sldId id="298" r:id="rId15"/>
    <p:sldId id="256" r:id="rId16"/>
    <p:sldId id="294" r:id="rId17"/>
    <p:sldId id="258" r:id="rId18"/>
    <p:sldId id="259" r:id="rId19"/>
    <p:sldId id="287" r:id="rId20"/>
    <p:sldId id="283" r:id="rId21"/>
    <p:sldId id="277" r:id="rId22"/>
    <p:sldId id="276" r:id="rId23"/>
    <p:sldId id="292" r:id="rId24"/>
    <p:sldId id="295" r:id="rId25"/>
    <p:sldId id="296" r:id="rId26"/>
    <p:sldId id="297" r:id="rId27"/>
    <p:sldId id="4246" r:id="rId28"/>
    <p:sldId id="288" r:id="rId29"/>
    <p:sldId id="3211" r:id="rId30"/>
    <p:sldId id="3200" r:id="rId31"/>
    <p:sldId id="3201" r:id="rId32"/>
    <p:sldId id="4231" r:id="rId33"/>
    <p:sldId id="3163" r:id="rId34"/>
    <p:sldId id="3380" r:id="rId35"/>
    <p:sldId id="4234" r:id="rId36"/>
    <p:sldId id="4232" r:id="rId37"/>
    <p:sldId id="4233" r:id="rId38"/>
    <p:sldId id="4104" r:id="rId39"/>
    <p:sldId id="396" r:id="rId40"/>
    <p:sldId id="397" r:id="rId41"/>
    <p:sldId id="402" r:id="rId42"/>
    <p:sldId id="403" r:id="rId43"/>
    <p:sldId id="2623" r:id="rId44"/>
    <p:sldId id="405" r:id="rId45"/>
    <p:sldId id="2624" r:id="rId46"/>
    <p:sldId id="407" r:id="rId47"/>
    <p:sldId id="2625" r:id="rId48"/>
    <p:sldId id="409" r:id="rId49"/>
    <p:sldId id="2626" r:id="rId50"/>
    <p:sldId id="3627" r:id="rId51"/>
    <p:sldId id="3204" r:id="rId52"/>
    <p:sldId id="208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8" d="100"/>
          <a:sy n="68" d="100"/>
        </p:scale>
        <p:origin x="1219"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heme" Target="theme/theme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diagrams/_rels/data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call did God give Abraham and what blessings followed his obedience</a:t>
          </a:r>
          <a:r>
            <a:rPr lang="en-US" sz="3200" b="0" i="1" kern="1200" dirty="0"/>
            <a:t>?</a:t>
          </a:r>
        </a:p>
        <a:p>
          <a:pPr algn="ctr"/>
          <a:r>
            <a:rPr lang="en-US" sz="3200" b="1" i="1" kern="1200" dirty="0"/>
            <a:t>Gen 12:1-3; Heb 11:8</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In what areas must believers avoid following Abraham’s wrong steps</a:t>
          </a:r>
          <a:r>
            <a:rPr lang="en-US" sz="3200" b="0" i="1" dirty="0"/>
            <a:t>?</a:t>
          </a:r>
          <a:endParaRPr lang="en-GB" sz="3200" b="0" i="1" dirty="0"/>
        </a:p>
        <a:p>
          <a:pPr algn="ctr">
            <a:lnSpc>
              <a:spcPct val="100000"/>
            </a:lnSpc>
            <a:spcBef>
              <a:spcPct val="0"/>
            </a:spcBef>
            <a:spcAft>
              <a:spcPts val="600"/>
            </a:spcAft>
          </a:pPr>
          <a:r>
            <a:rPr lang="en-US" sz="3200" b="1" i="1" dirty="0"/>
            <a:t>Prov 3:5-7; Gal 6:7-8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Why should believers settle misunderstandings amicably</a:t>
          </a:r>
          <a:r>
            <a:rPr lang="en-US" sz="3200" i="1" dirty="0"/>
            <a:t>?</a:t>
          </a:r>
          <a:endParaRPr lang="en-GB" sz="3200" i="1" dirty="0"/>
        </a:p>
        <a:p>
          <a:pPr algn="ctr"/>
          <a:r>
            <a:rPr lang="en-US" sz="3200" b="1" i="1" dirty="0"/>
            <a:t>Rom 12:18; Matt 5:9</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b="0" i="1" dirty="0"/>
            <a:t>Why should Christians give tithes and offerings</a:t>
          </a:r>
          <a:r>
            <a:rPr lang="en-US" sz="3200" b="0" i="1" dirty="0"/>
            <a:t>?</a:t>
          </a:r>
          <a:endParaRPr lang="en-GB" sz="3200" b="0" i="1" dirty="0"/>
        </a:p>
        <a:p>
          <a:pPr algn="ctr">
            <a:lnSpc>
              <a:spcPct val="100000"/>
            </a:lnSpc>
            <a:spcBef>
              <a:spcPct val="0"/>
            </a:spcBef>
            <a:spcAft>
              <a:spcPts val="600"/>
            </a:spcAft>
          </a:pPr>
          <a:r>
            <a:rPr lang="en-GB" sz="3200" b="1" i="1" dirty="0"/>
            <a:t>Gen 14:18-20; Mal 3:10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does it mean to be justified by faith</a:t>
          </a:r>
          <a:r>
            <a:rPr lang="en-US" sz="3200" b="0" i="1" dirty="0"/>
            <a:t>?</a:t>
          </a:r>
          <a:endParaRPr lang="en-GB" sz="3200" b="0" i="1" dirty="0"/>
        </a:p>
        <a:p>
          <a:pPr algn="ctr">
            <a:lnSpc>
              <a:spcPct val="100000"/>
            </a:lnSpc>
            <a:spcBef>
              <a:spcPct val="0"/>
            </a:spcBef>
            <a:spcAft>
              <a:spcPts val="600"/>
            </a:spcAft>
          </a:pPr>
          <a:r>
            <a:rPr lang="en-GB" sz="3200" b="1" i="1" dirty="0"/>
            <a:t>Rom 4:3-5; Gal 3:6-9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does God require from believers to fulfil His promises in their lives</a:t>
          </a:r>
          <a:r>
            <a:rPr lang="en-US" sz="3200" b="0" i="1" dirty="0"/>
            <a:t>?</a:t>
          </a:r>
          <a:endParaRPr lang="en-GB" sz="3200" b="0" i="1" dirty="0"/>
        </a:p>
        <a:p>
          <a:pPr algn="ctr">
            <a:lnSpc>
              <a:spcPct val="100000"/>
            </a:lnSpc>
            <a:spcBef>
              <a:spcPct val="0"/>
            </a:spcBef>
            <a:spcAft>
              <a:spcPts val="600"/>
            </a:spcAft>
          </a:pPr>
          <a:r>
            <a:rPr lang="en-GB" sz="3200" b="1" i="1" dirty="0"/>
            <a:t>Gen 17:1; 1 Thess 4:3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can we answer God’s call today</a:t>
          </a:r>
          <a:r>
            <a:rPr lang="en-US" sz="3200" b="0" i="1" dirty="0"/>
            <a:t>?</a:t>
          </a:r>
          <a:endParaRPr lang="en-GB" sz="3200" b="0" i="1" dirty="0"/>
        </a:p>
        <a:p>
          <a:pPr algn="ctr">
            <a:lnSpc>
              <a:spcPct val="100000"/>
            </a:lnSpc>
            <a:spcBef>
              <a:spcPct val="0"/>
            </a:spcBef>
            <a:spcAft>
              <a:spcPts val="600"/>
            </a:spcAft>
          </a:pPr>
          <a:r>
            <a:rPr lang="en-GB" sz="3200" b="1" i="1" dirty="0"/>
            <a:t>Luk 9:23; Rom 12:1-2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call did God give Abraham and what blessings followed his obedience</a:t>
          </a:r>
          <a:r>
            <a:rPr lang="en-US" sz="3200" b="0" i="1" kern="1200" dirty="0"/>
            <a:t>?</a:t>
          </a:r>
        </a:p>
        <a:p>
          <a:pPr marL="0" lvl="0" indent="0" algn="ctr" defTabSz="1422400">
            <a:buNone/>
          </a:pPr>
          <a:r>
            <a:rPr lang="en-US" sz="3200" b="1" i="1" kern="1200" dirty="0"/>
            <a:t>Gen 12:1-3; Heb 11:8</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In what areas must believers avoid following Abraham’s wrong steps</a:t>
          </a:r>
          <a:r>
            <a:rPr lang="en-US" sz="3200" b="0" i="1" kern="1200" dirty="0"/>
            <a:t>?</a:t>
          </a:r>
          <a:endParaRPr lang="en-GB" sz="3200" b="0" i="1" kern="1200" dirty="0"/>
        </a:p>
        <a:p>
          <a:pPr marL="0" lvl="0" indent="0" algn="ctr" defTabSz="1422400">
            <a:lnSpc>
              <a:spcPct val="100000"/>
            </a:lnSpc>
            <a:spcBef>
              <a:spcPct val="0"/>
            </a:spcBef>
            <a:spcAft>
              <a:spcPts val="600"/>
            </a:spcAft>
            <a:buNone/>
          </a:pPr>
          <a:r>
            <a:rPr lang="en-US" sz="3200" b="1" i="1" kern="1200" dirty="0"/>
            <a:t>Prov 3:5-7; Gal 6:7-8</a:t>
          </a:r>
          <a:endParaRPr lang="en-GB" sz="3200" b="1" i="1" kern="1200" dirty="0"/>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Why should believers settle misunderstandings amicably</a:t>
          </a:r>
          <a:r>
            <a:rPr lang="en-US" sz="3200" i="1" kern="1200" dirty="0"/>
            <a:t>?</a:t>
          </a:r>
          <a:endParaRPr lang="en-GB" sz="3200" i="1" kern="1200" dirty="0"/>
        </a:p>
        <a:p>
          <a:pPr marL="0" lvl="0" indent="0" algn="ctr" defTabSz="1422400">
            <a:buNone/>
          </a:pPr>
          <a:r>
            <a:rPr lang="en-US" sz="3200" b="1" i="1" kern="1200" dirty="0"/>
            <a:t>Rom 12:18; Matt 5:9</a:t>
          </a:r>
          <a:endParaRPr lang="en-GB" sz="3200" b="1" i="1" kern="1200" dirty="0"/>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b="0" i="1" kern="1200" dirty="0"/>
            <a:t>Why should Christians give tithes and offerings</a:t>
          </a:r>
          <a:r>
            <a:rPr lang="en-US" sz="3200" b="0" i="1" kern="1200" dirty="0"/>
            <a:t>?</a:t>
          </a:r>
          <a:endParaRPr lang="en-GB" sz="3200" b="0" i="1" kern="1200" dirty="0"/>
        </a:p>
        <a:p>
          <a:pPr marL="0" lvl="0" indent="0" algn="ctr" defTabSz="1422400">
            <a:lnSpc>
              <a:spcPct val="100000"/>
            </a:lnSpc>
            <a:spcBef>
              <a:spcPct val="0"/>
            </a:spcBef>
            <a:spcAft>
              <a:spcPts val="600"/>
            </a:spcAft>
            <a:buNone/>
          </a:pPr>
          <a:r>
            <a:rPr lang="en-GB" sz="3200" b="1" i="1" kern="1200" dirty="0"/>
            <a:t>Gen 14:18-20; Mal 3:10</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does it mean to be justified by faith</a:t>
          </a:r>
          <a:r>
            <a:rPr lang="en-US" sz="3200" b="0" i="1" kern="1200" dirty="0"/>
            <a:t>?</a:t>
          </a:r>
          <a:endParaRPr lang="en-GB" sz="3200" b="0" i="1" kern="1200" dirty="0"/>
        </a:p>
        <a:p>
          <a:pPr marL="0" lvl="0" indent="0" algn="ctr" defTabSz="1422400">
            <a:lnSpc>
              <a:spcPct val="100000"/>
            </a:lnSpc>
            <a:spcBef>
              <a:spcPct val="0"/>
            </a:spcBef>
            <a:spcAft>
              <a:spcPts val="600"/>
            </a:spcAft>
            <a:buNone/>
          </a:pPr>
          <a:r>
            <a:rPr lang="en-GB" sz="3200" b="1" i="1" kern="1200" dirty="0"/>
            <a:t>Rom 4:3-5; Gal 3:6-9</a:t>
          </a:r>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does God require from believers to fulfil His promises in their lives</a:t>
          </a:r>
          <a:r>
            <a:rPr lang="en-US" sz="3200" b="0" i="1" kern="1200" dirty="0"/>
            <a:t>?</a:t>
          </a:r>
          <a:endParaRPr lang="en-GB" sz="3200" b="0" i="1" kern="1200" dirty="0"/>
        </a:p>
        <a:p>
          <a:pPr marL="0" lvl="0" indent="0" algn="ctr" defTabSz="1422400">
            <a:lnSpc>
              <a:spcPct val="100000"/>
            </a:lnSpc>
            <a:spcBef>
              <a:spcPct val="0"/>
            </a:spcBef>
            <a:spcAft>
              <a:spcPts val="600"/>
            </a:spcAft>
            <a:buNone/>
          </a:pPr>
          <a:r>
            <a:rPr lang="en-GB" sz="3200" b="1" i="1" kern="1200" dirty="0"/>
            <a:t>Gen 17:1; 1 Thess 4:3</a:t>
          </a:r>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can we answer God’s call today</a:t>
          </a:r>
          <a:r>
            <a:rPr lang="en-US" sz="3200" b="0" i="1" kern="1200" dirty="0"/>
            <a:t>?</a:t>
          </a:r>
          <a:endParaRPr lang="en-GB" sz="3200" b="0" i="1" kern="1200" dirty="0"/>
        </a:p>
        <a:p>
          <a:pPr marL="0" lvl="0" indent="0" algn="ctr" defTabSz="1422400">
            <a:lnSpc>
              <a:spcPct val="100000"/>
            </a:lnSpc>
            <a:spcBef>
              <a:spcPct val="0"/>
            </a:spcBef>
            <a:spcAft>
              <a:spcPts val="600"/>
            </a:spcAft>
            <a:buNone/>
          </a:pPr>
          <a:r>
            <a:rPr lang="en-GB" sz="3200" b="1" i="1" kern="1200" dirty="0"/>
            <a:t>Luk 9:23; Rom 12:1-2</a:t>
          </a:r>
        </a:p>
      </dsp:txBody>
      <dsp:txXfrm>
        <a:off x="2383870" y="596011"/>
        <a:ext cx="6687804" cy="29987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27705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63709-8CB0-E9F4-DC1C-5C2CED0F7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DB7B6F-DA93-7F4C-2B36-4E2AAF2776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FCD9E-CBAD-AD7C-34C3-9BD25D1768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0D08AD-0165-145E-2D64-3DBE1C6BF7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4109202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E6C0E-BDA8-22B0-1771-16A48AFA71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7EAFAD-3C46-DE2D-652F-7AF3DE6818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E49B84-4D67-AC41-D936-696F9000DF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E79D92-A572-9913-684A-7B52326E76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966761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45</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22/01/2026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22/01/2026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22/01/2026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1/22/2026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1/22/2026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1/22/2026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1/22/2026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1/22/2026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1/22/2026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1/22/2026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1/22/2026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1/22/2026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1/22/2026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1/22/2026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1/22/2026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1/22/2026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1/22/2026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1/22/2026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1/22/2026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1/22/2026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1/22/2026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1/22/2026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1/22/2026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278608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117328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961605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22/01/2026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819101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22/01/2026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74787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22/01/2026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584764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22/01/2026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641607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22/01/2026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843648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22/01/2026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392012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052172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89790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22/01/2026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1/22/2026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22/01/2026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1/22/2026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1/22/2026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22/01/2026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54592603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8.png"/><Relationship Id="rId7" Type="http://schemas.openxmlformats.org/officeDocument/2006/relationships/diagramColors" Target="../diagrams/colors7.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0.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10.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25-01-2026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029:</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I KNOW WHO HOLDS TOMORROW </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I KNOW WHO HOLDS TOMORROW </a:t>
            </a:r>
            <a:r>
              <a:rPr lang="en-US" b="1" u="sng" dirty="0">
                <a:solidFill>
                  <a:schemeClr val="bg1"/>
                </a:solidFill>
                <a:latin typeface="Arial" panose="020B0604020202020204" pitchFamily="34" charset="0"/>
                <a:cs typeface="Arial" panose="020B0604020202020204" pitchFamily="34" charset="0"/>
              </a:rPr>
              <a:t>[GHS 029]</a:t>
            </a:r>
          </a:p>
        </p:txBody>
      </p:sp>
      <p:grpSp>
        <p:nvGrpSpPr>
          <p:cNvPr id="3" name="Group 2"/>
          <p:cNvGrpSpPr/>
          <p:nvPr/>
        </p:nvGrpSpPr>
        <p:grpSpPr>
          <a:xfrm>
            <a:off x="243372" y="1142668"/>
            <a:ext cx="11948629" cy="5509200"/>
            <a:chOff x="257130" y="1703349"/>
            <a:chExt cx="10547818" cy="5509200"/>
          </a:xfrm>
        </p:grpSpPr>
        <p:sp>
          <p:nvSpPr>
            <p:cNvPr id="14339" name="TextBox 1"/>
            <p:cNvSpPr txBox="1">
              <a:spLocks noChangeArrowheads="1"/>
            </p:cNvSpPr>
            <p:nvPr/>
          </p:nvSpPr>
          <p:spPr bwMode="auto">
            <a:xfrm>
              <a:off x="907147" y="1703349"/>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don’t know about tomorrow,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just live from day to day;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don’t borrow from it’s sunshine,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it’s skies may turn to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gray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don’t worry o’er the future,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I know what Jesus said,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today I’ll walk beside Him,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He knows what is ahead.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26005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Many things about tomorrow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don’t seem to understand;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 know who holds tomorrow,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know who holds my hand.</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CBB1A-6274-AB46-20DD-BA43EC990A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BFC0B-1C21-6D98-1BD0-60CB1B17E286}"/>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I KNOW WHO HOLDS TOMORROW </a:t>
            </a:r>
            <a:r>
              <a:rPr lang="en-US" b="1" u="sng" dirty="0">
                <a:solidFill>
                  <a:schemeClr val="bg1"/>
                </a:solidFill>
                <a:latin typeface="Arial" panose="020B0604020202020204" pitchFamily="34" charset="0"/>
                <a:cs typeface="Arial" panose="020B0604020202020204" pitchFamily="34" charset="0"/>
              </a:rPr>
              <a:t>[GHS 029]</a:t>
            </a:r>
          </a:p>
        </p:txBody>
      </p:sp>
      <p:grpSp>
        <p:nvGrpSpPr>
          <p:cNvPr id="3" name="Group 2">
            <a:extLst>
              <a:ext uri="{FF2B5EF4-FFF2-40B4-BE49-F238E27FC236}">
                <a16:creationId xmlns:a16="http://schemas.microsoft.com/office/drawing/2014/main" id="{A2A42B5F-4C8F-7846-7391-31F7C97F67FE}"/>
              </a:ext>
            </a:extLst>
          </p:cNvPr>
          <p:cNvGrpSpPr/>
          <p:nvPr/>
        </p:nvGrpSpPr>
        <p:grpSpPr>
          <a:xfrm>
            <a:off x="243372" y="1142668"/>
            <a:ext cx="11948629" cy="5509200"/>
            <a:chOff x="257130" y="1703349"/>
            <a:chExt cx="10547818" cy="5509200"/>
          </a:xfrm>
        </p:grpSpPr>
        <p:sp>
          <p:nvSpPr>
            <p:cNvPr id="14339" name="TextBox 1">
              <a:extLst>
                <a:ext uri="{FF2B5EF4-FFF2-40B4-BE49-F238E27FC236}">
                  <a16:creationId xmlns:a16="http://schemas.microsoft.com/office/drawing/2014/main" id="{1910C6DA-EB2A-B232-817B-58179124195B}"/>
                </a:ext>
              </a:extLst>
            </p:cNvPr>
            <p:cNvSpPr txBox="1">
              <a:spLocks noChangeArrowheads="1"/>
            </p:cNvSpPr>
            <p:nvPr/>
          </p:nvSpPr>
          <p:spPr bwMode="auto">
            <a:xfrm>
              <a:off x="907147" y="1703349"/>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Ev’ry step is getting brighter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golden stairs I climb;</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Ev’ry burden’s getting lighter,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Ev’ry cloud is silver lined;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the sun is always shining,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no tear will dim the eye;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the ending of the rainbow,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the mountains touch the sky.</a:t>
              </a:r>
            </a:p>
          </p:txBody>
        </p:sp>
        <p:sp>
          <p:nvSpPr>
            <p:cNvPr id="14341" name="TextBox 5">
              <a:extLst>
                <a:ext uri="{FF2B5EF4-FFF2-40B4-BE49-F238E27FC236}">
                  <a16:creationId xmlns:a16="http://schemas.microsoft.com/office/drawing/2014/main" id="{D6C6CC85-A75E-4392-A11F-287B3BA82E45}"/>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3838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11013-98A6-A607-3B84-5A7E12E6D393}"/>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30D8BA42-E63E-A84A-516C-A790510FBAC2}"/>
              </a:ext>
            </a:extLst>
          </p:cNvPr>
          <p:cNvSpPr txBox="1">
            <a:spLocks noChangeArrowheads="1"/>
          </p:cNvSpPr>
          <p:nvPr/>
        </p:nvSpPr>
        <p:spPr bwMode="auto">
          <a:xfrm>
            <a:off x="1744826" y="1350655"/>
            <a:ext cx="926005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Many things about tomorrow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don’t seem to understand;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 know who holds tomorrow,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know who holds my hand.</a:t>
            </a:r>
          </a:p>
        </p:txBody>
      </p:sp>
    </p:spTree>
    <p:extLst>
      <p:ext uri="{BB962C8B-B14F-4D97-AF65-F5344CB8AC3E}">
        <p14:creationId xmlns:p14="http://schemas.microsoft.com/office/powerpoint/2010/main" val="1372631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410DB-91E6-A8B1-6642-F861ED3A48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66EF8-B6C4-6AFC-1D02-4B95B976E039}"/>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I KNOW WHO HOLDS TOMORROW </a:t>
            </a:r>
            <a:r>
              <a:rPr lang="en-US" b="1" u="sng" dirty="0">
                <a:solidFill>
                  <a:schemeClr val="bg1"/>
                </a:solidFill>
                <a:latin typeface="Arial" panose="020B0604020202020204" pitchFamily="34" charset="0"/>
                <a:cs typeface="Arial" panose="020B0604020202020204" pitchFamily="34" charset="0"/>
              </a:rPr>
              <a:t>[GHS 029]</a:t>
            </a:r>
          </a:p>
        </p:txBody>
      </p:sp>
      <p:grpSp>
        <p:nvGrpSpPr>
          <p:cNvPr id="3" name="Group 2">
            <a:extLst>
              <a:ext uri="{FF2B5EF4-FFF2-40B4-BE49-F238E27FC236}">
                <a16:creationId xmlns:a16="http://schemas.microsoft.com/office/drawing/2014/main" id="{13269C54-6760-9273-A49F-FAE74F2D5EE3}"/>
              </a:ext>
            </a:extLst>
          </p:cNvPr>
          <p:cNvGrpSpPr/>
          <p:nvPr/>
        </p:nvGrpSpPr>
        <p:grpSpPr>
          <a:xfrm>
            <a:off x="243372" y="1142668"/>
            <a:ext cx="11948629" cy="5509200"/>
            <a:chOff x="257130" y="1703349"/>
            <a:chExt cx="10547818" cy="5509200"/>
          </a:xfrm>
        </p:grpSpPr>
        <p:sp>
          <p:nvSpPr>
            <p:cNvPr id="14339" name="TextBox 1">
              <a:extLst>
                <a:ext uri="{FF2B5EF4-FFF2-40B4-BE49-F238E27FC236}">
                  <a16:creationId xmlns:a16="http://schemas.microsoft.com/office/drawing/2014/main" id="{DEFC7AA4-AC9A-867D-7242-87C48405F783}"/>
                </a:ext>
              </a:extLst>
            </p:cNvPr>
            <p:cNvSpPr txBox="1">
              <a:spLocks noChangeArrowheads="1"/>
            </p:cNvSpPr>
            <p:nvPr/>
          </p:nvSpPr>
          <p:spPr bwMode="auto">
            <a:xfrm>
              <a:off x="907147" y="1703349"/>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don’t know about tomorrow,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may bring me poverty;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the One who feeds the sparrow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the One who stands by 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path that be my portion,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May be through the flame or flood,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His presence goes before 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I’m covered with His blood.</a:t>
              </a:r>
            </a:p>
          </p:txBody>
        </p:sp>
        <p:sp>
          <p:nvSpPr>
            <p:cNvPr id="14341" name="TextBox 5">
              <a:extLst>
                <a:ext uri="{FF2B5EF4-FFF2-40B4-BE49-F238E27FC236}">
                  <a16:creationId xmlns:a16="http://schemas.microsoft.com/office/drawing/2014/main" id="{53C7006F-7423-1004-4CAB-8607CCDF7D4E}"/>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80521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6DE8B-F022-B3E9-1556-2B01CDDE891B}"/>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155A282B-DF7A-B880-8E13-3DEB19CD2F98}"/>
              </a:ext>
            </a:extLst>
          </p:cNvPr>
          <p:cNvSpPr txBox="1">
            <a:spLocks noChangeArrowheads="1"/>
          </p:cNvSpPr>
          <p:nvPr/>
        </p:nvSpPr>
        <p:spPr bwMode="auto">
          <a:xfrm>
            <a:off x="1744826" y="1350655"/>
            <a:ext cx="926005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Many things about tomorrow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don’t seem to understand;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 know who holds tomorrow,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know who holds my hand.</a:t>
            </a:r>
          </a:p>
        </p:txBody>
      </p:sp>
      <p:sp>
        <p:nvSpPr>
          <p:cNvPr id="2" name="Oval 1">
            <a:extLst>
              <a:ext uri="{FF2B5EF4-FFF2-40B4-BE49-F238E27FC236}">
                <a16:creationId xmlns:a16="http://schemas.microsoft.com/office/drawing/2014/main" id="{DA61CD35-494B-30AA-1D8E-8BC9DE0A78EF}"/>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807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25-01-2026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GB" dirty="0">
                <a:solidFill>
                  <a:schemeClr val="bg1">
                    <a:lumMod val="65000"/>
                  </a:schemeClr>
                </a:solidFill>
              </a:rPr>
              <a:t>What lessons can you draw from Noah’s story that are relevant to your Christian life and how can you live them out daily?</a:t>
            </a:r>
          </a:p>
          <a:p>
            <a:pPr marL="0" indent="0" algn="ctr">
              <a:lnSpc>
                <a:spcPct val="110000"/>
              </a:lnSpc>
              <a:buNone/>
            </a:pPr>
            <a:r>
              <a:rPr lang="en-US" b="1" dirty="0">
                <a:latin typeface="Calibri" panose="020F0502020204030204" pitchFamily="34" charset="0"/>
              </a:rPr>
              <a:t>Volunteer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flood and its aftermath</a:t>
            </a:r>
          </a:p>
        </p:txBody>
      </p:sp>
    </p:spTree>
    <p:extLst>
      <p:ext uri="{BB962C8B-B14F-4D97-AF65-F5344CB8AC3E}">
        <p14:creationId xmlns:p14="http://schemas.microsoft.com/office/powerpoint/2010/main" val="40286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b="1" dirty="0">
                <a:solidFill>
                  <a:srgbClr val="FFFFFF"/>
                </a:solidFill>
              </a:rPr>
              <a:t>God’s call and covenant with Abraham</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“Now the LORD had said unto Abram, Get thee out of thy country, and from thy kindred, and from thy father’s house, unto a land that I will shew thee: And I will make of thee a great nation, and I will bless thee, and make thy name great; and thou shalt be a blessing”</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1" u="none" strike="noStrike" kern="1200" cap="none" spc="0" normalizeH="0" baseline="0" noProof="0">
                <a:ln>
                  <a:noFill/>
                </a:ln>
                <a:solidFill>
                  <a:prstClr val="black">
                    <a:hueOff val="0"/>
                    <a:satOff val="0"/>
                    <a:lumOff val="0"/>
                    <a:alphaOff val="0"/>
                  </a:prstClr>
                </a:solidFill>
                <a:effectLst/>
                <a:uLnTx/>
                <a:uFillTx/>
                <a:latin typeface="Calibri"/>
                <a:ea typeface="+mn-ea"/>
                <a:cs typeface="+mn-cs"/>
              </a:rPr>
              <a:t>Genesis 12:1,2).</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12 – 17</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448055"/>
            <a:ext cx="7534048" cy="5961890"/>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God </a:t>
            </a:r>
            <a:r>
              <a:rPr lang="en-US">
                <a:latin typeface="Calibri" panose="020F0502020204030204" pitchFamily="34" charset="0"/>
              </a:rPr>
              <a:t>would form </a:t>
            </a:r>
            <a:r>
              <a:rPr lang="en-US" dirty="0">
                <a:latin typeface="Calibri" panose="020F0502020204030204" pitchFamily="34" charset="0"/>
              </a:rPr>
              <a:t>a nation through which the Messiah would come. He called Abraham out of idolatrous Ur to begin this redemptive phase. His response demanded faith, separation, obedience, and courage. God entered into covenant with him, promising a land, descendants, and blessing to all nations. Though tested by famine, conflict, fear, and delay, Abraham grew in faith and God accounted his faith as righteousness. The Abrahamic covenant remains foundational to the understanding of justification, sanctification, and God’s redemptive plan.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God’s call demands separation from sinful ties and obedience, leaving and trusting His leading.</a:t>
            </a:r>
          </a:p>
          <a:p>
            <a:pPr marL="514350" indent="-514350" algn="just" eaLnBrk="0" fontAlgn="base" hangingPunct="0">
              <a:lnSpc>
                <a:spcPct val="100000"/>
              </a:lnSpc>
              <a:spcBef>
                <a:spcPct val="0"/>
              </a:spcBef>
              <a:spcAft>
                <a:spcPts val="600"/>
              </a:spcAft>
              <a:buFont typeface="+mj-lt"/>
              <a:buAutoNum type="arabicPeriod"/>
              <a:defRPr/>
            </a:pPr>
            <a:r>
              <a:rPr lang="en-US" dirty="0"/>
              <a:t>Faith responds even when details are hidden. Abraham did not know where God was leading him. Faith walks into divine uncertainty.</a:t>
            </a:r>
          </a:p>
          <a:p>
            <a:pPr marL="514350" indent="-514350" algn="just" eaLnBrk="0" fontAlgn="base" hangingPunct="0">
              <a:lnSpc>
                <a:spcPct val="100000"/>
              </a:lnSpc>
              <a:spcBef>
                <a:spcPct val="0"/>
              </a:spcBef>
              <a:spcAft>
                <a:spcPts val="600"/>
              </a:spcAft>
              <a:buFont typeface="+mj-lt"/>
              <a:buAutoNum type="arabicPeriod"/>
              <a:defRPr/>
            </a:pPr>
            <a:r>
              <a:rPr lang="en-US" dirty="0"/>
              <a:t>Trials and weaknesses do not cancel God’s promises. Abraham was tested, yet God upheld His covenant with him.</a:t>
            </a:r>
          </a:p>
          <a:p>
            <a:pPr marL="514350" indent="-514350" algn="just" eaLnBrk="0" fontAlgn="base" hangingPunct="0">
              <a:lnSpc>
                <a:spcPct val="100000"/>
              </a:lnSpc>
              <a:spcBef>
                <a:spcPct val="0"/>
              </a:spcBef>
              <a:spcAft>
                <a:spcPts val="600"/>
              </a:spcAft>
              <a:buFont typeface="+mj-lt"/>
              <a:buAutoNum type="arabicPeriod"/>
              <a:defRPr/>
            </a:pPr>
            <a:r>
              <a:rPr lang="en-US" dirty="0"/>
              <a:t>Justification is by faith, not by works. Abraham believed God; he was justified by that faith.</a:t>
            </a:r>
          </a:p>
          <a:p>
            <a:pPr marL="514350" indent="-514350" algn="just" eaLnBrk="0" fontAlgn="base" hangingPunct="0">
              <a:lnSpc>
                <a:spcPct val="100000"/>
              </a:lnSpc>
              <a:spcBef>
                <a:spcPct val="0"/>
              </a:spcBef>
              <a:spcAft>
                <a:spcPts val="600"/>
              </a:spcAft>
              <a:buFont typeface="+mj-lt"/>
              <a:buAutoNum type="arabicPeriod"/>
              <a:defRPr/>
            </a:pPr>
            <a:r>
              <a:rPr lang="en-US" dirty="0"/>
              <a:t>To remain in covenant with God, we must be holy. God demanded perfection from Abraham.</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God’s call and covenant with Abraham</a:t>
            </a:r>
            <a:endParaRPr lang="en-GB" sz="2800" b="1" i="1" dirty="0">
              <a:solidFill>
                <a:srgbClr val="FFFFFF"/>
              </a:solidFill>
              <a:latin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5960E-A0E0-9966-55D2-AB4AA8566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895DC8B-E6EA-8EC3-CCC1-20647E8BC6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C518C9E2-4F99-5CAE-666A-F70D766DD623}"/>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79E5511F-49CE-E7F3-8103-D12F9EAD718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F514907B-CEF9-ED25-8CA8-93522F90EAD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A4DC669-96B3-2B9B-CCAE-EAFC64C6DBC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CD007CA2-0221-F45D-D7B9-71AFF7CF3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1C97E5B-6FBD-4E64-1DCD-BC47AF84C7A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25322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19C9A-9E0C-9A3D-F1C0-52E410E8F0E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F6EDB90-4C8B-DC28-4762-3DB6BB8FC6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3E8B36EB-E933-2487-A70C-CA16F3F37DCE}"/>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D02CAB2-A800-175A-821F-696D60CE7520}"/>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3918FC4-5B73-E6C3-4715-7067B1BB830C}"/>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B908EFE-2D03-B682-C8FC-EC1D77D23908}"/>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C7481CF-7273-A0BB-AFF4-F380FFB2E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370499B7-3BC5-ECA9-FA76-32C40DD04BEE}"/>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91560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Abraham stands as the </a:t>
            </a:r>
            <a:r>
              <a:rPr lang="en-US" b="1" i="1" dirty="0"/>
              <a:t>“father of faith” </a:t>
            </a:r>
            <a:r>
              <a:rPr lang="en-US" b="1" dirty="0"/>
              <a:t>and a covenant example to all believers. His life teaches that God calls people out of sin into covenant relationship, justifies them by faith, sanctifies them unto perfection, and fulfills His promises in His time. Those who obey God’s call, walk in holiness, and trust His covenant will become channels of blessing to their generation.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Identify one area where Abraham obeyed God and one area where he struggled. How can these two examples guide your personal walk with God? Prepare to share next study.</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The Destruction of Sodom and Gomorrah</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“Then the LORD rained upon Sodom and upon Gomorrah brimstone and fire from the LORD out of heaven; And he overthrew those cities, and all the plain, and all the inhabitants of the cities, and that which grew upon the ground.”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19:24,25</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Genesis 18:1-33; 19:1-38 </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675C9-364D-8361-3437-3C62F5F5A24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4AA82F9-8C6F-FA03-616D-D2EA070B4F3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61995A9-FF36-975A-9AB4-967566D248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74884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30E9F-F1B4-30BB-2862-94889D40523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F2CAC58-9A05-4434-3149-12DEBDA647A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85FD6110-0FE2-F202-D33F-CC80024591D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17782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22D97-9122-AC66-56D9-091FAD81B1C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34928ED-1451-FEB0-F47E-D03DA9F871C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D470BB8-945C-62EC-A018-5AED4B20FC3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77849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Deuteronomy 28:1-13</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05) Deuteronomy 028">
            <a:hlinkClick r:id="" action="ppaction://media"/>
            <a:extLst>
              <a:ext uri="{FF2B5EF4-FFF2-40B4-BE49-F238E27FC236}">
                <a16:creationId xmlns:a16="http://schemas.microsoft.com/office/drawing/2014/main" id="{87D76360-FE00-E45C-A974-9BF17B40A45E}"/>
              </a:ext>
            </a:extLst>
          </p:cNvPr>
          <p:cNvPicPr>
            <a:picLocks noChangeAspect="1"/>
          </p:cNvPicPr>
          <p:nvPr>
            <a:audioFile r:link="rId1"/>
            <p:extLst>
              <p:ext uri="{DAA4B4D4-6D71-4841-9C94-3DE7FCFB9230}">
                <p14:media xmlns:p14="http://schemas.microsoft.com/office/powerpoint/2010/main" r:embed="rId2">
                  <p14:trim end="541496.7142"/>
                </p14:media>
              </p:ext>
            </p:extLst>
          </p:nvPr>
        </p:nvPicPr>
        <p:blipFill>
          <a:blip r:embed="rId7"/>
          <a:stretch>
            <a:fillRect/>
          </a:stretch>
        </p:blipFill>
        <p:spPr>
          <a:xfrm>
            <a:off x="5852318" y="3715103"/>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3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3" y="1628776"/>
            <a:ext cx="7886700" cy="593725"/>
          </a:xfrm>
        </p:spPr>
        <p:txBody>
          <a:bodyPr rtlCol="0">
            <a:normAutofit fontScale="90000"/>
          </a:bodyPr>
          <a:lstStyle/>
          <a:p>
            <a:pPr algn="ctr">
              <a:defRPr/>
            </a:pPr>
            <a:r>
              <a:rPr lang="en-US" b="1" dirty="0">
                <a:solidFill>
                  <a:schemeClr val="bg1"/>
                </a:solidFill>
              </a:rPr>
              <a:t>HYMN </a:t>
            </a:r>
          </a:p>
        </p:txBody>
      </p:sp>
      <p:sp>
        <p:nvSpPr>
          <p:cNvPr id="3" name="Content Placeholder 2"/>
          <p:cNvSpPr>
            <a:spLocks noGrp="1"/>
          </p:cNvSpPr>
          <p:nvPr>
            <p:ph idx="1"/>
          </p:nvPr>
        </p:nvSpPr>
        <p:spPr>
          <a:xfrm>
            <a:off x="409576" y="2636838"/>
            <a:ext cx="11268074" cy="1998662"/>
          </a:xfrm>
        </p:spPr>
        <p:txBody>
          <a:bodyPr rtlCol="0">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151: </a:t>
            </a:r>
            <a:r>
              <a:rPr lang="en-US" sz="7200" b="1" dirty="0">
                <a:solidFill>
                  <a:schemeClr val="bg1"/>
                </a:solidFill>
                <a:effectLst>
                  <a:outerShdw blurRad="38100" dist="38100" dir="2700000" algn="tl">
                    <a:srgbClr val="000000">
                      <a:alpha val="43137"/>
                    </a:srgbClr>
                  </a:outerShdw>
                </a:effectLst>
              </a:rPr>
              <a:t>THERE SHALL BE SHOWERS OF BLESSING</a:t>
            </a:r>
          </a:p>
        </p:txBody>
      </p:sp>
    </p:spTree>
    <p:extLst>
      <p:ext uri="{BB962C8B-B14F-4D97-AF65-F5344CB8AC3E}">
        <p14:creationId xmlns:p14="http://schemas.microsoft.com/office/powerpoint/2010/main" val="934451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204"/>
            <a:ext cx="12192000" cy="980728"/>
          </a:xfrm>
        </p:spPr>
        <p:txBody>
          <a:bodyPr>
            <a:noAutofit/>
          </a:bodyPr>
          <a:lstStyle/>
          <a:p>
            <a:pPr algn="ctr"/>
            <a:r>
              <a:rPr lang="en-US" b="1" u="sng" dirty="0">
                <a:solidFill>
                  <a:schemeClr val="bg1"/>
                </a:solidFill>
                <a:latin typeface="+mn-lt"/>
              </a:rPr>
              <a:t>THERE SHALL BE SHOWERS OF BLESSING [GHS 151]</a:t>
            </a:r>
          </a:p>
        </p:txBody>
      </p:sp>
      <p:grpSp>
        <p:nvGrpSpPr>
          <p:cNvPr id="3" name="Group 2">
            <a:extLst>
              <a:ext uri="{FF2B5EF4-FFF2-40B4-BE49-F238E27FC236}">
                <a16:creationId xmlns:a16="http://schemas.microsoft.com/office/drawing/2014/main" id="{2436B598-1099-43CA-80EB-FD2446331C36}"/>
              </a:ext>
            </a:extLst>
          </p:cNvPr>
          <p:cNvGrpSpPr/>
          <p:nvPr/>
        </p:nvGrpSpPr>
        <p:grpSpPr>
          <a:xfrm>
            <a:off x="223342" y="1589930"/>
            <a:ext cx="11305256" cy="3572619"/>
            <a:chOff x="1626946" y="1907505"/>
            <a:chExt cx="11305256" cy="3262432"/>
          </a:xfrm>
        </p:grpSpPr>
        <p:sp>
          <p:nvSpPr>
            <p:cNvPr id="4" name="TextBox 1"/>
            <p:cNvSpPr txBox="1">
              <a:spLocks noChangeArrowheads="1"/>
            </p:cNvSpPr>
            <p:nvPr/>
          </p:nvSpPr>
          <p:spPr bwMode="auto">
            <a:xfrm>
              <a:off x="2468507" y="1907505"/>
              <a:ext cx="1046369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showers of blessing:”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sz="4400" b="1" i="0" u="none" strike="noStrike" kern="1200" cap="none" spc="0" normalizeH="0" baseline="0" noProof="0" dirty="0">
                  <a:ln>
                    <a:noFill/>
                  </a:ln>
                  <a:solidFill>
                    <a:prstClr val="white"/>
                  </a:solidFill>
                  <a:effectLst/>
                  <a:uLnTx/>
                  <a:uFillTx/>
                  <a:latin typeface="Arial" charset="0"/>
                  <a:ea typeface="+mn-ea"/>
                  <a:cs typeface="Arial" charset="0"/>
                </a:rPr>
                <a:t>This is the promise of love;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sz="4400" b="1" i="0" u="none" strike="noStrike" kern="1200" cap="none" spc="0" normalizeH="0" baseline="0" noProof="0" dirty="0">
                  <a:ln>
                    <a:noFill/>
                  </a:ln>
                  <a:solidFill>
                    <a:prstClr val="white"/>
                  </a:solidFill>
                  <a:effectLst/>
                  <a:uLnTx/>
                  <a:uFillTx/>
                  <a:latin typeface="Arial" charset="0"/>
                  <a:ea typeface="+mn-ea"/>
                  <a:cs typeface="Arial" charset="0"/>
                </a:rPr>
                <a:t>There shall be seasons refreshing,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sz="4400" b="1" i="0" u="none" strike="noStrike" kern="1200" cap="none" spc="0" normalizeH="0" baseline="0" noProof="0" dirty="0">
                  <a:ln>
                    <a:noFill/>
                  </a:ln>
                  <a:solidFill>
                    <a:prstClr val="white"/>
                  </a:solidFill>
                  <a:effectLst/>
                  <a:uLnTx/>
                  <a:uFillTx/>
                  <a:latin typeface="Arial" charset="0"/>
                  <a:ea typeface="+mn-ea"/>
                  <a:cs typeface="Arial" charset="0"/>
                </a:rPr>
                <a:t>Sent from the Saviour above.</a:t>
              </a:r>
            </a:p>
          </p:txBody>
        </p:sp>
        <p:sp>
          <p:nvSpPr>
            <p:cNvPr id="6" name="TextBox 5"/>
            <p:cNvSpPr txBox="1">
              <a:spLocks noChangeArrowheads="1"/>
            </p:cNvSpPr>
            <p:nvPr/>
          </p:nvSpPr>
          <p:spPr bwMode="auto">
            <a:xfrm>
              <a:off x="1626946" y="1907505"/>
              <a:ext cx="7832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06253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73746" y="1750715"/>
            <a:ext cx="97930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 we need;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Mercy drops round us are falling,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But for the showers we plead.</a:t>
            </a:r>
          </a:p>
        </p:txBody>
      </p:sp>
    </p:spTree>
    <p:extLst>
      <p:ext uri="{BB962C8B-B14F-4D97-AF65-F5344CB8AC3E}">
        <p14:creationId xmlns:p14="http://schemas.microsoft.com/office/powerpoint/2010/main" val="474606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436B598-1099-43CA-80EB-FD2446331C36}"/>
              </a:ext>
            </a:extLst>
          </p:cNvPr>
          <p:cNvGrpSpPr/>
          <p:nvPr/>
        </p:nvGrpSpPr>
        <p:grpSpPr>
          <a:xfrm>
            <a:off x="528142" y="1656606"/>
            <a:ext cx="11305256" cy="3262432"/>
            <a:chOff x="1626946" y="1907505"/>
            <a:chExt cx="11305256" cy="3262432"/>
          </a:xfrm>
        </p:grpSpPr>
        <p:sp>
          <p:nvSpPr>
            <p:cNvPr id="4" name="TextBox 1"/>
            <p:cNvSpPr txBox="1">
              <a:spLocks noChangeArrowheads="1"/>
            </p:cNvSpPr>
            <p:nvPr/>
          </p:nvSpPr>
          <p:spPr bwMode="auto">
            <a:xfrm>
              <a:off x="2468507" y="1907505"/>
              <a:ext cx="1046369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showers of blessing:”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Precious reviving again;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Over the hills and the valleys,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Sound of abundance of rain.</a:t>
              </a:r>
            </a:p>
          </p:txBody>
        </p:sp>
        <p:sp>
          <p:nvSpPr>
            <p:cNvPr id="6" name="TextBox 5"/>
            <p:cNvSpPr txBox="1">
              <a:spLocks noChangeArrowheads="1"/>
            </p:cNvSpPr>
            <p:nvPr/>
          </p:nvSpPr>
          <p:spPr bwMode="auto">
            <a:xfrm>
              <a:off x="1626946" y="1907505"/>
              <a:ext cx="7832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8" name="Title 1">
            <a:extLst>
              <a:ext uri="{FF2B5EF4-FFF2-40B4-BE49-F238E27FC236}">
                <a16:creationId xmlns:a16="http://schemas.microsoft.com/office/drawing/2014/main" id="{AFE626DE-9A7B-45BA-A731-F0BEBA46BFF0}"/>
              </a:ext>
            </a:extLst>
          </p:cNvPr>
          <p:cNvSpPr>
            <a:spLocks noGrp="1"/>
          </p:cNvSpPr>
          <p:nvPr>
            <p:ph type="title"/>
          </p:nvPr>
        </p:nvSpPr>
        <p:spPr>
          <a:xfrm>
            <a:off x="0" y="332204"/>
            <a:ext cx="12192000" cy="980728"/>
          </a:xfrm>
        </p:spPr>
        <p:txBody>
          <a:bodyPr>
            <a:noAutofit/>
          </a:bodyPr>
          <a:lstStyle/>
          <a:p>
            <a:pPr algn="ctr"/>
            <a:r>
              <a:rPr lang="en-US" b="1" u="sng" dirty="0">
                <a:solidFill>
                  <a:schemeClr val="bg1"/>
                </a:solidFill>
                <a:latin typeface="+mn-lt"/>
              </a:rPr>
              <a:t>THERE SHALL BE SHOWERS OF BLESSING [GHS 151]</a:t>
            </a:r>
          </a:p>
        </p:txBody>
      </p:sp>
    </p:spTree>
    <p:extLst>
      <p:ext uri="{BB962C8B-B14F-4D97-AF65-F5344CB8AC3E}">
        <p14:creationId xmlns:p14="http://schemas.microsoft.com/office/powerpoint/2010/main" val="194655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73746" y="1750715"/>
            <a:ext cx="97930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 we need;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Mercy drops round us are falling,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But for the showers we plead.</a:t>
            </a:r>
          </a:p>
        </p:txBody>
      </p:sp>
    </p:spTree>
    <p:extLst>
      <p:ext uri="{BB962C8B-B14F-4D97-AF65-F5344CB8AC3E}">
        <p14:creationId xmlns:p14="http://schemas.microsoft.com/office/powerpoint/2010/main" val="3476498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436B598-1099-43CA-80EB-FD2446331C36}"/>
              </a:ext>
            </a:extLst>
          </p:cNvPr>
          <p:cNvGrpSpPr/>
          <p:nvPr/>
        </p:nvGrpSpPr>
        <p:grpSpPr>
          <a:xfrm>
            <a:off x="537667" y="1704231"/>
            <a:ext cx="11305256" cy="3262432"/>
            <a:chOff x="1626946" y="1907505"/>
            <a:chExt cx="11305256" cy="3262432"/>
          </a:xfrm>
        </p:grpSpPr>
        <p:sp>
          <p:nvSpPr>
            <p:cNvPr id="4" name="TextBox 1"/>
            <p:cNvSpPr txBox="1">
              <a:spLocks noChangeArrowheads="1"/>
            </p:cNvSpPr>
            <p:nvPr/>
          </p:nvSpPr>
          <p:spPr bwMode="auto">
            <a:xfrm>
              <a:off x="2468507" y="1907505"/>
              <a:ext cx="1046369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showers of blessing:”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Send them upon us, O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Grant to us now a refreshing;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Come, and now </a:t>
              </a:r>
              <a:r>
                <a:rPr kumimoji="0" lang="en-US" sz="4400" b="1" i="0" u="none" strike="noStrike" kern="1200" cap="none" spc="0" normalizeH="0" baseline="0" noProof="0" dirty="0" err="1">
                  <a:ln>
                    <a:noFill/>
                  </a:ln>
                  <a:solidFill>
                    <a:prstClr val="white"/>
                  </a:solidFill>
                  <a:effectLst/>
                  <a:uLnTx/>
                  <a:uFillTx/>
                  <a:latin typeface="Arial" charset="0"/>
                  <a:ea typeface="+mn-ea"/>
                  <a:cs typeface="Arial" charset="0"/>
                </a:rPr>
                <a:t>honour</a:t>
              </a: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 Thy Word.</a:t>
              </a:r>
            </a:p>
          </p:txBody>
        </p:sp>
        <p:sp>
          <p:nvSpPr>
            <p:cNvPr id="6" name="TextBox 5"/>
            <p:cNvSpPr txBox="1">
              <a:spLocks noChangeArrowheads="1"/>
            </p:cNvSpPr>
            <p:nvPr/>
          </p:nvSpPr>
          <p:spPr bwMode="auto">
            <a:xfrm>
              <a:off x="1626946" y="1907505"/>
              <a:ext cx="7832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8" name="Title 1">
            <a:extLst>
              <a:ext uri="{FF2B5EF4-FFF2-40B4-BE49-F238E27FC236}">
                <a16:creationId xmlns:a16="http://schemas.microsoft.com/office/drawing/2014/main" id="{1E284F89-4D81-4321-B4E1-464D963A7465}"/>
              </a:ext>
            </a:extLst>
          </p:cNvPr>
          <p:cNvSpPr>
            <a:spLocks noGrp="1"/>
          </p:cNvSpPr>
          <p:nvPr>
            <p:ph type="title"/>
          </p:nvPr>
        </p:nvSpPr>
        <p:spPr>
          <a:xfrm>
            <a:off x="0" y="332204"/>
            <a:ext cx="12192000" cy="980728"/>
          </a:xfrm>
        </p:spPr>
        <p:txBody>
          <a:bodyPr>
            <a:noAutofit/>
          </a:bodyPr>
          <a:lstStyle/>
          <a:p>
            <a:pPr algn="ctr"/>
            <a:r>
              <a:rPr lang="en-US" b="1" u="sng" dirty="0">
                <a:solidFill>
                  <a:schemeClr val="bg1"/>
                </a:solidFill>
                <a:latin typeface="+mn-lt"/>
              </a:rPr>
              <a:t>THERE SHALL BE SHOWERS OF BLESSING [GHS 151]</a:t>
            </a:r>
          </a:p>
        </p:txBody>
      </p:sp>
    </p:spTree>
    <p:extLst>
      <p:ext uri="{BB962C8B-B14F-4D97-AF65-F5344CB8AC3E}">
        <p14:creationId xmlns:p14="http://schemas.microsoft.com/office/powerpoint/2010/main" val="922976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73746" y="1750715"/>
            <a:ext cx="97930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 we need;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Mercy drops round us are falling,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But for the showers we plead.</a:t>
            </a:r>
          </a:p>
        </p:txBody>
      </p:sp>
    </p:spTree>
    <p:extLst>
      <p:ext uri="{BB962C8B-B14F-4D97-AF65-F5344CB8AC3E}">
        <p14:creationId xmlns:p14="http://schemas.microsoft.com/office/powerpoint/2010/main" val="1759832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436B598-1099-43CA-80EB-FD2446331C36}"/>
              </a:ext>
            </a:extLst>
          </p:cNvPr>
          <p:cNvGrpSpPr/>
          <p:nvPr/>
        </p:nvGrpSpPr>
        <p:grpSpPr>
          <a:xfrm>
            <a:off x="328117" y="1797784"/>
            <a:ext cx="11305256" cy="3262432"/>
            <a:chOff x="1626946" y="1907505"/>
            <a:chExt cx="11305256" cy="3262432"/>
          </a:xfrm>
        </p:grpSpPr>
        <p:sp>
          <p:nvSpPr>
            <p:cNvPr id="4" name="TextBox 1"/>
            <p:cNvSpPr txBox="1">
              <a:spLocks noChangeArrowheads="1"/>
            </p:cNvSpPr>
            <p:nvPr/>
          </p:nvSpPr>
          <p:spPr bwMode="auto">
            <a:xfrm>
              <a:off x="2468507" y="1907505"/>
              <a:ext cx="1046369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showers of blessing:”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Oh, that today they might fall,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Now, as to God we’re confessing,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Now as on Jesus we call!</a:t>
              </a:r>
            </a:p>
          </p:txBody>
        </p:sp>
        <p:sp>
          <p:nvSpPr>
            <p:cNvPr id="6" name="TextBox 5"/>
            <p:cNvSpPr txBox="1">
              <a:spLocks noChangeArrowheads="1"/>
            </p:cNvSpPr>
            <p:nvPr/>
          </p:nvSpPr>
          <p:spPr bwMode="auto">
            <a:xfrm>
              <a:off x="1626946" y="1907505"/>
              <a:ext cx="7832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8" name="Title 1">
            <a:extLst>
              <a:ext uri="{FF2B5EF4-FFF2-40B4-BE49-F238E27FC236}">
                <a16:creationId xmlns:a16="http://schemas.microsoft.com/office/drawing/2014/main" id="{D003905C-B302-4621-B28B-EE78FF59EB51}"/>
              </a:ext>
            </a:extLst>
          </p:cNvPr>
          <p:cNvSpPr>
            <a:spLocks noGrp="1"/>
          </p:cNvSpPr>
          <p:nvPr>
            <p:ph type="title"/>
          </p:nvPr>
        </p:nvSpPr>
        <p:spPr>
          <a:xfrm>
            <a:off x="0" y="332204"/>
            <a:ext cx="12192000" cy="980728"/>
          </a:xfrm>
        </p:spPr>
        <p:txBody>
          <a:bodyPr>
            <a:noAutofit/>
          </a:bodyPr>
          <a:lstStyle/>
          <a:p>
            <a:pPr algn="ctr"/>
            <a:r>
              <a:rPr lang="en-US" b="1" u="sng" dirty="0">
                <a:solidFill>
                  <a:schemeClr val="bg1"/>
                </a:solidFill>
                <a:latin typeface="+mn-lt"/>
              </a:rPr>
              <a:t>THERE SHALL BE SHOWERS OF BLESSING [GHS 151]</a:t>
            </a:r>
          </a:p>
        </p:txBody>
      </p:sp>
    </p:spTree>
    <p:extLst>
      <p:ext uri="{BB962C8B-B14F-4D97-AF65-F5344CB8AC3E}">
        <p14:creationId xmlns:p14="http://schemas.microsoft.com/office/powerpoint/2010/main" val="18395815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73746" y="1750715"/>
            <a:ext cx="97930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 we need;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Mercy drops round us are falling,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But for the showers we plead.</a:t>
            </a:r>
          </a:p>
        </p:txBody>
      </p:sp>
    </p:spTree>
    <p:extLst>
      <p:ext uri="{BB962C8B-B14F-4D97-AF65-F5344CB8AC3E}">
        <p14:creationId xmlns:p14="http://schemas.microsoft.com/office/powerpoint/2010/main" val="1900963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436B598-1099-43CA-80EB-FD2446331C36}"/>
              </a:ext>
            </a:extLst>
          </p:cNvPr>
          <p:cNvGrpSpPr/>
          <p:nvPr/>
        </p:nvGrpSpPr>
        <p:grpSpPr>
          <a:xfrm>
            <a:off x="604342" y="1797784"/>
            <a:ext cx="11305256" cy="3262432"/>
            <a:chOff x="1626946" y="1907505"/>
            <a:chExt cx="11305256" cy="3262432"/>
          </a:xfrm>
        </p:grpSpPr>
        <p:sp>
          <p:nvSpPr>
            <p:cNvPr id="4" name="TextBox 1"/>
            <p:cNvSpPr txBox="1">
              <a:spLocks noChangeArrowheads="1"/>
            </p:cNvSpPr>
            <p:nvPr/>
          </p:nvSpPr>
          <p:spPr bwMode="auto">
            <a:xfrm>
              <a:off x="2468507" y="1907505"/>
              <a:ext cx="1046369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showers of blessing:”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If we but trust and obey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seasons refreshing,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If we let God have His way.</a:t>
              </a:r>
            </a:p>
          </p:txBody>
        </p:sp>
        <p:sp>
          <p:nvSpPr>
            <p:cNvPr id="6" name="TextBox 5"/>
            <p:cNvSpPr txBox="1">
              <a:spLocks noChangeArrowheads="1"/>
            </p:cNvSpPr>
            <p:nvPr/>
          </p:nvSpPr>
          <p:spPr bwMode="auto">
            <a:xfrm>
              <a:off x="1626946" y="1907505"/>
              <a:ext cx="7832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8" name="Title 1">
            <a:extLst>
              <a:ext uri="{FF2B5EF4-FFF2-40B4-BE49-F238E27FC236}">
                <a16:creationId xmlns:a16="http://schemas.microsoft.com/office/drawing/2014/main" id="{7E1911DD-97B1-4316-9D47-CF48845553A8}"/>
              </a:ext>
            </a:extLst>
          </p:cNvPr>
          <p:cNvSpPr>
            <a:spLocks noGrp="1"/>
          </p:cNvSpPr>
          <p:nvPr>
            <p:ph type="title"/>
          </p:nvPr>
        </p:nvSpPr>
        <p:spPr>
          <a:xfrm>
            <a:off x="0" y="332204"/>
            <a:ext cx="12192000" cy="980728"/>
          </a:xfrm>
        </p:spPr>
        <p:txBody>
          <a:bodyPr>
            <a:noAutofit/>
          </a:bodyPr>
          <a:lstStyle/>
          <a:p>
            <a:pPr algn="ctr"/>
            <a:r>
              <a:rPr lang="en-US" b="1" u="sng" dirty="0">
                <a:solidFill>
                  <a:schemeClr val="bg1"/>
                </a:solidFill>
                <a:latin typeface="+mn-lt"/>
              </a:rPr>
              <a:t>THERE SHALL BE SHOWERS OF BLESSING [GHS 151]</a:t>
            </a:r>
          </a:p>
        </p:txBody>
      </p:sp>
    </p:spTree>
    <p:extLst>
      <p:ext uri="{BB962C8B-B14F-4D97-AF65-F5344CB8AC3E}">
        <p14:creationId xmlns:p14="http://schemas.microsoft.com/office/powerpoint/2010/main" val="16752497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73746" y="1750715"/>
            <a:ext cx="97930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 we need;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Mercy drops round us are falling,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But for the showers we plead.</a:t>
            </a:r>
          </a:p>
        </p:txBody>
      </p:sp>
      <p:sp>
        <p:nvSpPr>
          <p:cNvPr id="3" name="Oval 2">
            <a:extLst>
              <a:ext uri="{FF2B5EF4-FFF2-40B4-BE49-F238E27FC236}">
                <a16:creationId xmlns:a16="http://schemas.microsoft.com/office/drawing/2014/main" id="{2B9EBD7E-AAD2-4EC4-A669-C80DBA4CDA64}"/>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2272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PLEA FOR GOD’S BLESSING ON THE YEAR</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39251</TotalTime>
  <Words>1453</Words>
  <Application>Microsoft Office PowerPoint</Application>
  <PresentationFormat>Widescreen</PresentationFormat>
  <Paragraphs>223</Paragraphs>
  <Slides>46</Slides>
  <Notes>13</Notes>
  <HiddenSlides>0</HiddenSlides>
  <MMClips>1</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46</vt:i4>
      </vt:variant>
    </vt:vector>
  </HeadingPairs>
  <TitlesOfParts>
    <vt:vector size="62" baseType="lpstr">
      <vt:lpstr>Aptos</vt: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I KNOW WHO HOLDS TOMORROW [GHS 029]</vt:lpstr>
      <vt:lpstr>PowerPoint Presentation</vt:lpstr>
      <vt:lpstr>I KNOW WHO HOLDS TOMORROW [GHS 029]</vt:lpstr>
      <vt:lpstr>PowerPoint Presentation</vt:lpstr>
      <vt:lpstr>I KNOW WHO HOLDS TOMORROW [GHS 029]</vt:lpstr>
      <vt:lpstr>PowerPoint Presentation</vt:lpstr>
      <vt:lpstr>SEARCH THE SCRIPTURES</vt:lpstr>
      <vt:lpstr>REVIEW OF THE ASSIGNMENT FROM LAST STUDY</vt:lpstr>
      <vt:lpstr> LESSON 4:  God’s call and covenant with Abraham</vt:lpstr>
      <vt:lpstr>INTRODUCTION</vt:lpstr>
      <vt:lpstr>God’s call and covenant with Abraham</vt:lpstr>
      <vt:lpstr>QUESTION 1</vt:lpstr>
      <vt:lpstr>QUESTION 2</vt:lpstr>
      <vt:lpstr>QUESTION 3</vt:lpstr>
      <vt:lpstr>QUESTION 4</vt:lpstr>
      <vt:lpstr>QUESTION 5</vt:lpstr>
      <vt:lpstr>QUESTION 6</vt:lpstr>
      <vt:lpstr>QUESTION 7</vt:lpstr>
      <vt:lpstr>CONCLUSION</vt:lpstr>
      <vt:lpstr>ASSIGNMENT</vt:lpstr>
      <vt:lpstr>SEARCH THE SCRIPTURES SUMMARY</vt:lpstr>
      <vt:lpstr>PowerPoint Presentation</vt:lpstr>
      <vt:lpstr>PowerPoint Presentation</vt:lpstr>
      <vt:lpstr>PowerPoint Presentation</vt:lpstr>
      <vt:lpstr>PowerPoint Presentation</vt:lpstr>
      <vt:lpstr>  LESSON 5: The Destruction of Sodom and Gomorrah</vt:lpstr>
      <vt:lpstr>PowerPoint Presentation</vt:lpstr>
      <vt:lpstr>PowerPoint Presentation</vt:lpstr>
      <vt:lpstr>PowerPoint Presentation</vt:lpstr>
      <vt:lpstr>PowerPoint Presentation</vt:lpstr>
      <vt:lpstr>HYMN </vt:lpstr>
      <vt:lpstr>THERE SHALL BE SHOWERS OF BLESSING [GHS 151]</vt:lpstr>
      <vt:lpstr>PowerPoint Presentation</vt:lpstr>
      <vt:lpstr>THERE SHALL BE SHOWERS OF BLESSING [GHS 151]</vt:lpstr>
      <vt:lpstr>PowerPoint Presentation</vt:lpstr>
      <vt:lpstr>THERE SHALL BE SHOWERS OF BLESSING [GHS 151]</vt:lpstr>
      <vt:lpstr>PowerPoint Presentation</vt:lpstr>
      <vt:lpstr>THERE SHALL BE SHOWERS OF BLESSING [GHS 151]</vt:lpstr>
      <vt:lpstr>PowerPoint Presentation</vt:lpstr>
      <vt:lpstr>THERE SHALL BE SHOWERS OF BLESSING [GHS 151]</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1113</cp:revision>
  <dcterms:created xsi:type="dcterms:W3CDTF">2023-01-06T14:44:39Z</dcterms:created>
  <dcterms:modified xsi:type="dcterms:W3CDTF">2026-01-22T09:14:17Z</dcterms:modified>
</cp:coreProperties>
</file>