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89" r:id="rId3"/>
    <p:sldId id="258" r:id="rId4"/>
    <p:sldId id="259" r:id="rId5"/>
    <p:sldId id="287" r:id="rId6"/>
    <p:sldId id="277" r:id="rId7"/>
    <p:sldId id="292" r:id="rId8"/>
    <p:sldId id="290" r:id="rId9"/>
    <p:sldId id="291" r:id="rId10"/>
    <p:sldId id="294" r:id="rId11"/>
    <p:sldId id="285" r:id="rId12"/>
    <p:sldId id="293" r:id="rId13"/>
    <p:sldId id="269" r:id="rId14"/>
    <p:sldId id="288"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96E47C-B0CE-404D-BC65-114C13C374B5}" v="1" dt="2026-01-14T17:16:03.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8"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6-01-14T17:46:08.950" v="718" actId="20577"/>
      <pc:docMkLst>
        <pc:docMk/>
      </pc:docMkLst>
      <pc:sldChg chg="modSp mod">
        <pc:chgData name="DCLM NL" userId="57f3ed0d-ae9c-485c-9738-6351eaddc248" providerId="ADAL" clId="{DB9D4196-092C-4817-BE64-F00FCE99FF6D}" dt="2026-01-14T17:17:42.652" v="10" actId="6549"/>
        <pc:sldMkLst>
          <pc:docMk/>
          <pc:sldMk cId="0" sldId="259"/>
        </pc:sldMkLst>
        <pc:spChg chg="mod">
          <ac:chgData name="DCLM NL" userId="57f3ed0d-ae9c-485c-9738-6351eaddc248" providerId="ADAL" clId="{DB9D4196-092C-4817-BE64-F00FCE99FF6D}" dt="2026-01-14T17:17:42.652" v="10" actId="6549"/>
          <ac:spMkLst>
            <pc:docMk/>
            <pc:sldMk cId="0" sldId="259"/>
            <ac:spMk id="3" creationId="{00000000-0000-0000-0000-000000000000}"/>
          </ac:spMkLst>
        </pc:spChg>
      </pc:sldChg>
      <pc:sldChg chg="modSp mod">
        <pc:chgData name="DCLM NL" userId="57f3ed0d-ae9c-485c-9738-6351eaddc248" providerId="ADAL" clId="{DB9D4196-092C-4817-BE64-F00FCE99FF6D}" dt="2026-01-14T17:22:33.266" v="89" actId="20577"/>
        <pc:sldMkLst>
          <pc:docMk/>
          <pc:sldMk cId="0" sldId="269"/>
        </pc:sldMkLst>
        <pc:spChg chg="mod">
          <ac:chgData name="DCLM NL" userId="57f3ed0d-ae9c-485c-9738-6351eaddc248" providerId="ADAL" clId="{DB9D4196-092C-4817-BE64-F00FCE99FF6D}" dt="2026-01-14T17:22:33.266" v="89" actId="20577"/>
          <ac:spMkLst>
            <pc:docMk/>
            <pc:sldMk cId="0" sldId="269"/>
            <ac:spMk id="3" creationId="{00000000-0000-0000-0000-000000000000}"/>
          </ac:spMkLst>
        </pc:spChg>
      </pc:sldChg>
      <pc:sldChg chg="modSp mod">
        <pc:chgData name="DCLM NL" userId="57f3ed0d-ae9c-485c-9738-6351eaddc248" providerId="ADAL" clId="{DB9D4196-092C-4817-BE64-F00FCE99FF6D}" dt="2026-01-14T17:22:14.473" v="88" actId="20577"/>
        <pc:sldMkLst>
          <pc:docMk/>
          <pc:sldMk cId="983311752" sldId="277"/>
        </pc:sldMkLst>
        <pc:graphicFrameChg chg="modGraphic">
          <ac:chgData name="DCLM NL" userId="57f3ed0d-ae9c-485c-9738-6351eaddc248" providerId="ADAL" clId="{DB9D4196-092C-4817-BE64-F00FCE99FF6D}" dt="2026-01-14T17:22:14.473" v="88" actId="20577"/>
          <ac:graphicFrameMkLst>
            <pc:docMk/>
            <pc:sldMk cId="983311752" sldId="277"/>
            <ac:graphicFrameMk id="6" creationId="{00000000-0000-0000-0000-000000000000}"/>
          </ac:graphicFrameMkLst>
        </pc:graphicFrameChg>
      </pc:sldChg>
      <pc:sldChg chg="modSp mod">
        <pc:chgData name="DCLM NL" userId="57f3ed0d-ae9c-485c-9738-6351eaddc248" providerId="ADAL" clId="{DB9D4196-092C-4817-BE64-F00FCE99FF6D}" dt="2026-01-14T17:21:54.975" v="84" actId="20577"/>
        <pc:sldMkLst>
          <pc:docMk/>
          <pc:sldMk cId="3883173034" sldId="285"/>
        </pc:sldMkLst>
        <pc:graphicFrameChg chg="modGraphic">
          <ac:chgData name="DCLM NL" userId="57f3ed0d-ae9c-485c-9738-6351eaddc248" providerId="ADAL" clId="{DB9D4196-092C-4817-BE64-F00FCE99FF6D}" dt="2026-01-14T17:21:54.975" v="84" actId="20577"/>
          <ac:graphicFrameMkLst>
            <pc:docMk/>
            <pc:sldMk cId="3883173034" sldId="285"/>
            <ac:graphicFrameMk id="6" creationId="{728A0AE9-EC3C-DF77-FAE5-43940A8FD752}"/>
          </ac:graphicFrameMkLst>
        </pc:graphicFrameChg>
      </pc:sldChg>
      <pc:sldChg chg="modSp mod">
        <pc:chgData name="DCLM NL" userId="57f3ed0d-ae9c-485c-9738-6351eaddc248" providerId="ADAL" clId="{DB9D4196-092C-4817-BE64-F00FCE99FF6D}" dt="2026-01-14T17:20:52.777" v="78" actId="20577"/>
        <pc:sldMkLst>
          <pc:docMk/>
          <pc:sldMk cId="0" sldId="287"/>
        </pc:sldMkLst>
        <pc:spChg chg="mod">
          <ac:chgData name="DCLM NL" userId="57f3ed0d-ae9c-485c-9738-6351eaddc248" providerId="ADAL" clId="{DB9D4196-092C-4817-BE64-F00FCE99FF6D}" dt="2026-01-14T17:20:52.777" v="78" actId="20577"/>
          <ac:spMkLst>
            <pc:docMk/>
            <pc:sldMk cId="0" sldId="287"/>
            <ac:spMk id="3" creationId="{00000000-0000-0000-0000-000000000000}"/>
          </ac:spMkLst>
        </pc:spChg>
      </pc:sldChg>
      <pc:sldChg chg="modSp mod">
        <pc:chgData name="DCLM NL" userId="57f3ed0d-ae9c-485c-9738-6351eaddc248" providerId="ADAL" clId="{DB9D4196-092C-4817-BE64-F00FCE99FF6D}" dt="2026-01-14T17:46:08.950" v="718" actId="20577"/>
        <pc:sldMkLst>
          <pc:docMk/>
          <pc:sldMk cId="3147146620" sldId="288"/>
        </pc:sldMkLst>
        <pc:spChg chg="mod">
          <ac:chgData name="DCLM NL" userId="57f3ed0d-ae9c-485c-9738-6351eaddc248" providerId="ADAL" clId="{DB9D4196-092C-4817-BE64-F00FCE99FF6D}" dt="2026-01-14T17:46:08.950" v="718" actId="20577"/>
          <ac:spMkLst>
            <pc:docMk/>
            <pc:sldMk cId="3147146620" sldId="288"/>
            <ac:spMk id="3" creationId="{5726220F-64AF-5D4E-529F-4F53CD27DA00}"/>
          </ac:spMkLst>
        </pc:spChg>
      </pc:sldChg>
      <pc:sldChg chg="modSp mod">
        <pc:chgData name="DCLM NL" userId="57f3ed0d-ae9c-485c-9738-6351eaddc248" providerId="ADAL" clId="{DB9D4196-092C-4817-BE64-F00FCE99FF6D}" dt="2026-01-14T17:17:05.845" v="3" actId="20577"/>
        <pc:sldMkLst>
          <pc:docMk/>
          <pc:sldMk cId="377924623" sldId="289"/>
        </pc:sldMkLst>
        <pc:spChg chg="mod">
          <ac:chgData name="DCLM NL" userId="57f3ed0d-ae9c-485c-9738-6351eaddc248" providerId="ADAL" clId="{DB9D4196-092C-4817-BE64-F00FCE99FF6D}" dt="2026-01-14T17:16:03.866" v="0"/>
          <ac:spMkLst>
            <pc:docMk/>
            <pc:sldMk cId="377924623" sldId="289"/>
            <ac:spMk id="3" creationId="{6DEB0319-2F33-756C-31F5-D197AB94285C}"/>
          </ac:spMkLst>
        </pc:spChg>
        <pc:spChg chg="mod">
          <ac:chgData name="DCLM NL" userId="57f3ed0d-ae9c-485c-9738-6351eaddc248" providerId="ADAL" clId="{DB9D4196-092C-4817-BE64-F00FCE99FF6D}" dt="2026-01-14T17:17:05.845" v="3" actId="20577"/>
          <ac:spMkLst>
            <pc:docMk/>
            <pc:sldMk cId="377924623" sldId="289"/>
            <ac:spMk id="5" creationId="{E326C756-B2C3-1FF9-8AFD-D2D65274DB6C}"/>
          </ac:spMkLst>
        </pc:spChg>
      </pc:sldChg>
      <pc:sldChg chg="modSp mod">
        <pc:chgData name="DCLM NL" userId="57f3ed0d-ae9c-485c-9738-6351eaddc248" providerId="ADAL" clId="{DB9D4196-092C-4817-BE64-F00FCE99FF6D}" dt="2026-01-14T17:22:01.901" v="86" actId="20577"/>
        <pc:sldMkLst>
          <pc:docMk/>
          <pc:sldMk cId="524590327" sldId="291"/>
        </pc:sldMkLst>
        <pc:graphicFrameChg chg="modGraphic">
          <ac:chgData name="DCLM NL" userId="57f3ed0d-ae9c-485c-9738-6351eaddc248" providerId="ADAL" clId="{DB9D4196-092C-4817-BE64-F00FCE99FF6D}" dt="2026-01-14T17:22:01.901" v="86" actId="20577"/>
          <ac:graphicFrameMkLst>
            <pc:docMk/>
            <pc:sldMk cId="524590327" sldId="291"/>
            <ac:graphicFrameMk id="6" creationId="{99F0D542-F13F-B5E6-EABC-85BCD5E002C7}"/>
          </ac:graphicFrameMkLst>
        </pc:graphicFrameChg>
      </pc:sldChg>
      <pc:sldChg chg="modSp mod">
        <pc:chgData name="DCLM NL" userId="57f3ed0d-ae9c-485c-9738-6351eaddc248" providerId="ADAL" clId="{DB9D4196-092C-4817-BE64-F00FCE99FF6D}" dt="2026-01-14T17:22:08.959" v="87" actId="20577"/>
        <pc:sldMkLst>
          <pc:docMk/>
          <pc:sldMk cId="1466103715" sldId="292"/>
        </pc:sldMkLst>
        <pc:graphicFrameChg chg="modGraphic">
          <ac:chgData name="DCLM NL" userId="57f3ed0d-ae9c-485c-9738-6351eaddc248" providerId="ADAL" clId="{DB9D4196-092C-4817-BE64-F00FCE99FF6D}" dt="2026-01-14T17:22:08.959" v="87" actId="20577"/>
          <ac:graphicFrameMkLst>
            <pc:docMk/>
            <pc:sldMk cId="1466103715" sldId="292"/>
            <ac:graphicFrameMk id="6" creationId="{1E79DA9C-79CC-0535-EAE3-8893616F4988}"/>
          </ac:graphicFrameMkLst>
        </pc:graphicFrameChg>
      </pc:sldChg>
      <pc:sldChg chg="modSp mod">
        <pc:chgData name="DCLM NL" userId="57f3ed0d-ae9c-485c-9738-6351eaddc248" providerId="ADAL" clId="{DB9D4196-092C-4817-BE64-F00FCE99FF6D}" dt="2026-01-14T17:21:47.483" v="83" actId="20577"/>
        <pc:sldMkLst>
          <pc:docMk/>
          <pc:sldMk cId="3948027436" sldId="293"/>
        </pc:sldMkLst>
        <pc:graphicFrameChg chg="modGraphic">
          <ac:chgData name="DCLM NL" userId="57f3ed0d-ae9c-485c-9738-6351eaddc248" providerId="ADAL" clId="{DB9D4196-092C-4817-BE64-F00FCE99FF6D}" dt="2026-01-14T17:21:47.483" v="83" actId="20577"/>
          <ac:graphicFrameMkLst>
            <pc:docMk/>
            <pc:sldMk cId="3948027436" sldId="293"/>
            <ac:graphicFrameMk id="6" creationId="{C77B63FB-6C43-7DDD-A25E-B3CB56BE6BF0}"/>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What is the spiritual significance of Sodom and Gomorrah to believers today?</a:t>
          </a:r>
          <a:r>
            <a:rPr lang="en-GB" sz="3200" b="0" i="1" kern="1200" dirty="0">
              <a:latin typeface="Calibri"/>
              <a:ea typeface="+mn-ea"/>
              <a:cs typeface="+mn-cs"/>
            </a:rPr>
            <a:t> </a:t>
          </a:r>
          <a:r>
            <a:rPr lang="en-GB" sz="3200" b="1" i="1" kern="1200" dirty="0">
              <a:latin typeface="Calibri"/>
              <a:ea typeface="+mn-ea"/>
              <a:cs typeface="+mn-cs"/>
            </a:rPr>
            <a:t>Proverbs 14:12; Luke 17:32</a:t>
          </a:r>
          <a:endParaRPr lang="en-GB" sz="3200" b="1" i="1" kern="1200" dirty="0">
            <a:latin typeface="Calibri Light"/>
            <a:ea typeface="Calibri Light"/>
            <a:cs typeface="Calibri Ligh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US" sz="3200" b="0" i="0" kern="1200" dirty="0"/>
            <a:t>Why was there a severe judgment on Sodom and Gomorrah?</a:t>
          </a:r>
          <a:r>
            <a:rPr lang="en-US" sz="3200" b="0" i="0" kern="1200" dirty="0">
              <a:latin typeface="Calibri Light"/>
              <a:ea typeface="Calibri Light"/>
              <a:cs typeface="Calibri Light"/>
            </a:rPr>
            <a:t> </a:t>
          </a:r>
          <a:r>
            <a:rPr lang="en-GB" sz="3200" b="1" i="1" kern="1200" dirty="0">
              <a:latin typeface="Calibri"/>
              <a:ea typeface="+mn-ea"/>
              <a:cs typeface="+mn-cs"/>
            </a:rPr>
            <a:t> Gen 18:20: Jude 1:7; </a:t>
          </a:r>
          <a:r>
            <a:rPr lang="en-GB" sz="3200" b="1" i="1" kern="1200" dirty="0" err="1">
              <a:latin typeface="Calibri"/>
              <a:ea typeface="+mn-ea"/>
              <a:cs typeface="+mn-cs"/>
            </a:rPr>
            <a:t>Prov</a:t>
          </a:r>
          <a:r>
            <a:rPr lang="en-GB" sz="3200" b="1" i="1" kern="1200" dirty="0">
              <a:latin typeface="Calibri"/>
              <a:ea typeface="+mn-ea"/>
              <a:cs typeface="+mn-cs"/>
            </a:rPr>
            <a:t> 29:1</a:t>
          </a:r>
          <a:endParaRPr lang="en-US" sz="3200" b="0" i="1" kern="1200" dirty="0">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084CB128-BAAE-47BF-B7B6-7D65BDD56243}" type="presOf" srcId="{60B4422F-B5F1-45C8-8FA5-66CA47A48205}" destId="{DDCA46C2-3612-464D-9F92-813CC60D482F}" srcOrd="0" destOrd="0" presId="urn:microsoft.com/office/officeart/2005/8/layout/hierarchy1#6"/>
    <dgm:cxn modelId="{E0B83A36-9E76-4A3A-93CA-DF78C34A098C}" type="presOf" srcId="{49828610-9B16-48BE-81A5-8175BFC125E8}" destId="{7BC538D0-47AE-414F-9DE4-F18E62186D5B}"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FD1C933D-F4E9-44E6-85CE-79BC27C1EE51}" type="presParOf" srcId="{7BC538D0-47AE-414F-9DE4-F18E62186D5B}" destId="{A5087579-C124-49EC-86E7-A232783731D9}" srcOrd="0" destOrd="0" presId="urn:microsoft.com/office/officeart/2005/8/layout/hierarchy1#6"/>
    <dgm:cxn modelId="{0A9123BC-830E-44B1-A2C1-8BA667A2F23C}" type="presParOf" srcId="{A5087579-C124-49EC-86E7-A232783731D9}" destId="{E432CA65-1FEE-4816-920D-95060379FF5B}" srcOrd="0" destOrd="0" presId="urn:microsoft.com/office/officeart/2005/8/layout/hierarchy1#6"/>
    <dgm:cxn modelId="{03352ABD-A0A1-41B7-AFEF-40C48491347C}" type="presParOf" srcId="{E432CA65-1FEE-4816-920D-95060379FF5B}" destId="{A31D16F8-974D-4512-94F2-E4F4716BC42E}" srcOrd="0" destOrd="0" presId="urn:microsoft.com/office/officeart/2005/8/layout/hierarchy1#6"/>
    <dgm:cxn modelId="{57E1FA59-BA65-449D-AEBE-070FB8CB0C4A}" type="presParOf" srcId="{E432CA65-1FEE-4816-920D-95060379FF5B}" destId="{DDCA46C2-3612-464D-9F92-813CC60D482F}" srcOrd="1" destOrd="0" presId="urn:microsoft.com/office/officeart/2005/8/layout/hierarchy1#6"/>
    <dgm:cxn modelId="{94EB2EF7-7CED-4BF1-A595-1990DE293D59}"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Why is it necessary to intercede for others?</a:t>
          </a:r>
          <a:r>
            <a:rPr lang="en-GB" sz="3200" b="0" i="1" kern="1200" dirty="0">
              <a:latin typeface="Calibri"/>
              <a:ea typeface="+mn-ea"/>
              <a:cs typeface="+mn-cs"/>
            </a:rPr>
            <a:t> </a:t>
          </a:r>
          <a:r>
            <a:rPr lang="en-GB" sz="3200" b="1" i="1" kern="1200" dirty="0">
              <a:latin typeface="Calibri"/>
              <a:ea typeface="+mn-ea"/>
              <a:cs typeface="+mn-cs"/>
            </a:rPr>
            <a:t>Gen 18:23; Ezekiel 22:30; Romans 10:1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Enumerate the dangers of exposing our families to ungodly influence.</a:t>
          </a:r>
          <a:r>
            <a:rPr lang="en-GB" sz="3200" b="0" i="1" kern="1200" dirty="0">
              <a:latin typeface="Calibri"/>
              <a:ea typeface="+mn-ea"/>
              <a:cs typeface="+mn-cs"/>
            </a:rPr>
            <a:t> </a:t>
          </a:r>
          <a:r>
            <a:rPr lang="en-GB" sz="3200" b="1" i="1" kern="1200" dirty="0">
              <a:latin typeface="Calibri"/>
              <a:ea typeface="+mn-ea"/>
              <a:cs typeface="+mn-cs"/>
            </a:rPr>
            <a:t>Gen 19:14, 36-38; Proverb 14:12 ; 1 Cor 15:33</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What should be our evangelistic motto?</a:t>
          </a:r>
          <a:r>
            <a:rPr lang="en-GB" sz="3200" b="0" i="1" kern="1200" dirty="0">
              <a:latin typeface="Calibri"/>
              <a:ea typeface="+mn-ea"/>
              <a:cs typeface="+mn-cs"/>
            </a:rPr>
            <a:t> </a:t>
          </a:r>
          <a:r>
            <a:rPr lang="en-GB" sz="3200" b="1" i="1" kern="1200" dirty="0">
              <a:latin typeface="Calibri"/>
              <a:ea typeface="+mn-ea"/>
              <a:cs typeface="+mn-cs"/>
            </a:rPr>
            <a:t>John 9:4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GB" sz="3200" b="0" i="0" kern="1200" dirty="0"/>
            <a:t>What can we learn from the destruction of Sodom and Gomorrah and the fate of Lot’s wife?</a:t>
          </a:r>
          <a:r>
            <a:rPr lang="en-GB" sz="3200" b="0" i="1" kern="1200" dirty="0">
              <a:latin typeface="Calibri Light"/>
            </a:rPr>
            <a:t> </a:t>
          </a:r>
          <a:r>
            <a:rPr lang="en-GB" sz="3200" b="1" i="1" kern="1200" dirty="0">
              <a:latin typeface="Calibri"/>
              <a:ea typeface="+mn-ea"/>
              <a:cs typeface="+mn-cs"/>
            </a:rPr>
            <a:t>Gen 19:24,26; Luke 17:32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GB" sz="3200" b="0" i="0" kern="1200" dirty="0"/>
            <a:t>How can we remain unspotted in a corrupt society?</a:t>
          </a:r>
          <a:r>
            <a:rPr lang="en-GB" sz="3200" b="0" i="1" kern="1200" dirty="0">
              <a:latin typeface="Calibri Light"/>
            </a:rPr>
            <a:t> </a:t>
          </a:r>
          <a:r>
            <a:rPr lang="en-GB" sz="3200" b="1" i="1" kern="1200" dirty="0">
              <a:latin typeface="Calibri"/>
              <a:ea typeface="+mn-ea"/>
              <a:cs typeface="+mn-cs"/>
            </a:rPr>
            <a:t>1 John 2:15; Proverb 4:23; 1 Peter 1:15-16; 2 Cor 6:17; Psalm 101:3</a:t>
          </a:r>
          <a:endParaRPr lang="en-GB" sz="3200" b="1" i="1" kern="1200" dirty="0">
            <a:latin typeface="Calibri Light"/>
            <a:ea typeface="Calibri Light"/>
            <a:cs typeface="Calibri Ligh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What is the spiritual significance of Sodom and Gomorrah to believers today?</a:t>
          </a:r>
          <a:r>
            <a:rPr lang="en-GB" sz="3200" b="0" i="1" kern="1200" dirty="0">
              <a:latin typeface="Calibri"/>
              <a:ea typeface="+mn-ea"/>
              <a:cs typeface="+mn-cs"/>
            </a:rPr>
            <a:t> </a:t>
          </a:r>
          <a:r>
            <a:rPr lang="en-GB" sz="3200" b="1" i="1" kern="1200" dirty="0">
              <a:latin typeface="Calibri"/>
              <a:ea typeface="+mn-ea"/>
              <a:cs typeface="+mn-cs"/>
            </a:rPr>
            <a:t>Proverbs 14:12; Luke 17:32</a:t>
          </a:r>
          <a:endParaRPr lang="en-GB" sz="3200" b="1" i="1" kern="1200" dirty="0">
            <a:latin typeface="Calibri Light"/>
            <a:ea typeface="Calibri Light"/>
            <a:cs typeface="Calibri Light"/>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US" sz="3200" b="0" i="0" kern="1200" dirty="0"/>
            <a:t>Why was there a severe judgment on Sodom and Gomorrah?</a:t>
          </a:r>
          <a:r>
            <a:rPr lang="en-US" sz="3200" b="0" i="0" kern="1200" dirty="0">
              <a:latin typeface="Calibri Light"/>
              <a:ea typeface="Calibri Light"/>
              <a:cs typeface="Calibri Light"/>
            </a:rPr>
            <a:t> </a:t>
          </a:r>
          <a:r>
            <a:rPr lang="en-GB" sz="3200" b="1" i="1" kern="1200" dirty="0">
              <a:latin typeface="Calibri"/>
              <a:ea typeface="+mn-ea"/>
              <a:cs typeface="+mn-cs"/>
            </a:rPr>
            <a:t> Gen 18:20: Jude 1:7; </a:t>
          </a:r>
          <a:r>
            <a:rPr lang="en-GB" sz="3200" b="1" i="1" kern="1200" dirty="0" err="1">
              <a:latin typeface="Calibri"/>
              <a:ea typeface="+mn-ea"/>
              <a:cs typeface="+mn-cs"/>
            </a:rPr>
            <a:t>Prov</a:t>
          </a:r>
          <a:r>
            <a:rPr lang="en-GB" sz="3200" b="1" i="1" kern="1200" dirty="0">
              <a:latin typeface="Calibri"/>
              <a:ea typeface="+mn-ea"/>
              <a:cs typeface="+mn-cs"/>
            </a:rPr>
            <a:t> 29:1</a:t>
          </a:r>
          <a:endParaRPr lang="en-US" sz="3200" b="0" i="1" kern="1200" dirty="0">
            <a:latin typeface="Calibri"/>
            <a:ea typeface="+mn-ea"/>
            <a:cs typeface="+mn-cs"/>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Why is it necessary to intercede for others?</a:t>
          </a:r>
          <a:r>
            <a:rPr lang="en-GB" sz="3200" b="0" i="1" kern="1200" dirty="0">
              <a:latin typeface="Calibri"/>
              <a:ea typeface="+mn-ea"/>
              <a:cs typeface="+mn-cs"/>
            </a:rPr>
            <a:t> </a:t>
          </a:r>
          <a:r>
            <a:rPr lang="en-GB" sz="3200" b="1" i="1" kern="1200" dirty="0">
              <a:latin typeface="Calibri"/>
              <a:ea typeface="+mn-ea"/>
              <a:cs typeface="+mn-cs"/>
            </a:rPr>
            <a:t>Gen 18:23; Ezekiel 22:30; Romans 10:1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Enumerate the dangers of exposing our families to ungodly influence.</a:t>
          </a:r>
          <a:r>
            <a:rPr lang="en-GB" sz="3200" b="0" i="1" kern="1200" dirty="0">
              <a:latin typeface="Calibri"/>
              <a:ea typeface="+mn-ea"/>
              <a:cs typeface="+mn-cs"/>
            </a:rPr>
            <a:t> </a:t>
          </a:r>
          <a:r>
            <a:rPr lang="en-GB" sz="3200" b="1" i="1" kern="1200" dirty="0">
              <a:latin typeface="Calibri"/>
              <a:ea typeface="+mn-ea"/>
              <a:cs typeface="+mn-cs"/>
            </a:rPr>
            <a:t>Gen 19:14, 36-38; Proverb 14:12 ; 1 Cor 15:33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What should be our evangelistic motto?</a:t>
          </a:r>
          <a:r>
            <a:rPr lang="en-GB" sz="3200" b="0" i="1" kern="1200" dirty="0">
              <a:latin typeface="Calibri"/>
              <a:ea typeface="+mn-ea"/>
              <a:cs typeface="+mn-cs"/>
            </a:rPr>
            <a:t> </a:t>
          </a:r>
          <a:r>
            <a:rPr lang="en-GB" sz="3200" b="1" i="1" kern="1200" dirty="0">
              <a:latin typeface="Calibri"/>
              <a:ea typeface="+mn-ea"/>
              <a:cs typeface="+mn-cs"/>
            </a:rPr>
            <a:t>John 9:4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GB" sz="3200" b="0" i="0" kern="1200" dirty="0"/>
            <a:t>What can we learn from the destruction of Sodom and Gomorrah and the fate of Lot’s wife?</a:t>
          </a:r>
          <a:r>
            <a:rPr lang="en-GB" sz="3200" b="0" i="1" kern="1200" dirty="0">
              <a:latin typeface="Calibri Light"/>
            </a:rPr>
            <a:t> </a:t>
          </a:r>
          <a:r>
            <a:rPr lang="en-GB" sz="3200" b="1" i="1" kern="1200" dirty="0">
              <a:latin typeface="Calibri"/>
              <a:ea typeface="+mn-ea"/>
              <a:cs typeface="+mn-cs"/>
            </a:rPr>
            <a:t>Gen 19:24,26; Luke 17:32</a:t>
          </a:r>
          <a:endParaRPr lang="en-GB" sz="3200" b="1" i="1" kern="1200" dirty="0"/>
        </a:p>
      </dsp:txBody>
      <dsp:txXfrm>
        <a:off x="2959811" y="474079"/>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GB" sz="3200" b="0" i="0" kern="1200" dirty="0"/>
            <a:t>How can we remain unspotted in a corrupt society?</a:t>
          </a:r>
          <a:r>
            <a:rPr lang="en-GB" sz="3200" b="0" i="1" kern="1200" dirty="0">
              <a:latin typeface="Calibri Light"/>
            </a:rPr>
            <a:t> </a:t>
          </a:r>
          <a:r>
            <a:rPr lang="en-GB" sz="3200" b="1" i="1" kern="1200" dirty="0">
              <a:latin typeface="Calibri"/>
              <a:ea typeface="+mn-ea"/>
              <a:cs typeface="+mn-cs"/>
            </a:rPr>
            <a:t>1 John 2:15; Proverb 4:23; 1 Peter 1:15-16; 2 Cor 6:17; Psalm 101:3</a:t>
          </a:r>
          <a:endParaRPr lang="en-GB" sz="3200" b="1" i="1" kern="1200" dirty="0">
            <a:latin typeface="Calibri Light"/>
            <a:ea typeface="Calibri Light"/>
            <a:cs typeface="Calibri Light"/>
          </a:endParaRPr>
        </a:p>
      </dsp:txBody>
      <dsp:txXfrm>
        <a:off x="2959811" y="474079"/>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14/01/2026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14/01/2026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14/01/2026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vert="horz" lIns="91440" tIns="45720" rIns="91440" bIns="45720" rtlCol="0" anchor="t">
            <a:normAutofit/>
          </a:bodyPr>
          <a:lstStyle/>
          <a:p>
            <a:r>
              <a:rPr lang="en-GB" b="1" dirty="0"/>
              <a:t>01-02-2026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endParaRPr lang="en-US" b="1" dirty="0">
              <a:solidFill>
                <a:schemeClr val="bg1">
                  <a:lumMod val="65000"/>
                </a:schemeClr>
              </a:solidFill>
              <a:latin typeface="Calibri" panose="020F0502020204030204" pitchFamily="34" charset="0"/>
              <a:ea typeface="Calibri"/>
              <a:cs typeface="Calibri"/>
            </a:endParaRPr>
          </a:p>
          <a:p>
            <a:pPr marL="0" indent="0" algn="ctr">
              <a:lnSpc>
                <a:spcPct val="110000"/>
              </a:lnSpc>
              <a:buNone/>
            </a:pPr>
            <a:r>
              <a:rPr lang="en-US" b="1" dirty="0">
                <a:solidFill>
                  <a:schemeClr val="bg1">
                    <a:lumMod val="65000"/>
                  </a:schemeClr>
                </a:solidFill>
                <a:latin typeface="Calibri" panose="020F0502020204030204" pitchFamily="34" charset="0"/>
              </a:rPr>
              <a:t>Identify one area where Abraham obeyed God and one area where he struggled. How can these two examples guide your personal walk with God? Prepare to share next study.</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a:ea typeface="Cambria"/>
              </a:rPr>
              <a:t>God’s call and covenant with Abraham </a:t>
            </a:r>
            <a:endParaRPr lang="en-GB"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0390" y="742951"/>
            <a:ext cx="4004945" cy="495236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r>
              <a:rPr lang="en-US" altLang="en-US" sz="4800" b="1" dirty="0">
                <a:solidFill>
                  <a:srgbClr val="FFFFFF"/>
                </a:solidFill>
              </a:rPr>
              <a:t>  </a:t>
            </a:r>
            <a:br>
              <a:rPr lang="en-US" altLang="en-US" sz="4800" b="1" dirty="0">
                <a:solidFill>
                  <a:srgbClr val="FFFFFF"/>
                </a:solidFill>
              </a:rPr>
            </a:br>
            <a:r>
              <a:rPr lang="en-US" altLang="en-US" sz="4800" b="1" dirty="0">
                <a:solidFill>
                  <a:srgbClr val="FFFFFF"/>
                </a:solidFill>
              </a:rPr>
              <a:t>The Destruction of Sodom and Gomorrah </a:t>
            </a:r>
            <a:endParaRPr lang="en-US" altLang="en-US" sz="4800" b="1" kern="1200" dirty="0">
              <a:solidFill>
                <a:srgbClr val="FFFFFF"/>
              </a:solidFill>
              <a:latin typeface="+mj-lt"/>
              <a:ea typeface="Calibri Light"/>
              <a:cs typeface="Calibri Light"/>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dirty="0"/>
              <a:t>“</a:t>
            </a:r>
            <a:r>
              <a:rPr lang="en-GB" sz="2800" dirty="0">
                <a:ea typeface="+mn-lt"/>
                <a:cs typeface="+mn-lt"/>
              </a:rPr>
              <a:t>Then the LORD rained upon Sodom and upon Gomorrah brimstone and fire from the LORD out of heaven; And he overthrew those cities, and all the plain, and all the inhabitants of the cities, and that which grew upon the ground.</a:t>
            </a:r>
            <a:r>
              <a:rPr lang="en-GB" sz="2800" i="1" dirty="0"/>
              <a:t>”</a:t>
            </a:r>
            <a:r>
              <a:rPr lang="en-GB" sz="2800" i="1" dirty="0">
                <a:latin typeface="Calibri"/>
                <a:ea typeface="Calibri"/>
                <a:cs typeface="Calibri"/>
              </a:rPr>
              <a:t> </a:t>
            </a:r>
            <a:r>
              <a:rPr lang="en-GB" sz="2800" b="1" i="1" dirty="0">
                <a:latin typeface="Calibri"/>
                <a:ea typeface="Calibri"/>
                <a:cs typeface="Calibri"/>
              </a:rPr>
              <a:t>(Genesis 19:24,25).</a:t>
            </a:r>
            <a:endParaRPr lang="en-US" dirty="0">
              <a:latin typeface="Calibri"/>
              <a:ea typeface="Calibri"/>
              <a:cs typeface="Calibri"/>
            </a:endParaRP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a:ea typeface="Calibri"/>
                <a:cs typeface="Calibri"/>
                <a:sym typeface="+mn-ea"/>
              </a:rPr>
              <a:t>Genesis </a:t>
            </a:r>
            <a:r>
              <a:rPr lang="en-US" sz="2800" b="1" i="1" dirty="0">
                <a:latin typeface="Calibri"/>
                <a:ea typeface="Calibri"/>
                <a:cs typeface="Calibri"/>
                <a:sym typeface="+mn-ea"/>
              </a:rPr>
              <a:t>18:1-33; </a:t>
            </a:r>
            <a:r>
              <a:rPr lang="en-US" sz="2800" b="1" i="1" dirty="0">
                <a:latin typeface="Calibri"/>
                <a:ea typeface="Calibri"/>
                <a:cs typeface="Calibri"/>
              </a:rPr>
              <a:t>19:1-38 </a:t>
            </a:r>
            <a:endParaRPr lang="en-US" sz="2800" b="1" i="1" dirty="0">
              <a:latin typeface="Calibri"/>
              <a:ea typeface="Calibri"/>
              <a:cs typeface="Calibri"/>
              <a:sym typeface="+mn-ea"/>
            </a:endParaRP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037181" y="448055"/>
            <a:ext cx="7688474" cy="5961184"/>
          </a:xfrm>
        </p:spPr>
        <p:txBody>
          <a:bodyPr vert="horz" lIns="91440" tIns="45720" rIns="91440" bIns="45720" rtlCol="0" anchor="t">
            <a:noAutofit/>
          </a:bodyPr>
          <a:lstStyle/>
          <a:p>
            <a:pPr marL="0" indent="0" algn="just">
              <a:lnSpc>
                <a:spcPct val="100000"/>
              </a:lnSpc>
              <a:buNone/>
              <a:defRPr/>
            </a:pPr>
            <a:r>
              <a:rPr lang="en-US" dirty="0">
                <a:ea typeface="+mn-lt"/>
                <a:cs typeface="+mn-lt"/>
              </a:rPr>
              <a:t>God appeared again to Abraham, accompanied by two angels in human form, in the plains of Mamre. Abraham demonstrated remarkable hospitality to the visitors, setting an example for believers. As a friend of God who enjoyed close communion with Him (Genesis 18:17, 20–21), Abraham learned of God’s plan to judge Sodom and Gomorrah for their wickedness and responded by interceding earnestly for the cities. However, their sin had reached a point where judgment was unavoidable (Genesis 13:13). The destruction of these cities stands as a warning to all who take God’s laws lightly.</a:t>
            </a:r>
            <a:endParaRPr lang="en-US" dirty="0">
              <a:ea typeface="Calibri"/>
              <a:cs typeface="Calibri"/>
            </a:endParaRPr>
          </a:p>
          <a:p>
            <a:pPr>
              <a:lnSpc>
                <a:spcPct val="100000"/>
              </a:lnSpc>
              <a:buNone/>
              <a:defRPr/>
            </a:pPr>
            <a:endParaRPr lang="en-US" dirty="0">
              <a:latin typeface="Calibri" panose="020F0502020204030204" pitchFamily="34" charset="0"/>
              <a:ea typeface="Calibri"/>
              <a:cs typeface="Calibri"/>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0"/>
            <a:ext cx="7695897" cy="648208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a:ea typeface="Calibri"/>
                <a:cs typeface="Calibri"/>
              </a:rPr>
              <a:t>Hospitality reflects godly character and invites divine blessing.</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a:ea typeface="Calibri"/>
                <a:cs typeface="Calibri"/>
              </a:rPr>
              <a:t>Intercessory prayer is a duty of believers and a means through which God shows mercy.</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a:ea typeface="Calibri"/>
                <a:cs typeface="Calibri"/>
              </a:rPr>
              <a:t>Worldliness or compromise weakens faith and damages families.</a:t>
            </a:r>
            <a:endParaRPr lang="en-US" dirty="0">
              <a:latin typeface="Calibri"/>
              <a:ea typeface="Calibri"/>
              <a:cs typeface="Calibri"/>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Continuing in sin hardens the heart and leads to inevitable judgement</a:t>
            </a:r>
            <a:r>
              <a:rPr lang="en-GB" dirty="0">
                <a:latin typeface="Calibri"/>
                <a:ea typeface="Calibri"/>
                <a:cs typeface="Calibri"/>
              </a:rPr>
              <a:t>.</a:t>
            </a:r>
          </a:p>
          <a:p>
            <a:pPr marL="514350" indent="-514350" algn="just" eaLnBrk="0" fontAlgn="base" hangingPunct="0">
              <a:lnSpc>
                <a:spcPct val="100000"/>
              </a:lnSpc>
              <a:spcBef>
                <a:spcPct val="0"/>
              </a:spcBef>
              <a:spcAft>
                <a:spcPts val="600"/>
              </a:spcAft>
              <a:buAutoNum type="arabicPeriod"/>
              <a:defRPr/>
            </a:pPr>
            <a:r>
              <a:rPr lang="en-US" dirty="0">
                <a:ea typeface="+mn-lt"/>
                <a:cs typeface="+mn-lt"/>
              </a:rPr>
              <a:t>Evangelism is a God-given responsibility to every believer; neglecting it results in lost souls.</a:t>
            </a:r>
          </a:p>
          <a:p>
            <a:pPr marL="514350" indent="-514350" algn="just" eaLnBrk="0" fontAlgn="base" hangingPunct="0">
              <a:lnSpc>
                <a:spcPct val="100000"/>
              </a:lnSpc>
              <a:spcBef>
                <a:spcPct val="0"/>
              </a:spcBef>
              <a:spcAft>
                <a:spcPts val="600"/>
              </a:spcAft>
              <a:buAutoNum type="arabicPeriod"/>
              <a:defRPr/>
            </a:pPr>
            <a:r>
              <a:rPr lang="en-US" dirty="0">
                <a:ea typeface="+mn-lt"/>
                <a:cs typeface="+mn-lt"/>
              </a:rPr>
              <a:t>Incomplete separation from the world brings tragic consequences, even for the righteous.</a:t>
            </a:r>
            <a:endParaRPr lang="en-US" dirty="0">
              <a:latin typeface="Calibri" panose="020F0502020204030204" pitchFamily="34" charset="0"/>
              <a:ea typeface="Calibri"/>
              <a:cs typeface="Calibri"/>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GB" sz="2800" b="1" i="1" dirty="0">
                <a:solidFill>
                  <a:srgbClr val="FFFFFF"/>
                </a:solidFill>
                <a:latin typeface="Cambria"/>
                <a:ea typeface="Cambria"/>
              </a:rPr>
              <a:t>Gen 18:1-10; 1Timothy 5:10; Gen19:1,24-26;John9:4;1Cor 15:33;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6455307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2612028087"/>
              </p:ext>
            </p:extLst>
          </p:nvPr>
        </p:nvGraphicFramePr>
        <p:xfrm>
          <a:off x="634763" y="2597394"/>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10549566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99932005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2386E-987E-0EEC-115C-023C18BB3441}"/>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8A11C1E-F89D-0BBD-CDC3-EF180DB7C8F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1BD3EEB-3D52-16B7-88BB-16B67F08647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ACD02D-B1A1-9ED8-E3A6-047B96369B37}"/>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D2BAE1-08A6-4E22-4C8E-22A9622E529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36AF2D-8206-27E2-A21B-3EE2713EAB5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0859CE7-BFE7-92DE-C2B6-CC998781C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A4B89172-6234-B9A7-AC05-081E11F13AF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8968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extLst>
              <p:ext uri="{D42A27DB-BD31-4B8C-83A1-F6EECF244321}">
                <p14:modId xmlns:p14="http://schemas.microsoft.com/office/powerpoint/2010/main" val="375266790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063F7-E27F-BF3D-AB68-6A1820362C6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3DDEC1C-DEE4-B286-6825-4DA88B8AE76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8E74D22-5B83-E064-9533-2308CEA3E83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5F359B8-166B-91FE-43DC-6F8D1847AE5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E2B59B5-86F6-627F-73E0-602F2F1BECBA}"/>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9A74C0-C670-DE1F-DD99-DF34475780E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5F2F01D-E42E-485D-1680-6F076D5F7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77B63FB-6C43-7DDD-A25E-B3CB56BE6BF0}"/>
              </a:ext>
            </a:extLst>
          </p:cNvPr>
          <p:cNvGraphicFramePr>
            <a:graphicFrameLocks noGrp="1"/>
          </p:cNvGraphicFramePr>
          <p:nvPr>
            <p:ph idx="1"/>
            <p:extLst>
              <p:ext uri="{D42A27DB-BD31-4B8C-83A1-F6EECF244321}">
                <p14:modId xmlns:p14="http://schemas.microsoft.com/office/powerpoint/2010/main" val="92876939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8027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457200"/>
            <a:ext cx="7534047" cy="5941879"/>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ea typeface="+mn-lt"/>
                <a:cs typeface="+mn-lt"/>
              </a:rPr>
              <a:t>The account of Abraham, Lot, and Sodom reveals God’s holiness, mercy, and justice.</a:t>
            </a:r>
            <a:br>
              <a:rPr lang="en-US" b="1" dirty="0">
                <a:ea typeface="+mn-lt"/>
                <a:cs typeface="+mn-lt"/>
              </a:rPr>
            </a:br>
            <a:r>
              <a:rPr lang="en-US" b="1" dirty="0">
                <a:ea typeface="+mn-lt"/>
                <a:cs typeface="+mn-lt"/>
              </a:rPr>
              <a:t> Believers are called to </a:t>
            </a:r>
            <a:r>
              <a:rPr lang="en-US" b="1" dirty="0" err="1">
                <a:ea typeface="+mn-lt"/>
                <a:cs typeface="+mn-lt"/>
              </a:rPr>
              <a:t>practise</a:t>
            </a:r>
            <a:r>
              <a:rPr lang="en-US" b="1" dirty="0">
                <a:ea typeface="+mn-lt"/>
                <a:cs typeface="+mn-lt"/>
              </a:rPr>
              <a:t> hospitality, intercession, urgent evangelism, and holy living while resisting worldly compromise.</a:t>
            </a:r>
            <a:br>
              <a:rPr lang="en-US" b="1" dirty="0">
                <a:ea typeface="+mn-lt"/>
                <a:cs typeface="+mn-lt"/>
              </a:rPr>
            </a:br>
            <a:r>
              <a:rPr lang="en-US" b="1" dirty="0">
                <a:ea typeface="+mn-lt"/>
                <a:cs typeface="+mn-lt"/>
              </a:rPr>
              <a:t> Lot’s losses and his wife’s fate warn that half-hearted obedience leads to ruin, but faithfulness brings deliverance.</a:t>
            </a:r>
            <a:endParaRPr lang="en-GB" b="1" dirty="0">
              <a:ea typeface="+mn-lt"/>
              <a:cs typeface="+mn-lt"/>
            </a:endParaRPr>
          </a:p>
          <a:p>
            <a:pPr marL="0" indent="0" algn="ctr">
              <a:lnSpc>
                <a:spcPct val="110000"/>
              </a:lnSpc>
              <a:buNone/>
            </a:pP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00000"/>
              </a:lnSpc>
              <a:spcBef>
                <a:spcPts val="0"/>
              </a:spcBef>
              <a:buNone/>
            </a:pPr>
            <a:r>
              <a:rPr lang="en-US" b="1" dirty="0">
                <a:latin typeface="Calibri"/>
                <a:ea typeface="Calibri"/>
                <a:cs typeface="Calibri"/>
              </a:rPr>
              <a:t> Bro Jacob was a fervent believer. He </a:t>
            </a:r>
            <a:r>
              <a:rPr lang="en-US" b="1" dirty="0">
                <a:ea typeface="+mn-lt"/>
                <a:cs typeface="+mn-lt"/>
              </a:rPr>
              <a:t>relocated 18 months ago from Lagos to Prague for study. But now, he has become inconsistent in fellowship, engages in elaborate outings, keeps unhealthy company and sinful practices so he could fit into the society. He has stopped speaking openly about his faith. Where did Bro Jacob’s problem begin? What are the dangers if it continues? How can he recover?</a:t>
            </a:r>
          </a:p>
          <a:p>
            <a:pPr marL="0" indent="0" algn="ctr">
              <a:lnSpc>
                <a:spcPct val="100000"/>
              </a:lnSpc>
              <a:spcBef>
                <a:spcPts val="0"/>
              </a:spcBef>
              <a:buNone/>
            </a:pPr>
            <a:r>
              <a:rPr lang="en-US" b="1" dirty="0">
                <a:ea typeface="+mn-lt"/>
                <a:cs typeface="+mn-lt"/>
              </a:rPr>
              <a:t>List two practical </a:t>
            </a:r>
            <a:r>
              <a:rPr lang="en-US" b="1">
                <a:ea typeface="+mn-lt"/>
                <a:cs typeface="+mn-lt"/>
              </a:rPr>
              <a:t>steps a </a:t>
            </a:r>
            <a:r>
              <a:rPr lang="en-US" b="1" dirty="0">
                <a:ea typeface="+mn-lt"/>
                <a:cs typeface="+mn-lt"/>
              </a:rPr>
              <a:t>believer should take to avoid Bro Jacob’s experience and remain faithful and unspotted in this environment.</a:t>
            </a:r>
            <a:endParaRPr lang="en-US" b="1" dirty="0">
              <a:latin typeface="Calibri" panose="020F0502020204030204" pitchFamily="34" charset="0"/>
              <a:ea typeface="Calibri"/>
              <a:cs typeface="Calibri"/>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2392</TotalTime>
  <Words>638</Words>
  <Application>Microsoft Office PowerPoint</Application>
  <PresentationFormat>Widescreen</PresentationFormat>
  <Paragraphs>45</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5:   The Destruction of Sodom and Gomorrah </vt:lpstr>
      <vt:lpstr>INTRODUCTION</vt:lpstr>
      <vt:lpstr>Gen 18:1-10; 1Timothy 5:10; Gen19:1,24-26;John9:4;1Cor 15:33; </vt:lpstr>
      <vt:lpstr>QUESTION 1</vt:lpstr>
      <vt:lpstr>QUESTION 2</vt:lpstr>
      <vt:lpstr>QUESTION 3</vt:lpstr>
      <vt:lpstr>QUESTION 4</vt:lpstr>
      <vt:lpstr>QUESTION 5</vt:lpstr>
      <vt:lpstr>QUESTION 6</vt:lpstr>
      <vt:lpstr>QUESTION 7</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462</cp:revision>
  <dcterms:modified xsi:type="dcterms:W3CDTF">2026-01-14T17:46:10Z</dcterms:modified>
</cp:coreProperties>
</file>