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32" r:id="rId4"/>
    <p:sldMasterId id="2147483744" r:id="rId5"/>
    <p:sldMasterId id="2147483756" r:id="rId6"/>
  </p:sldMasterIdLst>
  <p:notesMasterIdLst>
    <p:notesMasterId r:id="rId41"/>
  </p:notesMasterIdLst>
  <p:sldIdLst>
    <p:sldId id="4234" r:id="rId7"/>
    <p:sldId id="4219" r:id="rId8"/>
    <p:sldId id="269" r:id="rId9"/>
    <p:sldId id="270" r:id="rId10"/>
    <p:sldId id="274" r:id="rId11"/>
    <p:sldId id="299" r:id="rId12"/>
    <p:sldId id="300" r:id="rId13"/>
    <p:sldId id="301" r:id="rId14"/>
    <p:sldId id="298" r:id="rId15"/>
    <p:sldId id="256" r:id="rId16"/>
    <p:sldId id="289" r:id="rId17"/>
    <p:sldId id="258" r:id="rId18"/>
    <p:sldId id="259" r:id="rId19"/>
    <p:sldId id="287" r:id="rId20"/>
    <p:sldId id="277" r:id="rId21"/>
    <p:sldId id="292" r:id="rId22"/>
    <p:sldId id="290" r:id="rId23"/>
    <p:sldId id="291" r:id="rId24"/>
    <p:sldId id="294" r:id="rId25"/>
    <p:sldId id="285" r:id="rId26"/>
    <p:sldId id="293" r:id="rId27"/>
    <p:sldId id="4236" r:id="rId28"/>
    <p:sldId id="288" r:id="rId29"/>
    <p:sldId id="3211" r:id="rId30"/>
    <p:sldId id="3200" r:id="rId31"/>
    <p:sldId id="3201" r:id="rId32"/>
    <p:sldId id="4231" r:id="rId33"/>
    <p:sldId id="3163" r:id="rId34"/>
    <p:sldId id="4237" r:id="rId35"/>
    <p:sldId id="3380" r:id="rId36"/>
    <p:sldId id="4235" r:id="rId37"/>
    <p:sldId id="3627" r:id="rId38"/>
    <p:sldId id="3729" r:id="rId39"/>
    <p:sldId id="208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E2743E"/>
    <a:srgbClr val="F0B485"/>
    <a:srgbClr val="F89800"/>
    <a:srgbClr val="FBB521"/>
    <a:srgbClr val="EC7534"/>
    <a:srgbClr val="B4A3CF"/>
    <a:srgbClr val="BCABD5"/>
    <a:srgbClr val="F1EBF1"/>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33" autoAdjust="0"/>
    <p:restoredTop sz="96723" autoAdjust="0"/>
  </p:normalViewPr>
  <p:slideViewPr>
    <p:cSldViewPr snapToGrid="0">
      <p:cViewPr varScale="1">
        <p:scale>
          <a:sx n="47" d="100"/>
          <a:sy n="47" d="100"/>
        </p:scale>
        <p:origin x="67" y="29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microsoft.com/office/2018/10/relationships/authors" Target="authors.xml"/><Relationship Id="rId20" Type="http://schemas.openxmlformats.org/officeDocument/2006/relationships/slide" Target="slides/slide14.xml"/><Relationship Id="rId41" Type="http://schemas.openxmlformats.org/officeDocument/2006/relationships/notesMaster" Target="notesMasters/notesMaster1.xml"/></Relationships>
</file>

<file path=ppt/diagrams/_rels/data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ts val="600"/>
            </a:spcAft>
          </a:pPr>
          <a:r>
            <a:rPr lang="en-GB" sz="3200" b="0" i="0" kern="1200" dirty="0"/>
            <a:t>What is the spiritual significance of Sodom and Gomorrah to believers today?</a:t>
          </a:r>
          <a:r>
            <a:rPr lang="en-GB" sz="3200" b="0" i="1" kern="1200" dirty="0">
              <a:latin typeface="Calibri"/>
              <a:ea typeface="+mn-ea"/>
              <a:cs typeface="+mn-cs"/>
            </a:rPr>
            <a:t> </a:t>
          </a:r>
          <a:r>
            <a:rPr lang="en-GB" sz="3200" b="1" i="1" kern="1200" dirty="0">
              <a:latin typeface="Calibri"/>
              <a:ea typeface="+mn-ea"/>
              <a:cs typeface="+mn-cs"/>
            </a:rPr>
            <a:t>Proverbs 14:12; Luke 17:32</a:t>
          </a:r>
          <a:endParaRPr lang="en-GB" sz="3200" b="1" i="1" kern="1200" dirty="0">
            <a:latin typeface="Calibri Light"/>
            <a:ea typeface="Calibri Light"/>
            <a:cs typeface="Calibri Ligh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ts val="600"/>
            </a:spcAft>
          </a:pPr>
          <a:r>
            <a:rPr lang="en-US" sz="3200" b="0" i="0" kern="1200" dirty="0"/>
            <a:t>Why was there a severe judgment on Sodom and Gomorrah?</a:t>
          </a:r>
          <a:r>
            <a:rPr lang="en-US" sz="3200" b="0" i="0" kern="1200" dirty="0">
              <a:latin typeface="Calibri Light"/>
              <a:ea typeface="Calibri Light"/>
              <a:cs typeface="Calibri Light"/>
            </a:rPr>
            <a:t> </a:t>
          </a:r>
          <a:r>
            <a:rPr lang="en-GB" sz="3200" b="1" i="1" kern="1200" dirty="0">
              <a:latin typeface="Calibri"/>
              <a:ea typeface="+mn-ea"/>
              <a:cs typeface="+mn-cs"/>
            </a:rPr>
            <a:t> Gen 18:20: Jude 1:7; </a:t>
          </a:r>
          <a:r>
            <a:rPr lang="en-GB" sz="3200" b="1" i="1" kern="1200" dirty="0" err="1">
              <a:latin typeface="Calibri"/>
              <a:ea typeface="+mn-ea"/>
              <a:cs typeface="+mn-cs"/>
            </a:rPr>
            <a:t>Prov</a:t>
          </a:r>
          <a:r>
            <a:rPr lang="en-GB" sz="3200" b="1" i="1" kern="1200" dirty="0">
              <a:latin typeface="Calibri"/>
              <a:ea typeface="+mn-ea"/>
              <a:cs typeface="+mn-cs"/>
            </a:rPr>
            <a:t> 29:1</a:t>
          </a:r>
          <a:endParaRPr lang="en-US" sz="3200" b="0" i="1" kern="1200" dirty="0">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084CB128-BAAE-47BF-B7B6-7D65BDD56243}" type="presOf" srcId="{60B4422F-B5F1-45C8-8FA5-66CA47A48205}" destId="{DDCA46C2-3612-464D-9F92-813CC60D482F}" srcOrd="0" destOrd="0" presId="urn:microsoft.com/office/officeart/2005/8/layout/hierarchy1#6"/>
    <dgm:cxn modelId="{E0B83A36-9E76-4A3A-93CA-DF78C34A098C}" type="presOf" srcId="{49828610-9B16-48BE-81A5-8175BFC125E8}" destId="{7BC538D0-47AE-414F-9DE4-F18E62186D5B}"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FD1C933D-F4E9-44E6-85CE-79BC27C1EE51}" type="presParOf" srcId="{7BC538D0-47AE-414F-9DE4-F18E62186D5B}" destId="{A5087579-C124-49EC-86E7-A232783731D9}" srcOrd="0" destOrd="0" presId="urn:microsoft.com/office/officeart/2005/8/layout/hierarchy1#6"/>
    <dgm:cxn modelId="{0A9123BC-830E-44B1-A2C1-8BA667A2F23C}" type="presParOf" srcId="{A5087579-C124-49EC-86E7-A232783731D9}" destId="{E432CA65-1FEE-4816-920D-95060379FF5B}" srcOrd="0" destOrd="0" presId="urn:microsoft.com/office/officeart/2005/8/layout/hierarchy1#6"/>
    <dgm:cxn modelId="{03352ABD-A0A1-41B7-AFEF-40C48491347C}" type="presParOf" srcId="{E432CA65-1FEE-4816-920D-95060379FF5B}" destId="{A31D16F8-974D-4512-94F2-E4F4716BC42E}" srcOrd="0" destOrd="0" presId="urn:microsoft.com/office/officeart/2005/8/layout/hierarchy1#6"/>
    <dgm:cxn modelId="{57E1FA59-BA65-449D-AEBE-070FB8CB0C4A}" type="presParOf" srcId="{E432CA65-1FEE-4816-920D-95060379FF5B}" destId="{DDCA46C2-3612-464D-9F92-813CC60D482F}" srcOrd="1" destOrd="0" presId="urn:microsoft.com/office/officeart/2005/8/layout/hierarchy1#6"/>
    <dgm:cxn modelId="{94EB2EF7-7CED-4BF1-A595-1990DE293D59}"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ts val="600"/>
            </a:spcAft>
          </a:pPr>
          <a:r>
            <a:rPr lang="en-GB" sz="3200" b="0" i="0" kern="1200" dirty="0"/>
            <a:t>Why is it necessary to intercede for others?</a:t>
          </a:r>
          <a:r>
            <a:rPr lang="en-GB" sz="3200" b="0" i="1" kern="1200" dirty="0">
              <a:latin typeface="Calibri"/>
              <a:ea typeface="+mn-ea"/>
              <a:cs typeface="+mn-cs"/>
            </a:rPr>
            <a:t> </a:t>
          </a:r>
          <a:r>
            <a:rPr lang="en-GB" sz="3200" b="1" i="1" kern="1200" dirty="0">
              <a:latin typeface="Calibri"/>
              <a:ea typeface="+mn-ea"/>
              <a:cs typeface="+mn-cs"/>
            </a:rPr>
            <a:t>Gen 18:23; Ezekiel 22:30; Romans 10:1 </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ts val="600"/>
            </a:spcAft>
          </a:pPr>
          <a:r>
            <a:rPr lang="en-GB" sz="3200" b="0" i="0" kern="1200" dirty="0"/>
            <a:t>Enumerate the dangers of exposing our families to ungodly influence.</a:t>
          </a:r>
          <a:r>
            <a:rPr lang="en-GB" sz="3200" b="0" i="1" kern="1200" dirty="0">
              <a:latin typeface="Calibri"/>
              <a:ea typeface="+mn-ea"/>
              <a:cs typeface="+mn-cs"/>
            </a:rPr>
            <a:t> </a:t>
          </a:r>
          <a:r>
            <a:rPr lang="en-GB" sz="3200" b="1" i="1" kern="1200" dirty="0">
              <a:latin typeface="Calibri"/>
              <a:ea typeface="+mn-ea"/>
              <a:cs typeface="+mn-cs"/>
            </a:rPr>
            <a:t>Gen 19:14, 36-38; Proverb 14:12 ; 1 Cor 15:33</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ts val="600"/>
            </a:spcAft>
          </a:pPr>
          <a:r>
            <a:rPr lang="en-GB" sz="3200" b="0" i="0" kern="1200" dirty="0"/>
            <a:t>What should be our evangelistic motto?</a:t>
          </a:r>
          <a:r>
            <a:rPr lang="en-GB" sz="3200" b="0" i="1" kern="1200" dirty="0">
              <a:latin typeface="Calibri"/>
              <a:ea typeface="+mn-ea"/>
              <a:cs typeface="+mn-cs"/>
            </a:rPr>
            <a:t> </a:t>
          </a:r>
          <a:r>
            <a:rPr lang="en-GB" sz="3200" b="1" i="1" kern="1200" dirty="0">
              <a:latin typeface="Calibri"/>
              <a:ea typeface="+mn-ea"/>
              <a:cs typeface="+mn-cs"/>
            </a:rPr>
            <a:t>John 9:4 </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ct val="35000"/>
            </a:spcAft>
          </a:pPr>
          <a:r>
            <a:rPr lang="en-GB" sz="3200" b="0" i="0" kern="1200" dirty="0"/>
            <a:t>What can we learn from the destruction of Sodom and Gomorrah and the fate of Lot’s wife?</a:t>
          </a:r>
          <a:r>
            <a:rPr lang="en-GB" sz="3200" b="0" i="1" kern="1200" dirty="0">
              <a:latin typeface="Calibri Light"/>
            </a:rPr>
            <a:t> </a:t>
          </a:r>
          <a:r>
            <a:rPr lang="en-GB" sz="3200" b="1" i="1" kern="1200" dirty="0">
              <a:latin typeface="Calibri"/>
              <a:ea typeface="+mn-ea"/>
              <a:cs typeface="+mn-cs"/>
            </a:rPr>
            <a:t>Gen 19:24,26; Luke 17:32</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2721" custLinFactNeighborY="-4043">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ct val="35000"/>
            </a:spcAft>
          </a:pPr>
          <a:r>
            <a:rPr lang="en-GB" sz="3200" b="0" i="0" kern="1200" dirty="0"/>
            <a:t>How can we remain unspotted in a corrupt society?</a:t>
          </a:r>
          <a:r>
            <a:rPr lang="en-GB" sz="3200" b="0" i="1" kern="1200" dirty="0">
              <a:latin typeface="Calibri Light"/>
            </a:rPr>
            <a:t> </a:t>
          </a:r>
          <a:r>
            <a:rPr lang="en-GB" sz="3200" b="1" i="1" kern="1200" dirty="0">
              <a:latin typeface="Calibri"/>
              <a:ea typeface="+mn-ea"/>
              <a:cs typeface="+mn-cs"/>
            </a:rPr>
            <a:t>1 John 2:15; Proverb 4:23; 1 Peter 1:15-16; 2 Cor 6:17; Psalm 101:3</a:t>
          </a:r>
          <a:endParaRPr lang="en-GB" sz="3200" b="1" i="1" kern="1200" dirty="0">
            <a:latin typeface="Calibri Light"/>
            <a:ea typeface="Calibri Light"/>
            <a:cs typeface="Calibri Ligh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2721" custLinFactNeighborY="-4043">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ts val="600"/>
            </a:spcAft>
            <a:buNone/>
          </a:pPr>
          <a:r>
            <a:rPr lang="en-GB" sz="3200" b="0" i="0" kern="1200" dirty="0"/>
            <a:t>What is the spiritual significance of Sodom and Gomorrah to believers today?</a:t>
          </a:r>
          <a:r>
            <a:rPr lang="en-GB" sz="3200" b="0" i="1" kern="1200" dirty="0">
              <a:latin typeface="Calibri"/>
              <a:ea typeface="+mn-ea"/>
              <a:cs typeface="+mn-cs"/>
            </a:rPr>
            <a:t> </a:t>
          </a:r>
          <a:r>
            <a:rPr lang="en-GB" sz="3200" b="1" i="1" kern="1200" dirty="0">
              <a:latin typeface="Calibri"/>
              <a:ea typeface="+mn-ea"/>
              <a:cs typeface="+mn-cs"/>
            </a:rPr>
            <a:t>Proverbs 14:12; Luke 17:32</a:t>
          </a:r>
          <a:endParaRPr lang="en-GB" sz="3200" b="1" i="1" kern="1200" dirty="0">
            <a:latin typeface="Calibri Light"/>
            <a:ea typeface="Calibri Light"/>
            <a:cs typeface="Calibri Light"/>
          </a:endParaRPr>
        </a:p>
      </dsp:txBody>
      <dsp:txXfrm>
        <a:off x="3089044" y="596011"/>
        <a:ext cx="5277456"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ts val="600"/>
            </a:spcAft>
            <a:buNone/>
          </a:pPr>
          <a:r>
            <a:rPr lang="en-US" sz="3200" b="0" i="0" kern="1200" dirty="0"/>
            <a:t>Why was there a severe judgment on Sodom and Gomorrah?</a:t>
          </a:r>
          <a:r>
            <a:rPr lang="en-US" sz="3200" b="0" i="0" kern="1200" dirty="0">
              <a:latin typeface="Calibri Light"/>
              <a:ea typeface="Calibri Light"/>
              <a:cs typeface="Calibri Light"/>
            </a:rPr>
            <a:t> </a:t>
          </a:r>
          <a:r>
            <a:rPr lang="en-GB" sz="3200" b="1" i="1" kern="1200" dirty="0">
              <a:latin typeface="Calibri"/>
              <a:ea typeface="+mn-ea"/>
              <a:cs typeface="+mn-cs"/>
            </a:rPr>
            <a:t> Gen 18:20: Jude 1:7; </a:t>
          </a:r>
          <a:r>
            <a:rPr lang="en-GB" sz="3200" b="1" i="1" kern="1200" dirty="0" err="1">
              <a:latin typeface="Calibri"/>
              <a:ea typeface="+mn-ea"/>
              <a:cs typeface="+mn-cs"/>
            </a:rPr>
            <a:t>Prov</a:t>
          </a:r>
          <a:r>
            <a:rPr lang="en-GB" sz="3200" b="1" i="1" kern="1200" dirty="0">
              <a:latin typeface="Calibri"/>
              <a:ea typeface="+mn-ea"/>
              <a:cs typeface="+mn-cs"/>
            </a:rPr>
            <a:t> 29:1</a:t>
          </a:r>
          <a:endParaRPr lang="en-US" sz="3200" b="0" i="1" kern="1200" dirty="0">
            <a:latin typeface="Calibri"/>
            <a:ea typeface="+mn-ea"/>
            <a:cs typeface="+mn-cs"/>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ts val="600"/>
            </a:spcAft>
            <a:buNone/>
          </a:pPr>
          <a:r>
            <a:rPr lang="en-GB" sz="3200" b="0" i="0" kern="1200" dirty="0"/>
            <a:t>Why is it necessary to intercede for others?</a:t>
          </a:r>
          <a:r>
            <a:rPr lang="en-GB" sz="3200" b="0" i="1" kern="1200" dirty="0">
              <a:latin typeface="Calibri"/>
              <a:ea typeface="+mn-ea"/>
              <a:cs typeface="+mn-cs"/>
            </a:rPr>
            <a:t> </a:t>
          </a:r>
          <a:r>
            <a:rPr lang="en-GB" sz="3200" b="1" i="1" kern="1200" dirty="0">
              <a:latin typeface="Calibri"/>
              <a:ea typeface="+mn-ea"/>
              <a:cs typeface="+mn-cs"/>
            </a:rPr>
            <a:t>Gen 18:23; Ezekiel 22:30; Romans 10:1 </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ts val="600"/>
            </a:spcAft>
            <a:buNone/>
          </a:pPr>
          <a:r>
            <a:rPr lang="en-GB" sz="3200" b="0" i="0" kern="1200" dirty="0"/>
            <a:t>Enumerate the dangers of exposing our families to ungodly influence.</a:t>
          </a:r>
          <a:r>
            <a:rPr lang="en-GB" sz="3200" b="0" i="1" kern="1200" dirty="0">
              <a:latin typeface="Calibri"/>
              <a:ea typeface="+mn-ea"/>
              <a:cs typeface="+mn-cs"/>
            </a:rPr>
            <a:t> </a:t>
          </a:r>
          <a:r>
            <a:rPr lang="en-GB" sz="3200" b="1" i="1" kern="1200" dirty="0">
              <a:latin typeface="Calibri"/>
              <a:ea typeface="+mn-ea"/>
              <a:cs typeface="+mn-cs"/>
            </a:rPr>
            <a:t>Gen 19:14, 36-38; Proverb 14:12 ; 1 Cor 15:33</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ts val="600"/>
            </a:spcAft>
            <a:buNone/>
          </a:pPr>
          <a:r>
            <a:rPr lang="en-GB" sz="3200" b="0" i="0" kern="1200" dirty="0"/>
            <a:t>What should be our evangelistic motto?</a:t>
          </a:r>
          <a:r>
            <a:rPr lang="en-GB" sz="3200" b="0" i="1" kern="1200" dirty="0">
              <a:latin typeface="Calibri"/>
              <a:ea typeface="+mn-ea"/>
              <a:cs typeface="+mn-cs"/>
            </a:rPr>
            <a:t> </a:t>
          </a:r>
          <a:r>
            <a:rPr lang="en-GB" sz="3200" b="1" i="1" kern="1200" dirty="0">
              <a:latin typeface="Calibri"/>
              <a:ea typeface="+mn-ea"/>
              <a:cs typeface="+mn-cs"/>
            </a:rPr>
            <a:t>John 9:4 </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38801" y="-12054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66517" y="38078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ct val="35000"/>
            </a:spcAft>
            <a:buNone/>
          </a:pPr>
          <a:r>
            <a:rPr lang="en-GB" sz="3200" b="0" i="0" kern="1200" dirty="0"/>
            <a:t>What can we learn from the destruction of Sodom and Gomorrah and the fate of Lot’s wife?</a:t>
          </a:r>
          <a:r>
            <a:rPr lang="en-GB" sz="3200" b="0" i="1" kern="1200" dirty="0">
              <a:latin typeface="Calibri Light"/>
            </a:rPr>
            <a:t> </a:t>
          </a:r>
          <a:r>
            <a:rPr lang="en-GB" sz="3200" b="1" i="1" kern="1200" dirty="0">
              <a:latin typeface="Calibri"/>
              <a:ea typeface="+mn-ea"/>
              <a:cs typeface="+mn-cs"/>
            </a:rPr>
            <a:t>Gen 19:24,26; Luke 17:32</a:t>
          </a:r>
          <a:endParaRPr lang="en-GB" sz="3200" b="1" i="1" kern="1200" dirty="0"/>
        </a:p>
      </dsp:txBody>
      <dsp:txXfrm>
        <a:off x="2959811" y="474079"/>
        <a:ext cx="5277456"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38801" y="-12054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66517" y="38078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ct val="35000"/>
            </a:spcAft>
            <a:buNone/>
          </a:pPr>
          <a:r>
            <a:rPr lang="en-GB" sz="3200" b="0" i="0" kern="1200" dirty="0"/>
            <a:t>How can we remain unspotted in a corrupt society?</a:t>
          </a:r>
          <a:r>
            <a:rPr lang="en-GB" sz="3200" b="0" i="1" kern="1200" dirty="0">
              <a:latin typeface="Calibri Light"/>
            </a:rPr>
            <a:t> </a:t>
          </a:r>
          <a:r>
            <a:rPr lang="en-GB" sz="3200" b="1" i="1" kern="1200" dirty="0">
              <a:latin typeface="Calibri"/>
              <a:ea typeface="+mn-ea"/>
              <a:cs typeface="+mn-cs"/>
            </a:rPr>
            <a:t>1 John 2:15; Proverb 4:23; 1 Peter 1:15-16; 2 Cor 6:17; Psalm 101:3</a:t>
          </a:r>
          <a:endParaRPr lang="en-GB" sz="3200" b="1" i="1" kern="1200" dirty="0">
            <a:latin typeface="Calibri Light"/>
            <a:ea typeface="Calibri Light"/>
            <a:cs typeface="Calibri Light"/>
          </a:endParaRPr>
        </a:p>
      </dsp:txBody>
      <dsp:txXfrm>
        <a:off x="2959811" y="474079"/>
        <a:ext cx="5277456" cy="299871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0086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31/01/2026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31/01/2026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31/01/2026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31/01/2026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31/01/2026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31/01/2026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31/01/2026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31/01/2026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31/01/2026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31/01/2026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31/01/2026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1/31/2026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31/01/2026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1/31/2026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1/31/2026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1/31/2026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1/31/2026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1/31/2026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1/31/2026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1/31/2026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1/31/2026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1/31/2026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31/01/2026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31/01/2026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31/01/2026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31/01/2026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31/01/2026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31/01/2026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31/01/2026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31/01/2026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31/01/2026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31/01/2026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31/01/2026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22637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72767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45857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904957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786188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4895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40954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50671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30821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566058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18010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1/31/2026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17544779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19835224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1/31/2026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408901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1/31/2026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2177519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1/31/2026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9253844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1/31/2026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625256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1/31/2026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14789977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1/31/2026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10083657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1/31/2026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6185937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1/31/2026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4528397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1/31/2026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19564311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31/01/2026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39021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31/01/2026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852453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31/01/2026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561930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31/01/2026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255289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31/01/2026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093089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31/01/2026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252143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31/01/2026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11944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31/01/2026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351000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31/01/2026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775122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31/01/2026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537149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31/01/2026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95912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31/01/2026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1/31/2026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31/01/2026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1/31/2026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2862224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1/31/2026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363059177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31/01/2026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20783462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7.png"/><Relationship Id="rId1" Type="http://schemas.openxmlformats.org/officeDocument/2006/relationships/slideLayout" Target="../slideLayouts/slideLayout5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9.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notesSlide" Target="../notesSlides/notesSlide5.xml"/><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slideLayout" Target="../slideLayouts/slideLayout51.xml"/><Relationship Id="rId1" Type="http://schemas.openxmlformats.org/officeDocument/2006/relationships/themeOverride" Target="../theme/themeOverride1.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675C9-364D-8361-3437-3C62F5F5A24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4AA82F9-8C6F-FA03-616D-D2EA070B4F3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61995A9-FF36-975A-9AB4-967566D248C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74884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GLOBAL WORSHIP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01</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-02-2026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207:</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THERE’S A GREAT DAY COMING</a:t>
            </a:r>
          </a:p>
        </p:txBody>
      </p:sp>
    </p:spTree>
    <p:extLst>
      <p:ext uri="{BB962C8B-B14F-4D97-AF65-F5344CB8AC3E}">
        <p14:creationId xmlns:p14="http://schemas.microsoft.com/office/powerpoint/2010/main" val="242850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great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great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great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saints and the sinners shall be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Parted right and left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Tree>
    <p:extLst>
      <p:ext uri="{BB962C8B-B14F-4D97-AF65-F5344CB8AC3E}">
        <p14:creationId xmlns:p14="http://schemas.microsoft.com/office/powerpoint/2010/main" val="359791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bright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bright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bright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its brightness shall only come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them that love the Lord,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996474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Tree>
    <p:extLst>
      <p:ext uri="{BB962C8B-B14F-4D97-AF65-F5344CB8AC3E}">
        <p14:creationId xmlns:p14="http://schemas.microsoft.com/office/powerpoint/2010/main" val="269518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sad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sad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sad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sinner shall hear his doom</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“Depart, I know ye not,”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977921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3743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vert="horz" lIns="91440" tIns="45720" rIns="91440" bIns="45720" rtlCol="0" anchor="t">
            <a:normAutofit/>
          </a:bodyPr>
          <a:lstStyle/>
          <a:p>
            <a:r>
              <a:rPr lang="en-GB" b="1" dirty="0"/>
              <a:t>01-02-2026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10000"/>
              </a:lnSpc>
              <a:buNone/>
            </a:pPr>
            <a:endParaRPr lang="en-US" b="1" dirty="0">
              <a:solidFill>
                <a:schemeClr val="bg1">
                  <a:lumMod val="65000"/>
                </a:schemeClr>
              </a:solidFill>
              <a:latin typeface="Calibri" panose="020F0502020204030204" pitchFamily="34" charset="0"/>
              <a:ea typeface="Calibri"/>
              <a:cs typeface="Calibri"/>
            </a:endParaRPr>
          </a:p>
          <a:p>
            <a:pPr marL="0" indent="0" algn="ctr">
              <a:lnSpc>
                <a:spcPct val="110000"/>
              </a:lnSpc>
              <a:buNone/>
            </a:pPr>
            <a:r>
              <a:rPr lang="en-US" b="1" dirty="0">
                <a:solidFill>
                  <a:schemeClr val="bg1">
                    <a:lumMod val="65000"/>
                  </a:schemeClr>
                </a:solidFill>
                <a:latin typeface="Calibri" panose="020F0502020204030204" pitchFamily="34" charset="0"/>
              </a:rPr>
              <a:t>Identify one area where Abraham obeyed God and one area where he struggled. How can these two examples guide your personal walk with God? Prepare to share next study.</a:t>
            </a: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a:ea typeface="Cambria"/>
                <a:cs typeface="+mj-cs"/>
              </a:rPr>
              <a:t>God’s call and covenant with Abraham </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77924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580390" y="742951"/>
            <a:ext cx="4004945" cy="495236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a:t>
            </a:r>
            <a:r>
              <a:rPr lang="en-US" altLang="en-US" sz="4800" b="1" dirty="0">
                <a:solidFill>
                  <a:srgbClr val="FFFFFF"/>
                </a:solidFill>
              </a:rPr>
              <a:t>  </a:t>
            </a:r>
            <a:br>
              <a:rPr lang="en-US" altLang="en-US" sz="4800" b="1" dirty="0">
                <a:solidFill>
                  <a:srgbClr val="FFFFFF"/>
                </a:solidFill>
              </a:rPr>
            </a:br>
            <a:r>
              <a:rPr lang="en-US" altLang="en-US" sz="4800" b="1" dirty="0">
                <a:solidFill>
                  <a:srgbClr val="FFFFFF"/>
                </a:solidFill>
              </a:rPr>
              <a:t>The Destruction of Sodom and Gomorrah </a:t>
            </a:r>
            <a:endParaRPr lang="en-US" altLang="en-US" sz="4800" b="1" kern="1200" dirty="0">
              <a:solidFill>
                <a:srgbClr val="FFFFFF"/>
              </a:solidFill>
              <a:latin typeface="+mj-lt"/>
              <a:ea typeface="Calibri Light"/>
              <a:cs typeface="Calibri Light"/>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a:ea typeface="Calibri"/>
                <a:cs typeface="Calibri"/>
              </a:rPr>
              <a:t>Then the LORD rained upon Sodom and upon Gomorrah brimstone and fire from the LORD out of heaven; And he overthrew those cities, and all the plain, and all the inhabitants of the cities, and that which grew upon the ground.</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Calibri"/>
                <a:cs typeface="Calibri"/>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Calibri"/>
                <a:cs typeface="Calibri"/>
              </a:rPr>
              <a:t>(Genesis 19:24,25).</a:t>
            </a:r>
            <a:endParaRPr kumimoji="0" lang="en-US" sz="1800" b="0" i="0" u="none" strike="noStrike" kern="1200" cap="none" spc="0" normalizeH="0" baseline="0" noProof="0" dirty="0">
              <a:ln>
                <a:noFill/>
              </a:ln>
              <a:solidFill>
                <a:prstClr val="black">
                  <a:hueOff val="0"/>
                  <a:satOff val="0"/>
                  <a:lumOff val="0"/>
                  <a:alphaOff val="0"/>
                </a:prstClr>
              </a:solidFill>
              <a:effectLst/>
              <a:uLnTx/>
              <a:uFillTx/>
              <a:latin typeface="Calibri"/>
              <a:ea typeface="Calibri"/>
              <a:cs typeface="Calibri"/>
            </a:endParaRP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a:ea typeface="Calibri"/>
                <a:cs typeface="Calibri"/>
                <a:sym typeface="+mn-ea"/>
              </a:rPr>
              <a:t>Genesis 18:1-33; </a:t>
            </a:r>
            <a:r>
              <a:rPr kumimoji="0" lang="en-US" sz="2800" b="1" i="1" u="none" strike="noStrike" kern="1200" cap="none" spc="0" normalizeH="0" baseline="0" noProof="0" dirty="0">
                <a:ln>
                  <a:noFill/>
                </a:ln>
                <a:solidFill>
                  <a:prstClr val="white"/>
                </a:solidFill>
                <a:effectLst/>
                <a:uLnTx/>
                <a:uFillTx/>
                <a:latin typeface="Calibri"/>
                <a:ea typeface="Calibri"/>
                <a:cs typeface="Calibri"/>
              </a:rPr>
              <a:t>19:1-38 </a:t>
            </a:r>
            <a:endParaRPr kumimoji="0" lang="en-US" sz="2800" b="1" i="1" u="none" strike="noStrike" kern="1200" cap="none" spc="0" normalizeH="0" baseline="0" noProof="0" dirty="0">
              <a:ln>
                <a:noFill/>
              </a:ln>
              <a:solidFill>
                <a:prstClr val="white"/>
              </a:solidFill>
              <a:effectLst/>
              <a:uLnTx/>
              <a:uFillTx/>
              <a:latin typeface="Calibri"/>
              <a:ea typeface="Calibri"/>
              <a:cs typeface="Calibri"/>
              <a:sym typeface="+mn-ea"/>
            </a:endParaRP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037181" y="448055"/>
            <a:ext cx="7688474" cy="5961184"/>
          </a:xfrm>
        </p:spPr>
        <p:txBody>
          <a:bodyPr vert="horz" lIns="91440" tIns="45720" rIns="91440" bIns="45720" rtlCol="0" anchor="t">
            <a:noAutofit/>
          </a:bodyPr>
          <a:lstStyle/>
          <a:p>
            <a:pPr marL="0" indent="0" algn="just">
              <a:lnSpc>
                <a:spcPct val="100000"/>
              </a:lnSpc>
              <a:buNone/>
              <a:defRPr/>
            </a:pPr>
            <a:r>
              <a:rPr lang="en-US" dirty="0">
                <a:ea typeface="+mn-lt"/>
                <a:cs typeface="+mn-lt"/>
              </a:rPr>
              <a:t>God appeared again to Abraham, accompanied by two angels in human form, in the plains of Mamre. Abraham demonstrated remarkable hospitality to the visitors, setting an example for believers. As a friend of God who enjoyed close communion with Him (Genesis 18:17, 20–21), Abraham learned of God’s plan to judge Sodom and Gomorrah for their wickedness and responded by interceding earnestly for the cities. However, their sin had reached a point where judgment was unavoidable (Genesis 13:13). The destruction of these cities stands as a warning to all who take God’s laws lightly.</a:t>
            </a:r>
            <a:endParaRPr lang="en-US" dirty="0">
              <a:ea typeface="Calibri"/>
              <a:cs typeface="Calibri"/>
            </a:endParaRPr>
          </a:p>
          <a:p>
            <a:pPr>
              <a:lnSpc>
                <a:spcPct val="100000"/>
              </a:lnSpc>
              <a:buNone/>
              <a:defRPr/>
            </a:pPr>
            <a:endParaRPr lang="en-US" dirty="0">
              <a:latin typeface="Calibri" panose="020F0502020204030204" pitchFamily="34" charset="0"/>
              <a:ea typeface="Calibri"/>
              <a:cs typeface="Calibri"/>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0"/>
            <a:ext cx="7695897" cy="648208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endParaRPr lang="en-US"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a:ea typeface="Calibri"/>
                <a:cs typeface="Calibri"/>
              </a:rPr>
              <a:t>Hospitality reflects godly character and invites divine blessing.</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a:ea typeface="Calibri"/>
                <a:cs typeface="Calibri"/>
              </a:rPr>
              <a:t>Intercessory prayer is a duty of believers and a means through which God shows mercy.</a:t>
            </a:r>
          </a:p>
          <a:p>
            <a:pPr marL="514350" indent="-514350" algn="just" eaLnBrk="0" fontAlgn="base" hangingPunct="0">
              <a:lnSpc>
                <a:spcPct val="100000"/>
              </a:lnSpc>
              <a:spcBef>
                <a:spcPct val="0"/>
              </a:spcBef>
              <a:spcAft>
                <a:spcPts val="600"/>
              </a:spcAft>
              <a:buFont typeface="+mj-lt"/>
              <a:buAutoNum type="arabicPeriod"/>
              <a:defRPr/>
            </a:pPr>
            <a:r>
              <a:rPr lang="en-GB" dirty="0">
                <a:latin typeface="Calibri"/>
                <a:ea typeface="Calibri"/>
                <a:cs typeface="Calibri"/>
              </a:rPr>
              <a:t>Worldliness or compromise weakens faith and damages families.</a:t>
            </a:r>
            <a:endParaRPr lang="en-US" dirty="0">
              <a:latin typeface="Calibri"/>
              <a:ea typeface="Calibri"/>
              <a:cs typeface="Calibri"/>
            </a:endParaRP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a:ea typeface="Calibri"/>
                <a:cs typeface="Calibri"/>
              </a:rPr>
              <a:t>Continuing in sin hardens the heart and leads to inevitable judgement</a:t>
            </a:r>
            <a:r>
              <a:rPr lang="en-GB" dirty="0">
                <a:latin typeface="Calibri"/>
                <a:ea typeface="Calibri"/>
                <a:cs typeface="Calibri"/>
              </a:rPr>
              <a:t>.</a:t>
            </a:r>
          </a:p>
          <a:p>
            <a:pPr marL="514350" indent="-514350" algn="just" eaLnBrk="0" fontAlgn="base" hangingPunct="0">
              <a:lnSpc>
                <a:spcPct val="100000"/>
              </a:lnSpc>
              <a:spcBef>
                <a:spcPct val="0"/>
              </a:spcBef>
              <a:spcAft>
                <a:spcPts val="600"/>
              </a:spcAft>
              <a:buAutoNum type="arabicPeriod"/>
              <a:defRPr/>
            </a:pPr>
            <a:r>
              <a:rPr lang="en-US" dirty="0">
                <a:ea typeface="+mn-lt"/>
                <a:cs typeface="+mn-lt"/>
              </a:rPr>
              <a:t>Evangelism is a God-given responsibility to every believer; neglecting it results in lost souls.</a:t>
            </a:r>
          </a:p>
          <a:p>
            <a:pPr marL="514350" indent="-514350" algn="just" eaLnBrk="0" fontAlgn="base" hangingPunct="0">
              <a:lnSpc>
                <a:spcPct val="100000"/>
              </a:lnSpc>
              <a:spcBef>
                <a:spcPct val="0"/>
              </a:spcBef>
              <a:spcAft>
                <a:spcPts val="600"/>
              </a:spcAft>
              <a:buAutoNum type="arabicPeriod"/>
              <a:defRPr/>
            </a:pPr>
            <a:r>
              <a:rPr lang="en-US" dirty="0">
                <a:ea typeface="+mn-lt"/>
                <a:cs typeface="+mn-lt"/>
              </a:rPr>
              <a:t>Incomplete separation from the world brings tragic consequences, even for the righteous.</a:t>
            </a:r>
            <a:endParaRPr lang="en-US" dirty="0">
              <a:latin typeface="Calibri" panose="020F0502020204030204" pitchFamily="34" charset="0"/>
              <a:ea typeface="Calibri"/>
              <a:cs typeface="Calibri"/>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fontScale="90000"/>
          </a:bodyPr>
          <a:lstStyle/>
          <a:p>
            <a:pPr algn="ctr"/>
            <a:r>
              <a:rPr lang="en-GB" sz="2800" b="1" i="1" dirty="0">
                <a:solidFill>
                  <a:srgbClr val="FFFFFF"/>
                </a:solidFill>
                <a:latin typeface="Cambria"/>
                <a:ea typeface="Cambria"/>
              </a:rPr>
              <a:t>Gen 18:1-10; 1Timothy 5:10; Gen19:1,24-26;John9:4;1Cor 15:33;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nvPr>
        </p:nvGraphicFramePr>
        <p:xfrm>
          <a:off x="634763" y="2597394"/>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2386E-987E-0EEC-115C-023C18BB3441}"/>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8A11C1E-F89D-0BBD-CDC3-EF180DB7C8F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1BD3EEB-3D52-16B7-88BB-16B67F08647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CACD02D-B1A1-9ED8-E3A6-047B96369B37}"/>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CD2BAE1-08A6-4E22-4C8E-22A9622E529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2E36AF2D-8206-27E2-A21B-3EE2713EAB5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a:ea typeface="Cambria"/>
              </a:rPr>
              <a:t>QUESTION </a:t>
            </a:r>
            <a:r>
              <a:rPr lang="en-GB" altLang="en-US" sz="4000" b="1" dirty="0">
                <a:solidFill>
                  <a:srgbClr val="FFFFFF"/>
                </a:solidFill>
                <a:latin typeface="Cambria"/>
                <a:ea typeface="Cambria"/>
              </a:rPr>
              <a:t>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B0859CE7-BFE7-92DE-C2B6-CC998781C0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A4B89172-6234-B9A7-AC05-081E11F13AF2}"/>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68968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DB52F-CB52-DA21-7086-FBD77F53FE7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46630818-BFDC-CCBA-B081-47C34B47B06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F87666F-ABA0-D805-6E51-4EC436593B05}"/>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2C2D2CE-D88C-F4C0-1FB7-BB4EC7B9D37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0527334F-5F99-4567-7630-E38563EAD182}"/>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9985F59-BAA6-B7C0-A7F4-FC8E2D285B94}"/>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8004A69-4BDC-5538-572A-45D82CFEA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28A0AE9-EC3C-DF77-FAE5-43940A8FD752}"/>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3173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063F7-E27F-BF3D-AB68-6A1820362C6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3DDEC1C-DEE4-B286-6825-4DA88B8AE76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8E74D22-5B83-E064-9533-2308CEA3E83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5F359B8-166B-91FE-43DC-6F8D1847AE5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3E2B59B5-86F6-627F-73E0-602F2F1BECBA}"/>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479A74C0-C670-DE1F-DD99-DF34475780E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a:ea typeface="Cambria"/>
              </a:rPr>
              <a:t>QUESTION </a:t>
            </a:r>
            <a:r>
              <a:rPr lang="en-GB" altLang="en-US" sz="4000" b="1" dirty="0">
                <a:solidFill>
                  <a:srgbClr val="FFFFFF"/>
                </a:solidFill>
                <a:latin typeface="Cambria"/>
                <a:ea typeface="Cambria"/>
              </a:rPr>
              <a:t>7</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B5F2F01D-E42E-485D-1680-6F076D5F76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77B63FB-6C43-7DDD-A25E-B3CB56BE6BF0}"/>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8027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457200"/>
            <a:ext cx="7534047" cy="5941879"/>
          </a:xfrm>
        </p:spPr>
        <p:txBody>
          <a:bodyPr anchor="ctr">
            <a:noAutofit/>
          </a:bodyPr>
          <a:lstStyle/>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ea typeface="+mn-lt"/>
                <a:cs typeface="+mn-lt"/>
              </a:rPr>
              <a:t>The account of Abraham, Lot, and Sodom reveals God’s holiness, mercy, and justice.</a:t>
            </a:r>
            <a:br>
              <a:rPr lang="en-US" b="1" dirty="0">
                <a:ea typeface="+mn-lt"/>
                <a:cs typeface="+mn-lt"/>
              </a:rPr>
            </a:br>
            <a:r>
              <a:rPr lang="en-US" b="1" dirty="0">
                <a:ea typeface="+mn-lt"/>
                <a:cs typeface="+mn-lt"/>
              </a:rPr>
              <a:t> Believers are called to </a:t>
            </a:r>
            <a:r>
              <a:rPr lang="en-US" b="1" dirty="0" err="1">
                <a:ea typeface="+mn-lt"/>
                <a:cs typeface="+mn-lt"/>
              </a:rPr>
              <a:t>practise</a:t>
            </a:r>
            <a:r>
              <a:rPr lang="en-US" b="1" dirty="0">
                <a:ea typeface="+mn-lt"/>
                <a:cs typeface="+mn-lt"/>
              </a:rPr>
              <a:t> hospitality, intercession, urgent evangelism, and holy living while resisting worldly compromise.</a:t>
            </a:r>
            <a:br>
              <a:rPr lang="en-US" b="1" dirty="0">
                <a:ea typeface="+mn-lt"/>
                <a:cs typeface="+mn-lt"/>
              </a:rPr>
            </a:br>
            <a:r>
              <a:rPr lang="en-US" b="1" dirty="0">
                <a:ea typeface="+mn-lt"/>
                <a:cs typeface="+mn-lt"/>
              </a:rPr>
              <a:t> Lot’s losses and his wife’s fate warn that half-hearted obedience leads to ruin, but faithfulness brings deliverance.</a:t>
            </a:r>
            <a:endParaRPr lang="en-GB" b="1" dirty="0">
              <a:ea typeface="+mn-lt"/>
              <a:cs typeface="+mn-lt"/>
            </a:endParaRPr>
          </a:p>
          <a:p>
            <a:pPr marL="0" indent="0" algn="ctr">
              <a:lnSpc>
                <a:spcPct val="110000"/>
              </a:lnSpc>
              <a:buNone/>
            </a:pP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379709" y="686862"/>
            <a:ext cx="7202691" cy="5475129"/>
          </a:xfrm>
        </p:spPr>
        <p:txBody>
          <a:bodyPr anchor="ctr">
            <a:noAutofit/>
          </a:bodyPr>
          <a:lstStyle/>
          <a:p>
            <a:pPr marL="0" indent="0" algn="ctr">
              <a:lnSpc>
                <a:spcPct val="100000"/>
              </a:lnSpc>
              <a:spcBef>
                <a:spcPts val="0"/>
              </a:spcBef>
              <a:buNone/>
            </a:pPr>
            <a:r>
              <a:rPr lang="en-US" b="1" dirty="0">
                <a:latin typeface="Calibri"/>
                <a:ea typeface="Calibri"/>
                <a:cs typeface="Calibri"/>
              </a:rPr>
              <a:t> Bro Jacob was a fervent believer. He </a:t>
            </a:r>
            <a:r>
              <a:rPr lang="en-US" b="1" dirty="0">
                <a:ea typeface="+mn-lt"/>
                <a:cs typeface="+mn-lt"/>
              </a:rPr>
              <a:t>relocated 18 months ago from Lagos to Prague for study. But now, he has become inconsistent in fellowship, engages in elaborate outings, keeps unhealthy company and sinful practices so he could fit into the society. He has stopped speaking openly about his faith. Where did Bro Jacob’s problem begin? What are the dangers if it continues? How can he recover?</a:t>
            </a:r>
          </a:p>
          <a:p>
            <a:pPr marL="0" indent="0" algn="ctr">
              <a:lnSpc>
                <a:spcPct val="100000"/>
              </a:lnSpc>
              <a:spcBef>
                <a:spcPts val="0"/>
              </a:spcBef>
              <a:buNone/>
            </a:pPr>
            <a:r>
              <a:rPr lang="en-US" b="1" dirty="0">
                <a:ea typeface="+mn-lt"/>
                <a:cs typeface="+mn-lt"/>
              </a:rPr>
              <a:t>List two practical </a:t>
            </a:r>
            <a:r>
              <a:rPr lang="en-US" b="1">
                <a:ea typeface="+mn-lt"/>
                <a:cs typeface="+mn-lt"/>
              </a:rPr>
              <a:t>steps a </a:t>
            </a:r>
            <a:r>
              <a:rPr lang="en-US" b="1" dirty="0">
                <a:ea typeface="+mn-lt"/>
                <a:cs typeface="+mn-lt"/>
              </a:rPr>
              <a:t>believer should take to avoid Bro Jacob’s experience and remain faithful and unspotted in this environment.</a:t>
            </a:r>
            <a:endParaRPr lang="en-US" b="1" dirty="0">
              <a:latin typeface="Calibri" panose="020F0502020204030204" pitchFamily="34" charset="0"/>
              <a:ea typeface="Calibri"/>
              <a:cs typeface="Calibri"/>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l" defTabSz="1155700" rtl="0" eaLnBrk="1" fontAlgn="auto" latinLnBrk="0" hangingPunct="1">
                <a:lnSpc>
                  <a:spcPct val="100000"/>
                </a:lnSpc>
                <a:spcBef>
                  <a:spcPct val="0"/>
                </a:spcBef>
                <a:spcAft>
                  <a:spcPct val="35000"/>
                </a:spcAft>
                <a:buClrTx/>
                <a:buSzTx/>
                <a:buFontTx/>
                <a:buNone/>
                <a:tabLst/>
                <a:defRPr b="1"/>
              </a:pPr>
              <a:r>
                <a:rPr kumimoji="0" lang="en-US" sz="26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Kindly pay via one of the following options: </a:t>
              </a:r>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marR="0" lvl="0" indent="179388" algn="l" defTabSz="10668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IBAN: NL90ABNA0416385699</a:t>
            </a:r>
            <a:endParaRPr kumimoji="0" lang="en-US" sz="24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84138" marR="0" lvl="0" indent="179388" algn="l" defTabSz="10668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Remarks: Tithes (name of region)</a:t>
            </a:r>
            <a:endParaRPr kumimoji="0" lang="en-US" sz="24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marR="0" lvl="0" indent="0" algn="l" defTabSz="1066800" rtl="0" eaLnBrk="1" fontAlgn="auto" latinLnBrk="0" hangingPunct="1">
              <a:lnSpc>
                <a:spcPct val="100000"/>
              </a:lnSpc>
              <a:spcBef>
                <a:spcPct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 God loves a cheerful giver”</a:t>
            </a:r>
          </a:p>
          <a:p>
            <a:pPr marL="84138" marR="0" lvl="0" indent="0" algn="l" defTabSz="10668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- 2 Corinthians 9:7</a:t>
            </a: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F18ECB-D6AB-0647-3123-5E9FC32F7FE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34202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Abimelech</a:t>
            </a:r>
            <a:br>
              <a:rPr lang="en-US" altLang="en-US" sz="4800" b="1" dirty="0">
                <a:solidFill>
                  <a:srgbClr val="FFFFFF"/>
                </a:solidFill>
              </a:rPr>
            </a:br>
            <a:r>
              <a:rPr lang="en-US" altLang="en-US" sz="4800" b="1" dirty="0">
                <a:solidFill>
                  <a:srgbClr val="FFFFFF"/>
                </a:solidFill>
              </a:rPr>
              <a:t>Restores</a:t>
            </a:r>
            <a:br>
              <a:rPr lang="en-US" altLang="en-US" sz="4800" b="1" dirty="0">
                <a:solidFill>
                  <a:srgbClr val="FFFFFF"/>
                </a:solidFill>
              </a:rPr>
            </a:br>
            <a:r>
              <a:rPr lang="en-US" altLang="en-US" sz="4800" b="1" dirty="0">
                <a:solidFill>
                  <a:srgbClr val="FFFFFF"/>
                </a:solidFill>
              </a:rPr>
              <a:t>Abraham’s Wife</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Abimelech took sheep, and oxen, and menservants, and women servants, and gave them unto Abraham, and restored him Sarah his wife”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20:14</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Genesis 20:1 – 18</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675C9-364D-8361-3437-3C62F5F5A24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4AA82F9-8C6F-FA03-616D-D2EA070B4F3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61995A9-FF36-975A-9AB4-967566D248C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338972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CONNECTION TO GCK</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2" name="Picture 1">
            <a:extLst>
              <a:ext uri="{FF2B5EF4-FFF2-40B4-BE49-F238E27FC236}">
                <a16:creationId xmlns:a16="http://schemas.microsoft.com/office/drawing/2014/main" id="{3921BDAC-28D1-42B4-5B5A-2487CF35D5A9}"/>
              </a:ext>
            </a:extLst>
          </p:cNvPr>
          <p:cNvPicPr>
            <a:picLocks noChangeAspect="1"/>
          </p:cNvPicPr>
          <p:nvPr/>
        </p:nvPicPr>
        <p:blipFill>
          <a:blip r:embed="rId3"/>
          <a:stretch>
            <a:fillRect/>
          </a:stretch>
        </p:blipFill>
        <p:spPr>
          <a:xfrm>
            <a:off x="0" y="1590740"/>
            <a:ext cx="12191996" cy="5267259"/>
          </a:xfrm>
          <a:prstGeom prst="rect">
            <a:avLst/>
          </a:prstGeom>
        </p:spPr>
      </p:pic>
    </p:spTree>
    <p:extLst>
      <p:ext uri="{BB962C8B-B14F-4D97-AF65-F5344CB8AC3E}">
        <p14:creationId xmlns:p14="http://schemas.microsoft.com/office/powerpoint/2010/main" val="1010605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7180</TotalTime>
  <Words>1116</Words>
  <Application>Microsoft Office PowerPoint</Application>
  <PresentationFormat>Widescreen</PresentationFormat>
  <Paragraphs>153</Paragraphs>
  <Slides>34</Slides>
  <Notes>6</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34</vt:i4>
      </vt:variant>
    </vt:vector>
  </HeadingPairs>
  <TitlesOfParts>
    <vt:vector size="49" baseType="lpstr">
      <vt:lpstr>Aptos</vt:lpstr>
      <vt:lpstr>Arial</vt:lpstr>
      <vt:lpstr>Bell MT</vt:lpstr>
      <vt:lpstr>Calibri</vt:lpstr>
      <vt:lpstr>Calibri (Body)</vt:lpstr>
      <vt:lpstr>Calibri Light</vt:lpstr>
      <vt:lpstr>Cambria</vt:lpstr>
      <vt:lpstr>Candara</vt:lpstr>
      <vt:lpstr>Times New Roman</vt:lpstr>
      <vt:lpstr>Office Theme</vt:lpstr>
      <vt:lpstr>1_Office Theme</vt:lpstr>
      <vt:lpstr>2_Office Theme</vt:lpstr>
      <vt:lpstr>3_Office Theme</vt:lpstr>
      <vt:lpstr>1_Template_Netherlands</vt:lpstr>
      <vt:lpstr>4_Office Theme</vt:lpstr>
      <vt:lpstr>PowerPoint Presentation</vt:lpstr>
      <vt:lpstr>PowerPoint Presentation</vt:lpstr>
      <vt:lpstr>HYMN</vt:lpstr>
      <vt:lpstr>THERE’S A GREAT DAY COMING [GHS 207]</vt:lpstr>
      <vt:lpstr>PowerPoint Presentation</vt:lpstr>
      <vt:lpstr>THERE’S A GREAT DAY COMING [GHS 207]</vt:lpstr>
      <vt:lpstr>PowerPoint Presentation</vt:lpstr>
      <vt:lpstr>THERE’S A GREAT DAY COMING [GHS 207]</vt:lpstr>
      <vt:lpstr>PowerPoint Presentation</vt:lpstr>
      <vt:lpstr>SEARCH THE SCRIPTURES</vt:lpstr>
      <vt:lpstr>REVIEW OF OUR ASSIGNMENT OF LAST STUDY</vt:lpstr>
      <vt:lpstr>LESSON 5:   The Destruction of Sodom and Gomorrah </vt:lpstr>
      <vt:lpstr>INTRODUCTION</vt:lpstr>
      <vt:lpstr>Gen 18:1-10; 1Timothy 5:10; Gen19:1,24-26;John9:4;1Cor 15:33; </vt:lpstr>
      <vt:lpstr>QUESTION 1</vt:lpstr>
      <vt:lpstr>QUESTION 2</vt:lpstr>
      <vt:lpstr>QUESTION 3</vt:lpstr>
      <vt:lpstr>QUESTION 4</vt:lpstr>
      <vt:lpstr>QUESTION 5</vt:lpstr>
      <vt:lpstr>QUESTION 6</vt:lpstr>
      <vt:lpstr>QUESTION 7</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  LESSON 6: Abimelech Restores Abraham’s Wife</vt:lpstr>
      <vt:lpstr>PowerPoint Presentation</vt:lpstr>
      <vt:lpstr>CHOIR</vt:lpstr>
      <vt:lpstr>PowerPoint Presentation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516</cp:revision>
  <dcterms:created xsi:type="dcterms:W3CDTF">2023-01-06T14:44:39Z</dcterms:created>
  <dcterms:modified xsi:type="dcterms:W3CDTF">2026-01-31T19:38:50Z</dcterms:modified>
</cp:coreProperties>
</file>