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94" r:id="rId3"/>
    <p:sldId id="258" r:id="rId4"/>
    <p:sldId id="259" r:id="rId5"/>
    <p:sldId id="287" r:id="rId6"/>
    <p:sldId id="283" r:id="rId7"/>
    <p:sldId id="276" r:id="rId8"/>
    <p:sldId id="292" r:id="rId9"/>
    <p:sldId id="297" r:id="rId10"/>
    <p:sldId id="296" r:id="rId11"/>
    <p:sldId id="295" r:id="rId12"/>
    <p:sldId id="269" r:id="rId13"/>
    <p:sldId id="288" r:id="rId14"/>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2172DE-AAD0-4F15-8E2D-49C8F109E314}" v="11" dt="2026-01-14T17:46:40.6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5" autoAdjust="0"/>
    <p:restoredTop sz="76066" autoAdjust="0"/>
  </p:normalViewPr>
  <p:slideViewPr>
    <p:cSldViewPr snapToGrid="0">
      <p:cViewPr varScale="1">
        <p:scale>
          <a:sx n="116" d="100"/>
          <a:sy n="116" d="100"/>
        </p:scale>
        <p:origin x="1392"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undo custSel modSld">
      <pc:chgData name="DCLM NL" userId="57f3ed0d-ae9c-485c-9738-6351eaddc248" providerId="ADAL" clId="{DB9D4196-092C-4817-BE64-F00FCE99FF6D}" dt="2026-01-14T17:47:44.572" v="722" actId="14100"/>
      <pc:docMkLst>
        <pc:docMk/>
      </pc:docMkLst>
      <pc:sldChg chg="modSp mod">
        <pc:chgData name="DCLM NL" userId="57f3ed0d-ae9c-485c-9738-6351eaddc248" providerId="ADAL" clId="{DB9D4196-092C-4817-BE64-F00FCE99FF6D}" dt="2026-01-14T16:56:03.425" v="94" actId="6549"/>
        <pc:sldMkLst>
          <pc:docMk/>
          <pc:sldMk cId="0" sldId="259"/>
        </pc:sldMkLst>
        <pc:spChg chg="mod">
          <ac:chgData name="DCLM NL" userId="57f3ed0d-ae9c-485c-9738-6351eaddc248" providerId="ADAL" clId="{DB9D4196-092C-4817-BE64-F00FCE99FF6D}" dt="2026-01-14T16:56:03.425" v="94" actId="6549"/>
          <ac:spMkLst>
            <pc:docMk/>
            <pc:sldMk cId="0" sldId="259"/>
            <ac:spMk id="3" creationId="{00000000-0000-0000-0000-000000000000}"/>
          </ac:spMkLst>
        </pc:spChg>
      </pc:sldChg>
      <pc:sldChg chg="modSp mod">
        <pc:chgData name="DCLM NL" userId="57f3ed0d-ae9c-485c-9738-6351eaddc248" providerId="ADAL" clId="{DB9D4196-092C-4817-BE64-F00FCE99FF6D}" dt="2026-01-14T17:02:18.796" v="199" actId="20577"/>
        <pc:sldMkLst>
          <pc:docMk/>
          <pc:sldMk cId="0" sldId="269"/>
        </pc:sldMkLst>
        <pc:spChg chg="mod">
          <ac:chgData name="DCLM NL" userId="57f3ed0d-ae9c-485c-9738-6351eaddc248" providerId="ADAL" clId="{DB9D4196-092C-4817-BE64-F00FCE99FF6D}" dt="2026-01-14T17:02:18.796" v="199" actId="20577"/>
          <ac:spMkLst>
            <pc:docMk/>
            <pc:sldMk cId="0" sldId="269"/>
            <ac:spMk id="3" creationId="{00000000-0000-0000-0000-000000000000}"/>
          </ac:spMkLst>
        </pc:spChg>
      </pc:sldChg>
      <pc:sldChg chg="modSp mod">
        <pc:chgData name="DCLM NL" userId="57f3ed0d-ae9c-485c-9738-6351eaddc248" providerId="ADAL" clId="{DB9D4196-092C-4817-BE64-F00FCE99FF6D}" dt="2026-01-14T17:00:51.832" v="193" actId="20577"/>
        <pc:sldMkLst>
          <pc:docMk/>
          <pc:sldMk cId="0" sldId="287"/>
        </pc:sldMkLst>
        <pc:spChg chg="mod">
          <ac:chgData name="DCLM NL" userId="57f3ed0d-ae9c-485c-9738-6351eaddc248" providerId="ADAL" clId="{DB9D4196-092C-4817-BE64-F00FCE99FF6D}" dt="2026-01-14T17:00:51.832" v="193" actId="20577"/>
          <ac:spMkLst>
            <pc:docMk/>
            <pc:sldMk cId="0" sldId="287"/>
            <ac:spMk id="2" creationId="{00000000-0000-0000-0000-000000000000}"/>
          </ac:spMkLst>
        </pc:spChg>
        <pc:spChg chg="mod">
          <ac:chgData name="DCLM NL" userId="57f3ed0d-ae9c-485c-9738-6351eaddc248" providerId="ADAL" clId="{DB9D4196-092C-4817-BE64-F00FCE99FF6D}" dt="2026-01-14T17:00:24.198" v="188" actId="6549"/>
          <ac:spMkLst>
            <pc:docMk/>
            <pc:sldMk cId="0" sldId="287"/>
            <ac:spMk id="3" creationId="{00000000-0000-0000-0000-000000000000}"/>
          </ac:spMkLst>
        </pc:spChg>
      </pc:sldChg>
      <pc:sldChg chg="modSp mod">
        <pc:chgData name="DCLM NL" userId="57f3ed0d-ae9c-485c-9738-6351eaddc248" providerId="ADAL" clId="{DB9D4196-092C-4817-BE64-F00FCE99FF6D}" dt="2026-01-14T17:29:06.757" v="712" actId="6549"/>
        <pc:sldMkLst>
          <pc:docMk/>
          <pc:sldMk cId="3147146620" sldId="288"/>
        </pc:sldMkLst>
        <pc:spChg chg="mod">
          <ac:chgData name="DCLM NL" userId="57f3ed0d-ae9c-485c-9738-6351eaddc248" providerId="ADAL" clId="{DB9D4196-092C-4817-BE64-F00FCE99FF6D}" dt="2026-01-14T17:29:06.757" v="712" actId="6549"/>
          <ac:spMkLst>
            <pc:docMk/>
            <pc:sldMk cId="3147146620" sldId="288"/>
            <ac:spMk id="3" creationId="{5726220F-64AF-5D4E-529F-4F53CD27DA00}"/>
          </ac:spMkLst>
        </pc:spChg>
      </pc:sldChg>
      <pc:sldChg chg="modSp mod">
        <pc:chgData name="DCLM NL" userId="57f3ed0d-ae9c-485c-9738-6351eaddc248" providerId="ADAL" clId="{DB9D4196-092C-4817-BE64-F00FCE99FF6D}" dt="2026-01-14T17:47:44.572" v="722" actId="14100"/>
        <pc:sldMkLst>
          <pc:docMk/>
          <pc:sldMk cId="402866119" sldId="294"/>
        </pc:sldMkLst>
        <pc:spChg chg="mod">
          <ac:chgData name="DCLM NL" userId="57f3ed0d-ae9c-485c-9738-6351eaddc248" providerId="ADAL" clId="{DB9D4196-092C-4817-BE64-F00FCE99FF6D}" dt="2026-01-14T17:47:44.572" v="722" actId="14100"/>
          <ac:spMkLst>
            <pc:docMk/>
            <pc:sldMk cId="402866119" sldId="294"/>
            <ac:spMk id="3" creationId="{00000000-0000-0000-0000-000000000000}"/>
          </ac:spMkLst>
        </pc:spChg>
        <pc:spChg chg="mod">
          <ac:chgData name="DCLM NL" userId="57f3ed0d-ae9c-485c-9738-6351eaddc248" providerId="ADAL" clId="{DB9D4196-092C-4817-BE64-F00FCE99FF6D}" dt="2026-01-14T17:16:45.340" v="708" actId="20577"/>
          <ac:spMkLst>
            <pc:docMk/>
            <pc:sldMk cId="402866119" sldId="294"/>
            <ac:spMk id="5"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NL" sz="3200" kern="1200" dirty="0"/>
            <a:t>What is the danger in giving wrong or misleading information about ourselves to others? </a:t>
          </a:r>
          <a:endParaRPr lang="en-US" sz="3200" kern="1200" dirty="0"/>
        </a:p>
        <a:p>
          <a:pPr algn="ctr">
            <a:lnSpc>
              <a:spcPct val="100000"/>
            </a:lnSpc>
            <a:spcBef>
              <a:spcPct val="0"/>
            </a:spcBef>
            <a:spcAft>
              <a:spcPts val="600"/>
            </a:spcAft>
          </a:pPr>
          <a:r>
            <a:rPr lang="en-NL" sz="3200" b="1" kern="1200" dirty="0"/>
            <a:t>Gen</a:t>
          </a:r>
          <a:r>
            <a:rPr lang="en-US" sz="3200" b="1" kern="1200" dirty="0"/>
            <a:t>.</a:t>
          </a:r>
          <a:r>
            <a:rPr lang="en-NL" sz="3200" b="1" kern="1200" dirty="0"/>
            <a:t> 20:2</a:t>
          </a:r>
          <a:r>
            <a:rPr lang="en-US" sz="3200" b="1" kern="1200" dirty="0"/>
            <a:t>,3,6</a:t>
          </a:r>
          <a:r>
            <a:rPr lang="en-NL" sz="3200" b="1" kern="1200" dirty="0"/>
            <a:t>; Pro</a:t>
          </a:r>
          <a:r>
            <a:rPr lang="en-US" sz="3200" b="1" kern="1200" dirty="0"/>
            <a:t>.</a:t>
          </a:r>
          <a:r>
            <a:rPr lang="en-NL" sz="3200" b="1" kern="1200" dirty="0"/>
            <a:t> 12:22</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541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NL" sz="3200" dirty="0"/>
            <a:t>Why did God </a:t>
          </a:r>
          <a:r>
            <a:rPr lang="en-US" sz="3200" dirty="0"/>
            <a:t>prevent</a:t>
          </a:r>
          <a:r>
            <a:rPr lang="en-NL" sz="3200" dirty="0"/>
            <a:t> Abimelech from carrying out his adulterous plan?</a:t>
          </a:r>
          <a:endParaRPr lang="en-US" sz="3200" dirty="0"/>
        </a:p>
        <a:p>
          <a:pPr algn="ctr">
            <a:lnSpc>
              <a:spcPct val="100000"/>
            </a:lnSpc>
            <a:spcBef>
              <a:spcPct val="0"/>
            </a:spcBef>
            <a:spcAft>
              <a:spcPts val="600"/>
            </a:spcAft>
          </a:pPr>
          <a:r>
            <a:rPr lang="en-NL" sz="3200" b="1" dirty="0"/>
            <a:t>Gen</a:t>
          </a:r>
          <a:r>
            <a:rPr lang="en-US" sz="3200" b="1" dirty="0"/>
            <a:t>.</a:t>
          </a:r>
          <a:r>
            <a:rPr lang="en-NL" sz="3200" b="1" dirty="0"/>
            <a:t> </a:t>
          </a:r>
          <a:r>
            <a:rPr lang="en-US" sz="3200" b="1" dirty="0"/>
            <a:t>17:17-19, </a:t>
          </a:r>
          <a:r>
            <a:rPr lang="en-NL" sz="3200" b="1" dirty="0"/>
            <a:t>20:3–6; Eze</a:t>
          </a:r>
          <a:r>
            <a:rPr lang="en-US" sz="3200" b="1" dirty="0"/>
            <a:t>.</a:t>
          </a:r>
          <a:r>
            <a:rPr lang="en-NL" sz="3200" b="1" dirty="0"/>
            <a:t> 18:23</a:t>
          </a:r>
          <a:endParaRPr lang="en-GB" sz="3200" b="1" i="1" dirty="0"/>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NL" sz="3200" dirty="0"/>
            <a:t>Outline the basic lessons from Abimelech’s encounter with God in the dream.</a:t>
          </a:r>
          <a:endParaRPr lang="en-US" sz="3200" dirty="0"/>
        </a:p>
        <a:p>
          <a:pPr algn="ctr">
            <a:lnSpc>
              <a:spcPct val="100000"/>
            </a:lnSpc>
            <a:spcBef>
              <a:spcPct val="0"/>
            </a:spcBef>
            <a:spcAft>
              <a:spcPts val="600"/>
            </a:spcAft>
          </a:pPr>
          <a:r>
            <a:rPr lang="en-NL" sz="3200" b="1" dirty="0"/>
            <a:t>Gen</a:t>
          </a:r>
          <a:r>
            <a:rPr lang="en-US" sz="3200" b="1" dirty="0"/>
            <a:t>.</a:t>
          </a:r>
          <a:r>
            <a:rPr lang="en-NL" sz="3200" b="1" dirty="0"/>
            <a:t> 20:3–7; Job 33:14–18</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NL" sz="3200" dirty="0"/>
            <a:t>What specific lessons can contemporary Christians draw from Abimelech’s model of restitution?</a:t>
          </a:r>
          <a:endParaRPr lang="en-US" sz="3200" dirty="0"/>
        </a:p>
        <a:p>
          <a:pPr algn="ctr">
            <a:lnSpc>
              <a:spcPct val="100000"/>
            </a:lnSpc>
            <a:spcBef>
              <a:spcPct val="0"/>
            </a:spcBef>
            <a:spcAft>
              <a:spcPts val="600"/>
            </a:spcAft>
          </a:pPr>
          <a:r>
            <a:rPr lang="en-NL" sz="3200" b="1" dirty="0"/>
            <a:t>Gen</a:t>
          </a:r>
          <a:r>
            <a:rPr lang="en-US" sz="3200" b="1" dirty="0"/>
            <a:t>.</a:t>
          </a:r>
          <a:r>
            <a:rPr lang="en-NL" sz="3200" b="1" dirty="0"/>
            <a:t> 20:14–18; Luk</a:t>
          </a:r>
          <a:r>
            <a:rPr lang="en-US" sz="3200" b="1" dirty="0"/>
            <a:t>.</a:t>
          </a:r>
          <a:r>
            <a:rPr lang="en-NL" sz="3200" b="1" dirty="0"/>
            <a:t> 19:8–9</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a:t>
          </a:r>
          <a:r>
            <a:rPr lang="en-NL" sz="3200" dirty="0"/>
            <a:t>Mention other examples of restitution found in the Bible. </a:t>
          </a:r>
          <a:endParaRPr lang="en-US" sz="3200" dirty="0"/>
        </a:p>
        <a:p>
          <a:pPr algn="ctr">
            <a:lnSpc>
              <a:spcPct val="100000"/>
            </a:lnSpc>
            <a:spcBef>
              <a:spcPct val="0"/>
            </a:spcBef>
            <a:spcAft>
              <a:spcPts val="600"/>
            </a:spcAft>
          </a:pPr>
          <a:r>
            <a:rPr lang="en-NL" sz="3200" b="1" dirty="0"/>
            <a:t>Exo</a:t>
          </a:r>
          <a:r>
            <a:rPr lang="en-US" sz="3200" b="1" dirty="0"/>
            <a:t>.</a:t>
          </a:r>
          <a:r>
            <a:rPr lang="en-NL" sz="3200" b="1" dirty="0"/>
            <a:t> 22:1–7; Levi</a:t>
          </a:r>
          <a:r>
            <a:rPr lang="en-US" sz="3200" b="1" dirty="0"/>
            <a:t>.</a:t>
          </a:r>
          <a:r>
            <a:rPr lang="en-NL" sz="3200" b="1" dirty="0"/>
            <a:t> 6:1–7; </a:t>
          </a:r>
          <a:r>
            <a:rPr lang="en-US" sz="3200" b="1" dirty="0"/>
            <a:t>Luk. 19:8-10</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NL" sz="3200" dirty="0"/>
            <a:t>Why is it necessary to seek godly counsel in very sensitive matters?</a:t>
          </a:r>
          <a:endParaRPr lang="en-US" sz="3200" dirty="0"/>
        </a:p>
        <a:p>
          <a:pPr algn="ctr">
            <a:lnSpc>
              <a:spcPct val="100000"/>
            </a:lnSpc>
            <a:spcBef>
              <a:spcPct val="0"/>
            </a:spcBef>
            <a:spcAft>
              <a:spcPts val="600"/>
            </a:spcAft>
          </a:pPr>
          <a:r>
            <a:rPr lang="en-NL" sz="3200" b="1" dirty="0"/>
            <a:t>Pro</a:t>
          </a:r>
          <a:r>
            <a:rPr lang="en-US" sz="3200" b="1" dirty="0"/>
            <a:t>.</a:t>
          </a:r>
          <a:r>
            <a:rPr lang="en-NL" sz="3200" b="1" dirty="0"/>
            <a:t> 11:14; 15:22; Eccl</a:t>
          </a:r>
          <a:r>
            <a:rPr lang="en-US" sz="3200" b="1" dirty="0"/>
            <a:t>.</a:t>
          </a:r>
          <a:r>
            <a:rPr lang="en-NL" sz="3200" b="1" dirty="0"/>
            <a:t> 4:9–12</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36846" y="-42119"/>
          <a:ext cx="10260134" cy="28270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613060" y="575292"/>
          <a:ext cx="10260134" cy="282707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NL" sz="3200" kern="1200" dirty="0"/>
            <a:t>What is the danger in giving wrong or misleading information about ourselves to others? </a:t>
          </a:r>
          <a:endParaRPr lang="en-US" sz="3200" kern="1200" dirty="0"/>
        </a:p>
        <a:p>
          <a:pPr marL="0" lvl="0" indent="0" algn="ctr" defTabSz="1422400">
            <a:lnSpc>
              <a:spcPct val="100000"/>
            </a:lnSpc>
            <a:spcBef>
              <a:spcPct val="0"/>
            </a:spcBef>
            <a:spcAft>
              <a:spcPts val="600"/>
            </a:spcAft>
            <a:buNone/>
          </a:pPr>
          <a:r>
            <a:rPr lang="en-NL" sz="3200" b="1" kern="1200" dirty="0"/>
            <a:t>Gen</a:t>
          </a:r>
          <a:r>
            <a:rPr lang="en-US" sz="3200" b="1" kern="1200" dirty="0"/>
            <a:t>.</a:t>
          </a:r>
          <a:r>
            <a:rPr lang="en-NL" sz="3200" b="1" kern="1200" dirty="0"/>
            <a:t> 20:2</a:t>
          </a:r>
          <a:r>
            <a:rPr lang="en-US" sz="3200" b="1" kern="1200" dirty="0"/>
            <a:t>,3,6</a:t>
          </a:r>
          <a:r>
            <a:rPr lang="en-NL" sz="3200" b="1" kern="1200" dirty="0"/>
            <a:t>; Pro</a:t>
          </a:r>
          <a:r>
            <a:rPr lang="en-US" sz="3200" b="1" kern="1200" dirty="0"/>
            <a:t>.</a:t>
          </a:r>
          <a:r>
            <a:rPr lang="en-NL" sz="3200" b="1" kern="1200" dirty="0"/>
            <a:t> 12:22</a:t>
          </a:r>
          <a:endParaRPr lang="en-GB" sz="3200" b="1" i="1" kern="1200" dirty="0"/>
        </a:p>
      </dsp:txBody>
      <dsp:txXfrm>
        <a:off x="695862" y="658094"/>
        <a:ext cx="10094530" cy="2661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NL" sz="3200" kern="1200" dirty="0"/>
            <a:t>Why did God </a:t>
          </a:r>
          <a:r>
            <a:rPr lang="en-US" sz="3200" kern="1200" dirty="0"/>
            <a:t>prevent</a:t>
          </a:r>
          <a:r>
            <a:rPr lang="en-NL" sz="3200" kern="1200" dirty="0"/>
            <a:t> Abimelech from carrying out his adulterous plan?</a:t>
          </a:r>
          <a:endParaRPr lang="en-US" sz="3200" kern="1200" dirty="0"/>
        </a:p>
        <a:p>
          <a:pPr marL="0" lvl="0" indent="0" algn="ctr" defTabSz="1422400">
            <a:lnSpc>
              <a:spcPct val="100000"/>
            </a:lnSpc>
            <a:spcBef>
              <a:spcPct val="0"/>
            </a:spcBef>
            <a:spcAft>
              <a:spcPts val="600"/>
            </a:spcAft>
            <a:buNone/>
          </a:pPr>
          <a:r>
            <a:rPr lang="en-NL" sz="3200" b="1" kern="1200" dirty="0"/>
            <a:t>Gen</a:t>
          </a:r>
          <a:r>
            <a:rPr lang="en-US" sz="3200" b="1" kern="1200" dirty="0"/>
            <a:t>.</a:t>
          </a:r>
          <a:r>
            <a:rPr lang="en-NL" sz="3200" b="1" kern="1200" dirty="0"/>
            <a:t> </a:t>
          </a:r>
          <a:r>
            <a:rPr lang="en-US" sz="3200" b="1" kern="1200" dirty="0"/>
            <a:t>17:17-19, </a:t>
          </a:r>
          <a:r>
            <a:rPr lang="en-NL" sz="3200" b="1" kern="1200" dirty="0"/>
            <a:t>20:3–6; Eze</a:t>
          </a:r>
          <a:r>
            <a:rPr lang="en-US" sz="3200" b="1" kern="1200" dirty="0"/>
            <a:t>.</a:t>
          </a:r>
          <a:r>
            <a:rPr lang="en-NL" sz="3200" b="1" kern="1200" dirty="0"/>
            <a:t> 18:23</a:t>
          </a:r>
          <a:endParaRPr lang="en-GB" sz="3200" b="1" i="1" kern="1200" dirty="0"/>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NL" sz="3200" kern="1200" dirty="0"/>
            <a:t>Outline the basic lessons from Abimelech’s encounter with God in the dream.</a:t>
          </a:r>
          <a:endParaRPr lang="en-US" sz="3200" kern="1200" dirty="0"/>
        </a:p>
        <a:p>
          <a:pPr marL="0" lvl="0" indent="0" algn="ctr" defTabSz="1422400">
            <a:lnSpc>
              <a:spcPct val="100000"/>
            </a:lnSpc>
            <a:spcBef>
              <a:spcPct val="0"/>
            </a:spcBef>
            <a:spcAft>
              <a:spcPts val="600"/>
            </a:spcAft>
            <a:buNone/>
          </a:pPr>
          <a:r>
            <a:rPr lang="en-NL" sz="3200" b="1" kern="1200" dirty="0"/>
            <a:t>Gen</a:t>
          </a:r>
          <a:r>
            <a:rPr lang="en-US" sz="3200" b="1" kern="1200" dirty="0"/>
            <a:t>.</a:t>
          </a:r>
          <a:r>
            <a:rPr lang="en-NL" sz="3200" b="1" kern="1200" dirty="0"/>
            <a:t> 20:3–7; Job 33:14–18</a:t>
          </a:r>
          <a:endParaRPr lang="en-GB" sz="3200" b="1" i="1" kern="1200" dirty="0"/>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NL" sz="3200" kern="1200" dirty="0"/>
            <a:t>What specific lessons can contemporary Christians draw from Abimelech’s model of restitution?</a:t>
          </a:r>
          <a:endParaRPr lang="en-US" sz="3200" kern="1200" dirty="0"/>
        </a:p>
        <a:p>
          <a:pPr marL="0" lvl="0" indent="0" algn="ctr" defTabSz="1422400">
            <a:lnSpc>
              <a:spcPct val="100000"/>
            </a:lnSpc>
            <a:spcBef>
              <a:spcPct val="0"/>
            </a:spcBef>
            <a:spcAft>
              <a:spcPts val="600"/>
            </a:spcAft>
            <a:buNone/>
          </a:pPr>
          <a:r>
            <a:rPr lang="en-NL" sz="3200" b="1" kern="1200" dirty="0"/>
            <a:t>Gen</a:t>
          </a:r>
          <a:r>
            <a:rPr lang="en-US" sz="3200" b="1" kern="1200" dirty="0"/>
            <a:t>.</a:t>
          </a:r>
          <a:r>
            <a:rPr lang="en-NL" sz="3200" b="1" kern="1200" dirty="0"/>
            <a:t> 20:14–18; Luk</a:t>
          </a:r>
          <a:r>
            <a:rPr lang="en-US" sz="3200" b="1" kern="1200" dirty="0"/>
            <a:t>.</a:t>
          </a:r>
          <a:r>
            <a:rPr lang="en-NL" sz="3200" b="1" kern="1200" dirty="0"/>
            <a:t> 19:8–9</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a:t>
          </a:r>
          <a:r>
            <a:rPr lang="en-NL" sz="3200" kern="1200" dirty="0"/>
            <a:t>Mention other examples of restitution found in the Bible. </a:t>
          </a:r>
          <a:endParaRPr lang="en-US" sz="3200" kern="1200" dirty="0"/>
        </a:p>
        <a:p>
          <a:pPr marL="0" lvl="0" indent="0" algn="ctr" defTabSz="1422400">
            <a:lnSpc>
              <a:spcPct val="100000"/>
            </a:lnSpc>
            <a:spcBef>
              <a:spcPct val="0"/>
            </a:spcBef>
            <a:spcAft>
              <a:spcPts val="600"/>
            </a:spcAft>
            <a:buNone/>
          </a:pPr>
          <a:r>
            <a:rPr lang="en-NL" sz="3200" b="1" kern="1200" dirty="0"/>
            <a:t>Exo</a:t>
          </a:r>
          <a:r>
            <a:rPr lang="en-US" sz="3200" b="1" kern="1200" dirty="0"/>
            <a:t>.</a:t>
          </a:r>
          <a:r>
            <a:rPr lang="en-NL" sz="3200" b="1" kern="1200" dirty="0"/>
            <a:t> 22:1–7; Levi</a:t>
          </a:r>
          <a:r>
            <a:rPr lang="en-US" sz="3200" b="1" kern="1200" dirty="0"/>
            <a:t>.</a:t>
          </a:r>
          <a:r>
            <a:rPr lang="en-NL" sz="3200" b="1" kern="1200" dirty="0"/>
            <a:t> 6:1–7; </a:t>
          </a:r>
          <a:r>
            <a:rPr lang="en-US" sz="3200" b="1" kern="1200" dirty="0"/>
            <a:t>Luk. 19:8-10</a:t>
          </a:r>
          <a:endParaRPr lang="en-GB" sz="3200" b="1" i="1" kern="1200" dirty="0"/>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NL" sz="3200" kern="1200" dirty="0"/>
            <a:t>Why is it necessary to seek godly counsel in very sensitive matters?</a:t>
          </a:r>
          <a:endParaRPr lang="en-US" sz="3200" kern="1200" dirty="0"/>
        </a:p>
        <a:p>
          <a:pPr marL="0" lvl="0" indent="0" algn="ctr" defTabSz="1422400">
            <a:lnSpc>
              <a:spcPct val="100000"/>
            </a:lnSpc>
            <a:spcBef>
              <a:spcPct val="0"/>
            </a:spcBef>
            <a:spcAft>
              <a:spcPts val="600"/>
            </a:spcAft>
            <a:buNone/>
          </a:pPr>
          <a:r>
            <a:rPr lang="en-NL" sz="3200" b="1" kern="1200" dirty="0"/>
            <a:t>Pro</a:t>
          </a:r>
          <a:r>
            <a:rPr lang="en-US" sz="3200" b="1" kern="1200" dirty="0"/>
            <a:t>.</a:t>
          </a:r>
          <a:r>
            <a:rPr lang="en-NL" sz="3200" b="1" kern="1200" dirty="0"/>
            <a:t> 11:14; 15:22; Eccl</a:t>
          </a:r>
          <a:r>
            <a:rPr lang="en-US" sz="3200" b="1" kern="1200" dirty="0"/>
            <a:t>.</a:t>
          </a:r>
          <a:r>
            <a:rPr lang="en-NL" sz="3200" b="1" kern="1200" dirty="0"/>
            <a:t> 4:9–12</a:t>
          </a:r>
          <a:endParaRPr lang="en-GB" sz="3200" b="1" i="1" kern="1200" dirty="0"/>
        </a:p>
      </dsp:txBody>
      <dsp:txXfrm>
        <a:off x="2383870" y="596011"/>
        <a:ext cx="6687804"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2</a:t>
            </a:fld>
            <a:endParaRPr lang="en-US"/>
          </a:p>
        </p:txBody>
      </p:sp>
    </p:spTree>
    <p:extLst>
      <p:ext uri="{BB962C8B-B14F-4D97-AF65-F5344CB8AC3E}">
        <p14:creationId xmlns:p14="http://schemas.microsoft.com/office/powerpoint/2010/main" val="3554625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extLst>
      <p:ext uri="{BB962C8B-B14F-4D97-AF65-F5344CB8AC3E}">
        <p14:creationId xmlns:p14="http://schemas.microsoft.com/office/powerpoint/2010/main" val="2869163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68580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3664336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1327705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14/01/2026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14/01/2026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14/01/2026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14/01/2026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14/01/2026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14/01/2026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14/01/2026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14/01/2026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08-02-2026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00000"/>
              </a:lnSpc>
              <a:spcBef>
                <a:spcPts val="0"/>
              </a:spcBef>
              <a:buNone/>
            </a:pPr>
            <a:r>
              <a:rPr lang="en-GB" b="1" dirty="0">
                <a:solidFill>
                  <a:schemeClr val="bg1">
                    <a:lumMod val="65000"/>
                  </a:schemeClr>
                </a:solidFill>
                <a:latin typeface="Calibri" panose="020F0502020204030204" pitchFamily="34" charset="0"/>
              </a:rPr>
              <a:t>Bro Jacob was a fervent believer. He relocated 18 months ago from Lagos to Prague for study. But now, he has become inconsistent in fellowship, engages in elaborate outings, keeps unhealthy company and sinful practices so he could fit into the society. He has stopped speaking openly about his faith. Where did Bro Jacob’s problem begin? What are the dangers if it continues? How can he recover?</a:t>
            </a:r>
          </a:p>
          <a:p>
            <a:pPr marL="0" indent="0" algn="ctr">
              <a:lnSpc>
                <a:spcPct val="100000"/>
              </a:lnSpc>
              <a:spcBef>
                <a:spcPts val="0"/>
              </a:spcBef>
              <a:buNone/>
            </a:pPr>
            <a:r>
              <a:rPr lang="en-GB" b="1" dirty="0">
                <a:solidFill>
                  <a:schemeClr val="bg1">
                    <a:lumMod val="65000"/>
                  </a:schemeClr>
                </a:solidFill>
                <a:latin typeface="Calibri" panose="020F0502020204030204" pitchFamily="34" charset="0"/>
              </a:rPr>
              <a:t>List two practical steps a believer should take to avoid Bro Jacob’s experience and remain faithful and unspotted in this environment</a:t>
            </a:r>
            <a:r>
              <a:rPr lang="en-US" b="1" dirty="0">
                <a:solidFill>
                  <a:schemeClr val="bg1">
                    <a:lumMod val="65000"/>
                  </a:schemeClr>
                </a:solidFill>
                <a:latin typeface="Calibri" panose="020F0502020204030204" pitchFamily="34" charset="0"/>
              </a:rPr>
              <a:t>.</a:t>
            </a:r>
          </a:p>
          <a:p>
            <a:pPr marL="0" indent="0" algn="ctr">
              <a:lnSpc>
                <a:spcPct val="100000"/>
              </a:lnSpc>
              <a:spcBef>
                <a:spcPts val="0"/>
              </a:spcBef>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The destruction of Sodom and Gomorrah</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6</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Abimelech</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Restores</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Abraham’s Wife</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US" sz="2800" i="1" dirty="0"/>
              <a:t>“And Abimelech took sheep, and oxen, and menservants, and </a:t>
            </a:r>
            <a:r>
              <a:rPr lang="en-US" sz="2800" i="1" dirty="0" err="1"/>
              <a:t>womenservants</a:t>
            </a:r>
            <a:r>
              <a:rPr lang="en-US" sz="2800" i="1" dirty="0"/>
              <a:t>, and gave them unto Abraham, and restored him Sarah his wife” </a:t>
            </a:r>
            <a:r>
              <a:rPr lang="en-US" sz="2800" b="1" i="1" dirty="0"/>
              <a:t>(Genesis 20:14).</a:t>
            </a:r>
            <a:endParaRPr lang="en-GB" sz="2400" b="1"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i="1" kern="1200" baseline="0" dirty="0"/>
              <a:t>  </a:t>
            </a:r>
            <a:r>
              <a:rPr lang="en-US" sz="2800" b="1" i="1" kern="1200" baseline="0" dirty="0">
                <a:latin typeface="Calibri" panose="020F0502020204030204" pitchFamily="34" charset="0"/>
                <a:sym typeface="+mn-ea"/>
              </a:rPr>
              <a:t>Genesis 20:1 – 18</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a:lnSpc>
                <a:spcPct val="100000"/>
              </a:lnSpc>
              <a:buNone/>
            </a:pPr>
            <a:r>
              <a:rPr lang="en-US" sz="2700" dirty="0">
                <a:latin typeface="Calibri (Body)"/>
              </a:rPr>
              <a:t>Abraham and Sarah agreed to present </a:t>
            </a:r>
            <a:r>
              <a:rPr lang="en-NL" sz="2700" dirty="0">
                <a:latin typeface="Calibri (Body)"/>
              </a:rPr>
              <a:t>themselves as siblings rather than husband and wife</a:t>
            </a:r>
            <a:r>
              <a:rPr lang="nl-NL" sz="2700" dirty="0">
                <a:latin typeface="Calibri (Body)"/>
              </a:rPr>
              <a:t>, </a:t>
            </a:r>
            <a:r>
              <a:rPr lang="en-GB" sz="2700" noProof="0" dirty="0">
                <a:latin typeface="Calibri (Body)"/>
              </a:rPr>
              <a:t>for</a:t>
            </a:r>
            <a:r>
              <a:rPr lang="nl-NL" sz="2700" dirty="0">
                <a:latin typeface="Calibri (Body)"/>
              </a:rPr>
              <a:t> </a:t>
            </a:r>
            <a:r>
              <a:rPr lang="nl-NL" sz="2700" dirty="0" err="1">
                <a:latin typeface="Calibri (Body)"/>
              </a:rPr>
              <a:t>fear</a:t>
            </a:r>
            <a:r>
              <a:rPr lang="nl-NL" sz="2700" dirty="0">
                <a:latin typeface="Calibri (Body)"/>
              </a:rPr>
              <a:t> of </a:t>
            </a:r>
            <a:r>
              <a:rPr lang="nl-NL" sz="2700" dirty="0" err="1">
                <a:latin typeface="Calibri (Body)"/>
              </a:rPr>
              <a:t>Abraham’s</a:t>
            </a:r>
            <a:r>
              <a:rPr lang="nl-NL" sz="2700" dirty="0">
                <a:latin typeface="Calibri (Body)"/>
              </a:rPr>
              <a:t> life</a:t>
            </a:r>
            <a:r>
              <a:rPr lang="en-NL" sz="2700" dirty="0">
                <a:latin typeface="Calibri (Body)"/>
              </a:rPr>
              <a:t>. This half‑truth misled Abimelech, king of Gerar into taking Sarah, </a:t>
            </a:r>
            <a:r>
              <a:rPr lang="en-US" sz="2700" dirty="0">
                <a:latin typeface="Calibri (Body)"/>
              </a:rPr>
              <a:t>which</a:t>
            </a:r>
            <a:r>
              <a:rPr lang="en-NL" sz="2700" dirty="0">
                <a:latin typeface="Calibri (Body)"/>
              </a:rPr>
              <a:t> expos</a:t>
            </a:r>
            <a:r>
              <a:rPr lang="en-US" sz="2700" dirty="0">
                <a:latin typeface="Calibri (Body)"/>
              </a:rPr>
              <a:t>ed</a:t>
            </a:r>
            <a:r>
              <a:rPr lang="en-NL" sz="2700" dirty="0">
                <a:latin typeface="Calibri (Body)"/>
              </a:rPr>
              <a:t> his household to divine judgment.</a:t>
            </a:r>
            <a:endParaRPr lang="en-US" sz="2700" dirty="0">
              <a:latin typeface="Calibri (Body)"/>
            </a:endParaRPr>
          </a:p>
          <a:p>
            <a:pPr marL="0" indent="0" algn="just">
              <a:lnSpc>
                <a:spcPct val="100000"/>
              </a:lnSpc>
              <a:buNone/>
            </a:pPr>
            <a:r>
              <a:rPr lang="en-US" sz="2700" dirty="0">
                <a:latin typeface="Calibri (Body)"/>
              </a:rPr>
              <a:t>This lesson </a:t>
            </a:r>
            <a:r>
              <a:rPr lang="en-NL" sz="2700" dirty="0">
                <a:latin typeface="Calibri (Body)"/>
              </a:rPr>
              <a:t>reveals God’s faithfulness, hatred for sin, restraining power, demand for restitution, and readiness to reverse judgment upon obedience</a:t>
            </a:r>
            <a:r>
              <a:rPr lang="en-US" sz="2700" dirty="0">
                <a:latin typeface="Calibri (Body)"/>
              </a:rPr>
              <a:t>. God can stop people from doing wrong and forgive them when they obey Him. Knowing God can do all things is not a license for believers to renounce their responsibilities or lead others astray.</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199"/>
            <a:ext cx="7688474" cy="5846765"/>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Fear can lead you into compromise, half truths, and actions that misrepresent God’s nature.</a:t>
            </a:r>
          </a:p>
          <a:p>
            <a:pPr marL="514350" indent="-514350" algn="just" eaLnBrk="0" fontAlgn="base" hangingPunct="0">
              <a:lnSpc>
                <a:spcPct val="100000"/>
              </a:lnSpc>
              <a:spcBef>
                <a:spcPct val="0"/>
              </a:spcBef>
              <a:spcAft>
                <a:spcPts val="600"/>
              </a:spcAft>
              <a:buFont typeface="+mj-lt"/>
              <a:buAutoNum type="arabicPeriod"/>
              <a:defRPr/>
            </a:pPr>
            <a:r>
              <a:rPr lang="en-US" dirty="0"/>
              <a:t>Resolve spiritual weaknesses by prayer, faith and vigilance, so they do not resurface.</a:t>
            </a:r>
          </a:p>
          <a:p>
            <a:pPr marL="514350" indent="-514350" algn="just" eaLnBrk="0" fontAlgn="base" hangingPunct="0">
              <a:lnSpc>
                <a:spcPct val="100000"/>
              </a:lnSpc>
              <a:spcBef>
                <a:spcPct val="0"/>
              </a:spcBef>
              <a:spcAft>
                <a:spcPts val="600"/>
              </a:spcAft>
              <a:buFont typeface="+mj-lt"/>
              <a:buAutoNum type="arabicPeriod"/>
              <a:defRPr/>
            </a:pPr>
            <a:r>
              <a:rPr lang="en-US" dirty="0"/>
              <a:t>Walking by sight produces fear, but trusting God guarantees safety and preserves testimony.</a:t>
            </a:r>
          </a:p>
          <a:p>
            <a:pPr marL="514350" indent="-514350" algn="just" eaLnBrk="0" fontAlgn="base" hangingPunct="0">
              <a:lnSpc>
                <a:spcPct val="100000"/>
              </a:lnSpc>
              <a:spcBef>
                <a:spcPct val="0"/>
              </a:spcBef>
              <a:spcAft>
                <a:spcPts val="600"/>
              </a:spcAft>
              <a:buFont typeface="+mj-lt"/>
              <a:buAutoNum type="arabicPeriod"/>
              <a:defRPr/>
            </a:pPr>
            <a:r>
              <a:rPr lang="en-US" dirty="0"/>
              <a:t>God is faithful. He keeps His promises and preserves His covenant in fulfilling His purpose.</a:t>
            </a:r>
          </a:p>
          <a:p>
            <a:pPr marL="514350" indent="-514350" algn="just" eaLnBrk="0" fontAlgn="base" hangingPunct="0">
              <a:lnSpc>
                <a:spcPct val="100000"/>
              </a:lnSpc>
              <a:spcBef>
                <a:spcPct val="0"/>
              </a:spcBef>
              <a:spcAft>
                <a:spcPts val="600"/>
              </a:spcAft>
              <a:buFont typeface="+mj-lt"/>
              <a:buAutoNum type="arabicPeriod"/>
              <a:defRPr/>
            </a:pPr>
            <a:r>
              <a:rPr lang="en-US" dirty="0"/>
              <a:t>God warns sinners and restrains evil because He desires repentance and the preservation of His divine purpose.</a:t>
            </a:r>
          </a:p>
          <a:p>
            <a:pPr marL="514350" indent="-514350" algn="just" eaLnBrk="0" fontAlgn="base" hangingPunct="0">
              <a:lnSpc>
                <a:spcPct val="100000"/>
              </a:lnSpc>
              <a:spcBef>
                <a:spcPct val="0"/>
              </a:spcBef>
              <a:spcAft>
                <a:spcPts val="600"/>
              </a:spcAft>
              <a:buFont typeface="+mj-lt"/>
              <a:buAutoNum type="arabicPeriod"/>
              <a:defRPr/>
            </a:pPr>
            <a:r>
              <a:rPr lang="en-US" dirty="0"/>
              <a:t>Genuine repentance must be accompanied by restitution, obedience and humility.</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US" sz="2800" b="1" i="1" dirty="0">
                <a:solidFill>
                  <a:srgbClr val="FFFFFF"/>
                </a:solidFill>
                <a:latin typeface="Cambria" panose="02040503050406030204" pitchFamily="18" charset="0"/>
                <a:ea typeface="Cambria" panose="02040503050406030204" pitchFamily="18" charset="0"/>
              </a:rPr>
              <a:t>Abimelech restores</a:t>
            </a:r>
            <a:br>
              <a:rPr lang="en-US" altLang="en-US" sz="2800" b="1" i="1" dirty="0">
                <a:solidFill>
                  <a:srgbClr val="FFFFFF"/>
                </a:solidFill>
                <a:latin typeface="Cambria" panose="02040503050406030204" pitchFamily="18" charset="0"/>
                <a:ea typeface="Cambria" panose="02040503050406030204" pitchFamily="18" charset="0"/>
              </a:rPr>
            </a:br>
            <a:r>
              <a:rPr lang="en-US" altLang="en-US" sz="2800" b="1" i="1" dirty="0">
                <a:solidFill>
                  <a:srgbClr val="FFFFFF"/>
                </a:solidFill>
                <a:latin typeface="Cambria" panose="02040503050406030204" pitchFamily="18" charset="0"/>
                <a:ea typeface="Cambria" panose="02040503050406030204" pitchFamily="18" charset="0"/>
              </a:rPr>
              <a:t>Abraham’s wife</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315939642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60678407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403426708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86F775C-3B68-4590-3B35-2850FE7A66CC}"/>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extLst>
              <p:ext uri="{D42A27DB-BD31-4B8C-83A1-F6EECF244321}">
                <p14:modId xmlns:p14="http://schemas.microsoft.com/office/powerpoint/2010/main" val="362995971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extLst>
              <p:ext uri="{D42A27DB-BD31-4B8C-83A1-F6EECF244321}">
                <p14:modId xmlns:p14="http://schemas.microsoft.com/office/powerpoint/2010/main" val="91540213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extLst>
              <p:ext uri="{D42A27DB-BD31-4B8C-83A1-F6EECF244321}">
                <p14:modId xmlns:p14="http://schemas.microsoft.com/office/powerpoint/2010/main" val="314972461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2"/>
            <a:ext cx="7517258" cy="5475129"/>
          </a:xfrm>
        </p:spPr>
        <p:txBody>
          <a:bodyPr anchor="ctr">
            <a:noAutofit/>
          </a:bodyPr>
          <a:lstStyle/>
          <a:p>
            <a:pPr marL="0" indent="0" algn="ctr">
              <a:buNone/>
            </a:pPr>
            <a:r>
              <a:rPr lang="en-NL" b="1" dirty="0"/>
              <a:t>God’s hatred for sin and His </a:t>
            </a:r>
            <a:r>
              <a:rPr lang="en-US" b="1" dirty="0"/>
              <a:t>call</a:t>
            </a:r>
            <a:r>
              <a:rPr lang="en-NL" b="1" dirty="0"/>
              <a:t> </a:t>
            </a:r>
            <a:r>
              <a:rPr lang="en-US" b="1" dirty="0"/>
              <a:t>to</a:t>
            </a:r>
            <a:r>
              <a:rPr lang="en-NL" b="1" dirty="0"/>
              <a:t> repentance are unchanging.</a:t>
            </a:r>
            <a:r>
              <a:rPr lang="en-US" dirty="0"/>
              <a:t> </a:t>
            </a:r>
            <a:r>
              <a:rPr lang="en-US" b="1" dirty="0"/>
              <a:t>While sin carries consequences, repentance, restitution, and obedience bring restoration and renewal</a:t>
            </a:r>
            <a:r>
              <a:rPr lang="en-NL" b="1" dirty="0"/>
              <a:t>. </a:t>
            </a:r>
            <a:r>
              <a:rPr lang="en-US" b="1" dirty="0"/>
              <a:t>The devil walks about like a roaring lion seeking to</a:t>
            </a:r>
            <a:r>
              <a:rPr lang="en-NL" b="1" dirty="0"/>
              <a:t> tempt anyone regardless of spiritual maturity</a:t>
            </a:r>
            <a:r>
              <a:rPr lang="en-US" b="1" dirty="0"/>
              <a:t>; therefore,</a:t>
            </a:r>
            <a:r>
              <a:rPr lang="en-NL" b="1" dirty="0"/>
              <a:t> </a:t>
            </a:r>
            <a:r>
              <a:rPr lang="nl-NL" b="1" dirty="0"/>
              <a:t>we</a:t>
            </a:r>
            <a:r>
              <a:rPr lang="en-NL" b="1" dirty="0"/>
              <a:t> must remain sober, vigilant, and resistant to evil. </a:t>
            </a:r>
            <a:endParaRPr lang="en-US" b="1" dirty="0"/>
          </a:p>
          <a:p>
            <a:pPr marL="0" indent="0" algn="ctr">
              <a:buNone/>
            </a:pPr>
            <a:r>
              <a:rPr lang="en-NL" b="1" dirty="0"/>
              <a:t>Victory is assured for those who submit to God and stand firm against the </a:t>
            </a:r>
            <a:r>
              <a:rPr lang="en-US" b="1" dirty="0"/>
              <a:t>schemes of the </a:t>
            </a:r>
            <a:r>
              <a:rPr lang="en-NL" b="1" dirty="0"/>
              <a:t>devil</a:t>
            </a:r>
            <a:r>
              <a:rPr lang="en-NL" dirty="0"/>
              <a:t>.</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buNone/>
            </a:pPr>
            <a:r>
              <a:rPr lang="en-US" sz="3000" b="1" dirty="0"/>
              <a:t>Sister Sandra has just come from Lesotho with a visiting visa, but she intends to work. </a:t>
            </a:r>
            <a:r>
              <a:rPr lang="nl-NL" sz="3000" b="1" dirty="0"/>
              <a:t>A </a:t>
            </a:r>
            <a:r>
              <a:rPr lang="nl-NL" sz="3000" b="1" dirty="0" err="1"/>
              <a:t>friend</a:t>
            </a:r>
            <a:r>
              <a:rPr lang="nl-NL" sz="3000" b="1" dirty="0"/>
              <a:t> offers her </a:t>
            </a:r>
            <a:r>
              <a:rPr lang="nl-NL" sz="3000" b="1" dirty="0" err="1"/>
              <a:t>her</a:t>
            </a:r>
            <a:r>
              <a:rPr lang="nl-NL" sz="3000" b="1" dirty="0"/>
              <a:t> </a:t>
            </a:r>
            <a:r>
              <a:rPr lang="nl-NL" sz="3000" b="1" dirty="0" err="1"/>
              <a:t>passport</a:t>
            </a:r>
            <a:r>
              <a:rPr lang="nl-NL" sz="3000" b="1" dirty="0"/>
              <a:t> </a:t>
            </a:r>
            <a:r>
              <a:rPr lang="nl-NL" sz="3000" b="1" dirty="0" err="1"/>
              <a:t>so</a:t>
            </a:r>
            <a:r>
              <a:rPr lang="nl-NL" sz="3000" b="1" dirty="0"/>
              <a:t> </a:t>
            </a:r>
            <a:r>
              <a:rPr lang="nl-NL" sz="3000" b="1" dirty="0" err="1"/>
              <a:t>she</a:t>
            </a:r>
            <a:r>
              <a:rPr lang="nl-NL" sz="3000" b="1" dirty="0"/>
              <a:t> </a:t>
            </a:r>
            <a:r>
              <a:rPr lang="nl-NL" sz="3000" b="1" dirty="0" err="1"/>
              <a:t>could</a:t>
            </a:r>
            <a:r>
              <a:rPr lang="nl-NL" sz="3000" b="1" dirty="0"/>
              <a:t> </a:t>
            </a:r>
            <a:r>
              <a:rPr lang="nl-NL" sz="3000" b="1" dirty="0" err="1"/>
              <a:t>use</a:t>
            </a:r>
            <a:r>
              <a:rPr lang="nl-NL" sz="3000" b="1" dirty="0"/>
              <a:t> </a:t>
            </a:r>
            <a:r>
              <a:rPr lang="nl-NL" sz="3000" b="1" dirty="0" err="1"/>
              <a:t>it</a:t>
            </a:r>
            <a:r>
              <a:rPr lang="nl-NL" sz="3000" b="1" dirty="0"/>
              <a:t> </a:t>
            </a:r>
            <a:r>
              <a:rPr lang="nl-NL" sz="3000" b="1" dirty="0" err="1"/>
              <a:t>to</a:t>
            </a:r>
            <a:r>
              <a:rPr lang="nl-NL" sz="3000" b="1" dirty="0"/>
              <a:t> </a:t>
            </a:r>
            <a:r>
              <a:rPr lang="nl-NL" sz="3000" b="1" dirty="0" err="1"/>
              <a:t>work</a:t>
            </a:r>
            <a:r>
              <a:rPr lang="nl-NL" sz="3000" b="1" dirty="0"/>
              <a:t> </a:t>
            </a:r>
            <a:r>
              <a:rPr lang="nl-NL" sz="3000" b="1" dirty="0" err="1"/>
              <a:t>with</a:t>
            </a:r>
            <a:r>
              <a:rPr lang="nl-NL" sz="3000" b="1" dirty="0"/>
              <a:t> her name, telling her </a:t>
            </a:r>
            <a:r>
              <a:rPr lang="nl-NL" sz="3000" b="1" dirty="0" err="1"/>
              <a:t>it</a:t>
            </a:r>
            <a:r>
              <a:rPr lang="nl-NL" sz="3000" b="1" dirty="0"/>
              <a:t> is common </a:t>
            </a:r>
            <a:r>
              <a:rPr lang="nl-NL" sz="3000" b="1" dirty="0" err="1"/>
              <a:t>practice</a:t>
            </a:r>
            <a:r>
              <a:rPr lang="nl-NL" sz="3000" b="1" dirty="0"/>
              <a:t> here. How </a:t>
            </a:r>
            <a:r>
              <a:rPr lang="nl-NL" sz="3000" b="1" dirty="0" err="1"/>
              <a:t>would</a:t>
            </a:r>
            <a:r>
              <a:rPr lang="nl-NL" sz="3000" b="1" dirty="0"/>
              <a:t> </a:t>
            </a:r>
            <a:r>
              <a:rPr lang="nl-NL" sz="3000" b="1" dirty="0" err="1"/>
              <a:t>you</a:t>
            </a:r>
            <a:r>
              <a:rPr lang="nl-NL" sz="3000" b="1" dirty="0"/>
              <a:t> counsel Sister Sandra in </a:t>
            </a:r>
            <a:r>
              <a:rPr lang="nl-NL" sz="3000" b="1" dirty="0" err="1"/>
              <a:t>this</a:t>
            </a:r>
            <a:r>
              <a:rPr lang="nl-NL" sz="3000" b="1" dirty="0"/>
              <a:t> case?</a:t>
            </a:r>
            <a:endParaRPr lang="en-US" sz="3000" b="1" dirty="0"/>
          </a:p>
          <a:p>
            <a:pPr marL="0" indent="0" algn="ctr">
              <a:buNone/>
            </a:pPr>
            <a:br>
              <a:rPr lang="en-US" sz="3000" b="1" dirty="0"/>
            </a:br>
            <a:r>
              <a:rPr lang="en-NL" sz="3000" b="1" dirty="0"/>
              <a:t>Prepare to </a:t>
            </a:r>
            <a:r>
              <a:rPr lang="nl-NL" sz="3000" b="1" dirty="0" err="1"/>
              <a:t>discuss</a:t>
            </a:r>
            <a:r>
              <a:rPr lang="nl-NL" sz="3000" b="1" dirty="0"/>
              <a:t> </a:t>
            </a:r>
            <a:r>
              <a:rPr lang="nl-NL" sz="3000" b="1" dirty="0" err="1"/>
              <a:t>your</a:t>
            </a:r>
            <a:r>
              <a:rPr lang="nl-NL" sz="3000" b="1" dirty="0"/>
              <a:t> counsel </a:t>
            </a:r>
            <a:r>
              <a:rPr lang="en-NL" sz="3000" b="1" dirty="0"/>
              <a:t>next </a:t>
            </a:r>
            <a:r>
              <a:rPr lang="nl-NL" sz="3000" b="1" dirty="0"/>
              <a:t>week</a:t>
            </a:r>
            <a:r>
              <a:rPr lang="en-NL" sz="3000" b="1" dirty="0"/>
              <a:t>.</a:t>
            </a:r>
          </a:p>
          <a:p>
            <a:pPr marL="0" indent="0">
              <a:buNone/>
            </a:pPr>
            <a:endParaRPr lang="en-US" dirty="0"/>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843</TotalTime>
  <Words>675</Words>
  <Application>Microsoft Office PowerPoint</Application>
  <PresentationFormat>Widescreen</PresentationFormat>
  <Paragraphs>55</Paragraphs>
  <Slides>13</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Calibri</vt:lpstr>
      <vt:lpstr>Calibri (Body)</vt:lpstr>
      <vt:lpstr>Calibri Light</vt:lpstr>
      <vt:lpstr>Cambria</vt:lpstr>
      <vt:lpstr>Office Theme</vt:lpstr>
      <vt:lpstr>SEARCH THE SCRIPTURES</vt:lpstr>
      <vt:lpstr>REVIEW OF THE ASSIGNMENT FROM LAST STUDY</vt:lpstr>
      <vt:lpstr> LESSON 6:  Abimelech Restores Abraham’s Wife</vt:lpstr>
      <vt:lpstr>INTRODUCTION</vt:lpstr>
      <vt:lpstr>Abimelech restores Abraham’s wife</vt:lpstr>
      <vt:lpstr>QUESTION 1</vt:lpstr>
      <vt:lpstr>QUESTION 2</vt:lpstr>
      <vt:lpstr>QUESTION 3</vt:lpstr>
      <vt:lpstr>QUESTION 4</vt:lpstr>
      <vt:lpstr>QUESTION 5</vt:lpstr>
      <vt:lpstr>QUESTION 6</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160</cp:revision>
  <dcterms:modified xsi:type="dcterms:W3CDTF">2026-01-14T17:47:51Z</dcterms:modified>
</cp:coreProperties>
</file>