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94" r:id="rId3"/>
    <p:sldId id="258" r:id="rId4"/>
    <p:sldId id="259" r:id="rId5"/>
    <p:sldId id="287" r:id="rId6"/>
    <p:sldId id="283" r:id="rId7"/>
    <p:sldId id="277" r:id="rId8"/>
    <p:sldId id="276" r:id="rId9"/>
    <p:sldId id="292" r:id="rId10"/>
    <p:sldId id="295" r:id="rId11"/>
    <p:sldId id="269" r:id="rId12"/>
    <p:sldId id="288" r:id="rId13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A528AE-E145-7B60-8606-288916411FED}" name="G. ANOKYE" initials="GA" userId="ffd800ae5dc12da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DC525F-28C0-432C-AEFE-7C7E940BDD73}" v="1" dt="2026-01-14T17:28:47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5" autoAdjust="0"/>
    <p:restoredTop sz="76066" autoAdjust="0"/>
  </p:normalViewPr>
  <p:slideViewPr>
    <p:cSldViewPr snapToGrid="0">
      <p:cViewPr varScale="1">
        <p:scale>
          <a:sx n="116" d="100"/>
          <a:sy n="116" d="100"/>
        </p:scale>
        <p:origin x="139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CLM NL" userId="57f3ed0d-ae9c-485c-9738-6351eaddc248" providerId="ADAL" clId="{DB9D4196-092C-4817-BE64-F00FCE99FF6D}"/>
    <pc:docChg chg="modSld">
      <pc:chgData name="DCLM NL" userId="57f3ed0d-ae9c-485c-9738-6351eaddc248" providerId="ADAL" clId="{DB9D4196-092C-4817-BE64-F00FCE99FF6D}" dt="2026-01-14T17:51:25.373" v="74" actId="20577"/>
      <pc:docMkLst>
        <pc:docMk/>
      </pc:docMkLst>
      <pc:sldChg chg="modSp mod">
        <pc:chgData name="DCLM NL" userId="57f3ed0d-ae9c-485c-9738-6351eaddc248" providerId="ADAL" clId="{DB9D4196-092C-4817-BE64-F00FCE99FF6D}" dt="2026-01-14T17:49:26.224" v="11" actId="20577"/>
        <pc:sldMkLst>
          <pc:docMk/>
          <pc:sldMk cId="0" sldId="259"/>
        </pc:sldMkLst>
        <pc:spChg chg="mod">
          <ac:chgData name="DCLM NL" userId="57f3ed0d-ae9c-485c-9738-6351eaddc248" providerId="ADAL" clId="{DB9D4196-092C-4817-BE64-F00FCE99FF6D}" dt="2026-01-14T17:49:26.224" v="11" actId="20577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DCLM NL" userId="57f3ed0d-ae9c-485c-9738-6351eaddc248" providerId="ADAL" clId="{DB9D4196-092C-4817-BE64-F00FCE99FF6D}" dt="2026-01-14T17:50:13.709" v="64" actId="20577"/>
        <pc:sldMkLst>
          <pc:docMk/>
          <pc:sldMk cId="0" sldId="287"/>
        </pc:sldMkLst>
        <pc:spChg chg="mod">
          <ac:chgData name="DCLM NL" userId="57f3ed0d-ae9c-485c-9738-6351eaddc248" providerId="ADAL" clId="{DB9D4196-092C-4817-BE64-F00FCE99FF6D}" dt="2026-01-14T17:50:13.709" v="64" actId="20577"/>
          <ac:spMkLst>
            <pc:docMk/>
            <pc:sldMk cId="0" sldId="287"/>
            <ac:spMk id="3" creationId="{00000000-0000-0000-0000-000000000000}"/>
          </ac:spMkLst>
        </pc:spChg>
      </pc:sldChg>
      <pc:sldChg chg="modSp mod">
        <pc:chgData name="DCLM NL" userId="57f3ed0d-ae9c-485c-9738-6351eaddc248" providerId="ADAL" clId="{DB9D4196-092C-4817-BE64-F00FCE99FF6D}" dt="2026-01-14T17:51:25.373" v="74" actId="20577"/>
        <pc:sldMkLst>
          <pc:docMk/>
          <pc:sldMk cId="3147146620" sldId="288"/>
        </pc:sldMkLst>
        <pc:spChg chg="mod">
          <ac:chgData name="DCLM NL" userId="57f3ed0d-ae9c-485c-9738-6351eaddc248" providerId="ADAL" clId="{DB9D4196-092C-4817-BE64-F00FCE99FF6D}" dt="2026-01-14T17:51:25.373" v="74" actId="20577"/>
          <ac:spMkLst>
            <pc:docMk/>
            <pc:sldMk cId="3147146620" sldId="288"/>
            <ac:spMk id="3" creationId="{5726220F-64AF-5D4E-529F-4F53CD27DA00}"/>
          </ac:spMkLst>
        </pc:spChg>
      </pc:sldChg>
      <pc:sldChg chg="modSp mod">
        <pc:chgData name="DCLM NL" userId="57f3ed0d-ae9c-485c-9738-6351eaddc248" providerId="ADAL" clId="{DB9D4196-092C-4817-BE64-F00FCE99FF6D}" dt="2026-01-14T17:29:02.243" v="3" actId="6549"/>
        <pc:sldMkLst>
          <pc:docMk/>
          <pc:sldMk cId="402866119" sldId="294"/>
        </pc:sldMkLst>
        <pc:spChg chg="mod">
          <ac:chgData name="DCLM NL" userId="57f3ed0d-ae9c-485c-9738-6351eaddc248" providerId="ADAL" clId="{DB9D4196-092C-4817-BE64-F00FCE99FF6D}" dt="2026-01-14T17:29:02.243" v="3" actId="6549"/>
          <ac:spMkLst>
            <pc:docMk/>
            <pc:sldMk cId="402866119" sldId="294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6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kern="1200" dirty="0"/>
            <a:t>What should be a believer’s attitude to different</a:t>
          </a:r>
        </a:p>
        <a:p>
          <a:pPr algn="ctr"/>
          <a:r>
            <a:rPr lang="en-US" sz="3200" b="0" i="1" kern="1200" dirty="0"/>
            <a:t>suggestions in time of pressing needs and problems?</a:t>
          </a:r>
        </a:p>
        <a:p>
          <a:pPr algn="ctr"/>
          <a:r>
            <a:rPr lang="en-US" sz="3200" b="1" i="1" kern="1200" dirty="0"/>
            <a:t>Psalm 118:8,9; Psalm 37:5; Rom 4:19-21.</a:t>
          </a:r>
          <a:endParaRPr lang="en-GB" sz="3200" b="1" i="1" kern="1200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75412" custScaleY="76115" custLinFactNeighborX="-782" custLinFactNeighborY="-4431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What can a Christian learn from the fulfilment of the promised son to Abraham?</a:t>
          </a:r>
        </a:p>
        <a:p>
          <a:pPr algn="ctr"/>
          <a:r>
            <a:rPr lang="en-US" sz="3200" b="1" i="1" dirty="0"/>
            <a:t>Gen 21:1,2; Num 23:19; Heb 10:36-38</a:t>
          </a:r>
          <a:endParaRPr lang="en-GB" sz="3200" b="1" i="1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59643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6" loCatId="hierarchy" qsTypeId="urn:microsoft.com/office/officeart/2005/8/quickstyle/simple1#5" qsCatId="simple" csTypeId="urn:microsoft.com/office/officeart/2005/8/colors/accent0_3#6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i="1" dirty="0"/>
            <a:t>What can we learn from Abraham’s obedience to send Ishmael away though it was grievous to him?</a:t>
          </a:r>
          <a:endParaRPr lang="en-GB" sz="3200" i="1" dirty="0"/>
        </a:p>
        <a:p>
          <a:pPr algn="ctr"/>
          <a:r>
            <a:rPr lang="en-US" sz="3200" b="1" i="1" dirty="0"/>
            <a:t>1 John 5:2-4; 1 Sam 15:22; John 5:30</a:t>
          </a:r>
          <a:endParaRPr lang="en-GB" sz="3200" b="1" i="1" dirty="0"/>
        </a:p>
      </dgm:t>
    </dgm:pt>
    <dgm:pt modelId="{9E84C169-3ED9-436C-BE7D-98EA155ECFDB}" type="parTrans" cxnId="{70482D5F-5C3D-4C90-A84D-0908E2290F31}">
      <dgm:prSet/>
      <dgm:spPr/>
      <dgm:t>
        <a:bodyPr/>
        <a:lstStyle/>
        <a:p>
          <a:endParaRPr lang="en-US"/>
        </a:p>
      </dgm:t>
    </dgm:pt>
    <dgm:pt modelId="{8B714856-D08B-41FD-BF3A-5E4B3859D26F}" type="sibTrans" cxnId="{70482D5F-5C3D-4C90-A84D-0908E2290F31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09492" custScaleY="76846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E0B83A36-9E76-4A3A-93CA-DF78C34A098C}" type="presOf" srcId="{49828610-9B16-48BE-81A5-8175BFC125E8}" destId="{7BC538D0-47AE-414F-9DE4-F18E62186D5B}" srcOrd="0" destOrd="0" presId="urn:microsoft.com/office/officeart/2005/8/layout/hierarchy1#6"/>
    <dgm:cxn modelId="{5114093B-4020-4803-B0B0-89B486BFDBF6}" type="presOf" srcId="{60B4422F-B5F1-45C8-8FA5-66CA47A48205}" destId="{DDCA46C2-3612-464D-9F92-813CC60D482F}" srcOrd="0" destOrd="0" presId="urn:microsoft.com/office/officeart/2005/8/layout/hierarchy1#6"/>
    <dgm:cxn modelId="{70482D5F-5C3D-4C90-A84D-0908E2290F31}" srcId="{49828610-9B16-48BE-81A5-8175BFC125E8}" destId="{60B4422F-B5F1-45C8-8FA5-66CA47A48205}" srcOrd="0" destOrd="0" parTransId="{9E84C169-3ED9-436C-BE7D-98EA155ECFDB}" sibTransId="{8B714856-D08B-41FD-BF3A-5E4B3859D26F}"/>
    <dgm:cxn modelId="{953A0546-7B1A-40BF-ADA3-18E577BC1D29}" type="presParOf" srcId="{7BC538D0-47AE-414F-9DE4-F18E62186D5B}" destId="{A5087579-C124-49EC-86E7-A232783731D9}" srcOrd="0" destOrd="0" presId="urn:microsoft.com/office/officeart/2005/8/layout/hierarchy1#6"/>
    <dgm:cxn modelId="{3C875ABF-0894-49EF-9FE0-2686E535A811}" type="presParOf" srcId="{A5087579-C124-49EC-86E7-A232783731D9}" destId="{E432CA65-1FEE-4816-920D-95060379FF5B}" srcOrd="0" destOrd="0" presId="urn:microsoft.com/office/officeart/2005/8/layout/hierarchy1#6"/>
    <dgm:cxn modelId="{F56DCE3D-86E6-493D-A8D2-F080C30A0785}" type="presParOf" srcId="{E432CA65-1FEE-4816-920D-95060379FF5B}" destId="{A31D16F8-974D-4512-94F2-E4F4716BC42E}" srcOrd="0" destOrd="0" presId="urn:microsoft.com/office/officeart/2005/8/layout/hierarchy1#6"/>
    <dgm:cxn modelId="{7B866CFB-6FF8-4528-94D4-DB956488D16C}" type="presParOf" srcId="{E432CA65-1FEE-4816-920D-95060379FF5B}" destId="{DDCA46C2-3612-464D-9F92-813CC60D482F}" srcOrd="1" destOrd="0" presId="urn:microsoft.com/office/officeart/2005/8/layout/hierarchy1#6"/>
    <dgm:cxn modelId="{324570EC-9D61-4DAA-BB8E-038AA0D272B4}" type="presParOf" srcId="{A5087579-C124-49EC-86E7-A232783731D9}" destId="{39243EBB-08C3-40AD-9EBD-DFB2E309673B}" srcOrd="1" destOrd="0" presId="urn:microsoft.com/office/officeart/2005/8/layout/hierarchy1#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 What should be our role as brethren in the church when there is strife or misunderstanding?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GB" sz="3200" b="1" i="1" dirty="0"/>
            <a:t>Gen 13:8,9; Mat 18:15-17</a:t>
          </a:r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44741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What can believers learn from the covenant between Abraham and Abimelech?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GB" sz="3200" b="1" i="1" dirty="0" err="1"/>
            <a:t>Heb</a:t>
          </a:r>
          <a:r>
            <a:rPr lang="en-GB" sz="3200" b="1" i="1" dirty="0"/>
            <a:t> 12:14 ; Gen 21:23-24,32-33</a:t>
          </a:r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44741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-36846" y="-42119"/>
          <a:ext cx="10260134" cy="28270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613060" y="575292"/>
          <a:ext cx="10260134" cy="28270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What should be a believer’s attitude to different</a:t>
          </a:r>
        </a:p>
        <a:p>
          <a:pPr marL="0" lvl="0" indent="0" algn="ctr" defTabSz="1422400">
            <a:buNone/>
          </a:pPr>
          <a:r>
            <a:rPr lang="en-US" sz="3200" b="0" i="1" kern="1200" dirty="0"/>
            <a:t>suggestions in time of pressing needs and problems?</a:t>
          </a:r>
        </a:p>
        <a:p>
          <a:pPr marL="0" lvl="0" indent="0" algn="ctr" defTabSz="1422400">
            <a:buNone/>
          </a:pPr>
          <a:r>
            <a:rPr lang="en-US" sz="3200" b="1" i="1" kern="1200" dirty="0"/>
            <a:t>Psalm 118:8,9; Psalm 37:5; Rom 4:19-21.</a:t>
          </a:r>
          <a:endParaRPr lang="en-GB" sz="3200" b="1" i="1" kern="1200" dirty="0"/>
        </a:p>
      </dsp:txBody>
      <dsp:txXfrm>
        <a:off x="695862" y="658094"/>
        <a:ext cx="10094530" cy="26614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408979" y="1387"/>
          <a:ext cx="7582154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1936695" y="502717"/>
          <a:ext cx="7582154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What can a Christian learn from the fulfilment of the promised son to Abraham?</a:t>
          </a:r>
        </a:p>
        <a:p>
          <a:pPr marL="0" lvl="0" indent="0" algn="ctr" defTabSz="1422400">
            <a:buNone/>
          </a:pPr>
          <a:r>
            <a:rPr lang="en-US" sz="3200" b="1" i="1" kern="1200" dirty="0"/>
            <a:t>Gen 21:1,2; Num 23:19; Heb 10:36-38</a:t>
          </a:r>
          <a:endParaRPr lang="en-GB" sz="3200" b="1" i="1" kern="1200" dirty="0"/>
        </a:p>
      </dsp:txBody>
      <dsp:txXfrm>
        <a:off x="2029989" y="596011"/>
        <a:ext cx="7395566" cy="29987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716694" y="571"/>
          <a:ext cx="6803981" cy="30323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407153" y="656508"/>
          <a:ext cx="6803981" cy="30323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i="1" kern="1200" dirty="0"/>
            <a:t>What can we learn from Abraham’s obedience to send Ishmael away though it was grievous to him?</a:t>
          </a:r>
          <a:endParaRPr lang="en-GB" sz="3200" i="1" kern="1200" dirty="0"/>
        </a:p>
        <a:p>
          <a:pPr marL="0" lvl="0" indent="0" algn="ctr" defTabSz="1422400">
            <a:buNone/>
          </a:pPr>
          <a:r>
            <a:rPr lang="en-US" sz="3200" b="1" i="1" kern="1200" dirty="0"/>
            <a:t>1 John 5:2-4; 1 Sam 15:22; John 5:30</a:t>
          </a:r>
          <a:endParaRPr lang="en-GB" sz="3200" b="1" i="1" kern="1200" dirty="0"/>
        </a:p>
      </dsp:txBody>
      <dsp:txXfrm>
        <a:off x="2495967" y="745322"/>
        <a:ext cx="6626353" cy="28546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762860" y="1387"/>
          <a:ext cx="6874392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290576" y="502717"/>
          <a:ext cx="6874392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 What should be our role as brethren in the church when there is strife or misunderstanding?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GB" sz="3200" b="1" i="1" kern="1200" dirty="0"/>
            <a:t>Gen 13:8,9; Mat 18:15-17</a:t>
          </a:r>
        </a:p>
      </dsp:txBody>
      <dsp:txXfrm>
        <a:off x="2383870" y="596011"/>
        <a:ext cx="6687804" cy="29987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762860" y="1387"/>
          <a:ext cx="6874392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290576" y="502717"/>
          <a:ext cx="6874392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What can believers learn from the covenant between Abraham and Abimelech?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GB" sz="3200" b="1" i="1" kern="1200" dirty="0" err="1"/>
            <a:t>Heb</a:t>
          </a:r>
          <a:r>
            <a:rPr lang="en-GB" sz="3200" b="1" i="1" kern="1200" dirty="0"/>
            <a:t> 12:14 ; Gen 21:23-24,32-33</a:t>
          </a:r>
        </a:p>
      </dsp:txBody>
      <dsp:txXfrm>
        <a:off x="2383870" y="596011"/>
        <a:ext cx="6687804" cy="29987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#6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9BDD5-BA06-4E29-8B13-3C82608DB588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5F175-DDF5-4570-A698-9A96E4F2BE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12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91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69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59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62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42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94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15428-D2E4-3C7B-45C5-0378460EB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4EE610-7CBA-CC80-08CB-6B452069FE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296095-9164-AD13-F651-BFA0CF949E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F2FA-0945-33F8-F42C-B53003A417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5F175-DDF5-4570-A698-9A96E4F2BE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05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6AC9-700C-4134-802B-28E218B176A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76363"/>
            <a:ext cx="9144000" cy="2521594"/>
          </a:xfrm>
        </p:spPr>
        <p:txBody>
          <a:bodyPr>
            <a:normAutofit/>
          </a:bodyPr>
          <a:lstStyle/>
          <a:p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SEARCH THE SCRIPTURES</a:t>
            </a:r>
            <a:endParaRPr lang="en-GB" sz="7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17728"/>
            <a:ext cx="9144000" cy="944339"/>
          </a:xfrm>
        </p:spPr>
        <p:txBody>
          <a:bodyPr>
            <a:normAutofit/>
          </a:bodyPr>
          <a:lstStyle/>
          <a:p>
            <a:r>
              <a:rPr lang="en-GB" b="1" dirty="0"/>
              <a:t>15-02-2026</a:t>
            </a:r>
          </a:p>
        </p:txBody>
      </p:sp>
      <p:cxnSp>
        <p:nvCxnSpPr>
          <p:cNvPr id="15" name="Straight Connector 14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3352800" y="4479276"/>
            <a:ext cx="5486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REVIEW OF THE ASSIGNMENT FROM LAST STUDY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9709" y="686862"/>
            <a:ext cx="7037591" cy="5475129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Sister Sandra has just come from Lesotho with a visiting visa, but she intends to work. 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A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friend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offers her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her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passport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so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she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could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use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it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to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work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with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her name, telling her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it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is common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practice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here. How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would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you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counsel Sister Sandra in </a:t>
            </a:r>
            <a:r>
              <a:rPr lang="nl-NL" b="1" dirty="0" err="1">
                <a:solidFill>
                  <a:schemeClr val="bg1">
                    <a:lumMod val="65000"/>
                  </a:schemeClr>
                </a:solidFill>
              </a:rPr>
              <a:t>this</a:t>
            </a:r>
            <a:r>
              <a:rPr lang="nl-NL" b="1" dirty="0">
                <a:solidFill>
                  <a:schemeClr val="bg1">
                    <a:lumMod val="65000"/>
                  </a:schemeClr>
                </a:solidFill>
              </a:rPr>
              <a:t> case?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Calibri" panose="020F0502020204030204" pitchFamily="34" charset="0"/>
              </a:rPr>
              <a:t>Volunteer please!</a:t>
            </a:r>
          </a:p>
          <a:p>
            <a:pPr marL="0" indent="0" algn="ctr">
              <a:lnSpc>
                <a:spcPct val="110000"/>
              </a:lnSpc>
              <a:buNone/>
            </a:pPr>
            <a:endParaRPr lang="en-US" b="1" dirty="0">
              <a:latin typeface="Calibri" panose="020F0502020204030204" pitchFamily="34" charset="0"/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5" name="Title 1"/>
          <p:cNvSpPr txBox="1"/>
          <p:nvPr/>
        </p:nvSpPr>
        <p:spPr>
          <a:xfrm>
            <a:off x="466344" y="4485736"/>
            <a:ext cx="3414368" cy="18182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GB" sz="2800" b="1" i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Abimelech restores Abraham’s wife</a:t>
            </a:r>
            <a:endParaRPr kumimoji="0" lang="en-GB" altLang="en-GB" sz="28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286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049" y="742951"/>
            <a:ext cx="360997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LESSON 7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b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birth of Isaac, heir of promise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7" name="Freeform: Shape 6"/>
          <p:cNvSpPr/>
          <p:nvPr/>
        </p:nvSpPr>
        <p:spPr>
          <a:xfrm>
            <a:off x="5468389" y="650356"/>
            <a:ext cx="6263640" cy="842014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lvl="0" indent="0" algn="l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3200" b="1" i="0" kern="1200" baseline="0"/>
              <a:t>MEMORY VERSE: ……</a:t>
            </a:r>
            <a:endParaRPr lang="en-US" sz="3200" kern="1200"/>
          </a:p>
        </p:txBody>
      </p:sp>
      <p:sp>
        <p:nvSpPr>
          <p:cNvPr id="8" name="Freeform: Shape 7"/>
          <p:cNvSpPr/>
          <p:nvPr/>
        </p:nvSpPr>
        <p:spPr>
          <a:xfrm>
            <a:off x="5030356" y="1578634"/>
            <a:ext cx="7074557" cy="3648973"/>
          </a:xfrm>
          <a:custGeom>
            <a:avLst/>
            <a:gdLst>
              <a:gd name="connsiteX0" fmla="*/ 0 w 6263640"/>
              <a:gd name="connsiteY0" fmla="*/ 0 h 1340325"/>
              <a:gd name="connsiteX1" fmla="*/ 6263640 w 6263640"/>
              <a:gd name="connsiteY1" fmla="*/ 0 h 1340325"/>
              <a:gd name="connsiteX2" fmla="*/ 6263640 w 6263640"/>
              <a:gd name="connsiteY2" fmla="*/ 1340325 h 1340325"/>
              <a:gd name="connsiteX3" fmla="*/ 0 w 6263640"/>
              <a:gd name="connsiteY3" fmla="*/ 1340325 h 1340325"/>
              <a:gd name="connsiteX4" fmla="*/ 0 w 6263640"/>
              <a:gd name="connsiteY4" fmla="*/ 0 h 13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3640" h="1340325">
                <a:moveTo>
                  <a:pt x="0" y="0"/>
                </a:moveTo>
                <a:lnTo>
                  <a:pt x="6263640" y="0"/>
                </a:lnTo>
                <a:lnTo>
                  <a:pt x="6263640" y="1340325"/>
                </a:lnTo>
                <a:lnTo>
                  <a:pt x="0" y="13403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8871" tIns="46990" rIns="263144" bIns="46990" numCol="1" spcCol="1270" anchor="ctr" anchorCtr="0">
            <a:noAutofit/>
          </a:bodyPr>
          <a:lstStyle/>
          <a:p>
            <a:pPr marL="180975" lvl="1" indent="-180975" algn="ctr" defTabSz="128905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sz="2800" i="1" dirty="0"/>
              <a:t>“And the LORD visited Sarah as he had said, and the LORD did unto Sarah as he had spoken. For Sarah conceived, and bare Abraham a son in his old age, at the set time of which God had spoken to him”</a:t>
            </a:r>
          </a:p>
          <a:p>
            <a:pPr marL="180975" lvl="1" indent="-180975" algn="ctr" defTabSz="128905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sz="2800" i="1" dirty="0"/>
              <a:t>(Genesis 21:1,2).</a:t>
            </a:r>
            <a:endParaRPr lang="en-GB" sz="2400" b="1" kern="1200" dirty="0"/>
          </a:p>
        </p:txBody>
      </p:sp>
      <p:sp>
        <p:nvSpPr>
          <p:cNvPr id="3" name="Freeform: Shape 2"/>
          <p:cNvSpPr/>
          <p:nvPr/>
        </p:nvSpPr>
        <p:spPr>
          <a:xfrm>
            <a:off x="5468389" y="5313872"/>
            <a:ext cx="6263640" cy="781242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8"/>
              <a:lumOff val="-11764"/>
              <a:alphaOff val="0"/>
            </a:schemeClr>
          </a:fillRef>
          <a:effectRef idx="0">
            <a:schemeClr val="accent5">
              <a:hueOff val="-6758543"/>
              <a:satOff val="-17418"/>
              <a:lumOff val="-1176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800" b="1" i="0" kern="1200" baseline="0" dirty="0"/>
              <a:t>TEXT:</a:t>
            </a:r>
            <a:r>
              <a:rPr lang="en-GB" sz="2800" b="1" i="1" kern="1200" baseline="0" dirty="0"/>
              <a:t>  </a:t>
            </a:r>
            <a:r>
              <a:rPr lang="en-US" sz="2800" b="1" i="1" kern="1200" baseline="0" dirty="0">
                <a:latin typeface="Calibri" panose="020F0502020204030204" pitchFamily="34" charset="0"/>
                <a:sym typeface="+mn-ea"/>
              </a:rPr>
              <a:t>Genesis 21:1-34</a:t>
            </a:r>
            <a:endParaRPr lang="en-US" sz="2800" kern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3554D3-1954-BC8C-38C3-93FDAF7260FF}"/>
              </a:ext>
            </a:extLst>
          </p:cNvPr>
          <p:cNvSpPr/>
          <p:nvPr/>
        </p:nvSpPr>
        <p:spPr>
          <a:xfrm>
            <a:off x="4037181" y="448055"/>
            <a:ext cx="7688475" cy="5951024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INTRODUCTION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608" y="589787"/>
            <a:ext cx="7534048" cy="5667559"/>
          </a:xfrm>
        </p:spPr>
        <p:txBody>
          <a:bodyPr anchor="ctr">
            <a:noAutofit/>
          </a:bodyPr>
          <a:lstStyle/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dirty="0">
                <a:latin typeface="Calibri" panose="020F0502020204030204" pitchFamily="34" charset="0"/>
              </a:rPr>
              <a:t>When God called Abraham to serve Him, He promised to raise a great nation out of Him. He said, “In thee shall all families of the earth be blessed” (Genesis 12:3). 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dirty="0">
                <a:latin typeface="Calibri" panose="020F0502020204030204" pitchFamily="34" charset="0"/>
              </a:rPr>
              <a:t>To fulfil God’s promise, Abraham needed to have a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dirty="0">
                <a:latin typeface="Calibri" panose="020F0502020204030204" pitchFamily="34" charset="0"/>
              </a:rPr>
              <a:t>son. But Sarah, his wife, was barren and aged. However, God assured Abraham that Sarah would give birth to a son. It eventually happened.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dirty="0">
                <a:latin typeface="Calibri" panose="020F0502020204030204" pitchFamily="34" charset="0"/>
              </a:rPr>
              <a:t>No matter how long it takes for God to fulfil His promise, in due time, it will be fulfilled if you remain faithful to Him and obey His word.</a:t>
            </a: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7182" y="457201"/>
            <a:ext cx="7688474" cy="5952744"/>
          </a:xfrm>
        </p:spPr>
        <p:txBody>
          <a:bodyPr anchor="ctr">
            <a:noAutofit/>
          </a:bodyPr>
          <a:lstStyle/>
          <a:p>
            <a:pPr marL="514350" indent="-5143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/>
              <a:t>God was faithful to the promises He made to Abraham. Delays are steppingstones to your testimony. Hold on to God’s promises.</a:t>
            </a:r>
          </a:p>
          <a:p>
            <a:pPr marL="514350" indent="-5143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/>
              <a:t>Abraham sent Ishmael away to fulfil God’s promise concerning Isaac’s heirship. Obey God’s command promptly even when it is unpleasant.</a:t>
            </a:r>
          </a:p>
          <a:p>
            <a:pPr marL="514350" indent="-5143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/>
              <a:t>Although Ishmael was not Abraham’s heir, God took care of Him. God cares for all men. He wants them to repent and not perish (2 Pet 3:9).</a:t>
            </a:r>
          </a:p>
          <a:p>
            <a:pPr marL="514350" indent="-5143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/>
              <a:t>Like Abraham, let others see God’s presence in your life. Live peaceably with all men.</a:t>
            </a:r>
          </a:p>
          <a:p>
            <a:pPr marL="514350" indent="-5143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endParaRPr lang="en-US" dirty="0"/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5" name="Title 1"/>
          <p:cNvSpPr txBox="1"/>
          <p:nvPr/>
        </p:nvSpPr>
        <p:spPr>
          <a:xfrm>
            <a:off x="466344" y="458921"/>
            <a:ext cx="3414368" cy="3801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800" b="1" dirty="0">
                <a:solidFill>
                  <a:srgbClr val="FFFFFF"/>
                </a:solidFill>
                <a:latin typeface="Cambria" panose="02040503050406030204" pitchFamily="18" charset="0"/>
              </a:rPr>
              <a:t>KEY LESSONS IN THE STUDY OF TODAY</a:t>
            </a:r>
            <a:endParaRPr lang="en-GB" altLang="en-US" sz="2800" b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4485736"/>
            <a:ext cx="3414368" cy="1818229"/>
          </a:xfrm>
        </p:spPr>
        <p:txBody>
          <a:bodyPr>
            <a:normAutofit/>
          </a:bodyPr>
          <a:lstStyle/>
          <a:p>
            <a:pPr algn="ctr"/>
            <a: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  <a:t>The birth of Isaac, heir of promise</a:t>
            </a:r>
            <a:endParaRPr lang="en-GB" sz="2800" b="1" i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972D2-208E-9EBB-A07D-F3ABDB80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F505FBF5-F93C-B3E5-A499-A11F7726012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76FC7103-DC4F-ECF4-FC8D-44283E4D170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470E2E-2978-C687-1699-63147333A6D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9D901E-0F55-71B5-95B2-E73521B8DAB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51D66-29C9-B1FC-F56C-3F271253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</a:t>
            </a:r>
            <a:r>
              <a:rPr lang="en-GB" altLang="en-US" sz="4000" b="1" dirty="0">
                <a:solidFill>
                  <a:srgbClr val="FFFFFF"/>
                </a:solidFill>
                <a:latin typeface="Cambria" panose="02040503050406030204" pitchFamily="18" charset="0"/>
              </a:rPr>
              <a:t>1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B526434-7CF2-5A32-0275-CB018C2AF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BB2D1BC-904E-1511-0666-6FD5BE672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961095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7645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2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3288490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83311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3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733354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1A721-1AF0-7B24-99FF-5C00F835A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EAA8DE15-7CEA-49F0-95D2-2E28974A884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A35F4C7A-4010-4EE2-94E5-FF15B68344D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4778B5-557B-8D9D-9669-035F0D74825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6116EE-8A15-5207-6E36-36872F67122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5593FC-A334-2C40-F804-379EC13B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4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F401C03-15E1-11E6-A179-35BD741C0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26B2D8D-FB54-7DB7-7D99-F1CEBB1A45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67583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9663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1A204-7D67-2CA2-A8AB-836E6379D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C854F17F-F087-529F-4719-F0A8B3CC23A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A01F01CD-997A-F51C-D0DB-9681EF9ED68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BCE24B-CC65-2309-75CA-E91D95AF96A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47EE4E-EB85-CFE4-91A8-46705B1F131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F2908-7D57-BC64-EF12-93F927C81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5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43A73948-6521-6DEC-5F1A-FF2EB4468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90A2E6B-6557-1428-0A51-F4F88F900E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481048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91180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CONCLUSION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0211" y="686862"/>
            <a:ext cx="7517258" cy="5475129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God’s promises are infallible. He will surely fulfil them, no matter the delay. Do not yield to temptation. Reject ungodly counsel of men.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Sarah opted for an alternative option - Ishmael. She eventually regretted it and rejected Ishmael.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Make God and His word your singular option. Wait on Him. “</a:t>
            </a:r>
            <a:r>
              <a:rPr lang="en-US" b="1" i="1" dirty="0"/>
              <a:t>He will come and save you</a:t>
            </a:r>
            <a:r>
              <a:rPr lang="en-US" b="1" dirty="0"/>
              <a:t>”.</a:t>
            </a: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AC397-70D4-9A54-F5C2-D482B8EDA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>
            <a:extLst>
              <a:ext uri="{FF2B5EF4-FFF2-40B4-BE49-F238E27FC236}">
                <a16:creationId xmlns:a16="http://schemas.microsoft.com/office/drawing/2014/main" id="{F5FBE66D-08FA-04AB-F1E6-332E9DF5BE2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7D23B-410A-5FDB-A2B5-54D3B05D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ASSIGNMENT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E3022-905D-B7D5-0598-F5B2CE72EA1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40690E-D11D-3828-9D77-F16A573510D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6220F-64AF-5D4E-529F-4F53CD27D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609" y="686862"/>
            <a:ext cx="7541470" cy="5475129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Calibri" panose="020F0502020204030204" pitchFamily="34" charset="0"/>
              </a:rPr>
              <a:t>One of our brethren has been trusting God for ten years for his residence permit to be issued. Someone advised him to change his story and lie.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Calibri" panose="020F0502020204030204" pitchFamily="34" charset="0"/>
              </a:rPr>
              <a:t>What would be your advice to this person? What bible passages would you share with him/her?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01382DD-677B-2A4D-79A3-6BE3C1DE2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4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619</Words>
  <Application>Microsoft Office PowerPoint</Application>
  <PresentationFormat>Widescreen</PresentationFormat>
  <Paragraphs>53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Cambria</vt:lpstr>
      <vt:lpstr>Office Theme</vt:lpstr>
      <vt:lpstr>SEARCH THE SCRIPTURES</vt:lpstr>
      <vt:lpstr>REVIEW OF THE ASSIGNMENT FROM LAST STUDY</vt:lpstr>
      <vt:lpstr> LESSON 7:  The birth of Isaac, heir of promise</vt:lpstr>
      <vt:lpstr>INTRODUCTION</vt:lpstr>
      <vt:lpstr>The birth of Isaac, heir of promise</vt:lpstr>
      <vt:lpstr>QUESTION 1</vt:lpstr>
      <vt:lpstr>QUESTION 2</vt:lpstr>
      <vt:lpstr>QUESTION 3</vt:lpstr>
      <vt:lpstr>QUESTION 4</vt:lpstr>
      <vt:lpstr>QUESTION 5</vt:lpstr>
      <vt:lpstr>CONCLUSION</vt:lpstr>
      <vt:lpstr>ASSIGNMENT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THE SCRIPTURES</dc:title>
  <dc:creator>G. ANOKYE</dc:creator>
  <cp:lastModifiedBy>DCLM NL</cp:lastModifiedBy>
  <cp:revision>156</cp:revision>
  <dcterms:modified xsi:type="dcterms:W3CDTF">2026-01-14T17:51:30Z</dcterms:modified>
</cp:coreProperties>
</file>