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0"/>
  </p:notesMasterIdLst>
  <p:sldIdLst>
    <p:sldId id="4219" r:id="rId8"/>
    <p:sldId id="269" r:id="rId9"/>
    <p:sldId id="270" r:id="rId10"/>
    <p:sldId id="274" r:id="rId11"/>
    <p:sldId id="293" r:id="rId12"/>
    <p:sldId id="4254" r:id="rId13"/>
    <p:sldId id="4255" r:id="rId14"/>
    <p:sldId id="4256" r:id="rId15"/>
    <p:sldId id="256" r:id="rId16"/>
    <p:sldId id="294" r:id="rId17"/>
    <p:sldId id="258" r:id="rId18"/>
    <p:sldId id="259" r:id="rId19"/>
    <p:sldId id="287" r:id="rId20"/>
    <p:sldId id="283" r:id="rId21"/>
    <p:sldId id="276" r:id="rId22"/>
    <p:sldId id="292" r:id="rId23"/>
    <p:sldId id="297" r:id="rId24"/>
    <p:sldId id="296" r:id="rId25"/>
    <p:sldId id="295" r:id="rId26"/>
    <p:sldId id="4257" r:id="rId27"/>
    <p:sldId id="288" r:id="rId28"/>
    <p:sldId id="3211" r:id="rId29"/>
    <p:sldId id="3200" r:id="rId30"/>
    <p:sldId id="3201" r:id="rId31"/>
    <p:sldId id="4231" r:id="rId32"/>
    <p:sldId id="3163" r:id="rId33"/>
    <p:sldId id="3380" r:id="rId34"/>
    <p:sldId id="4104" r:id="rId35"/>
    <p:sldId id="4247" r:id="rId36"/>
    <p:sldId id="4248" r:id="rId37"/>
    <p:sldId id="4249" r:id="rId38"/>
    <p:sldId id="4250" r:id="rId39"/>
    <p:sldId id="4251" r:id="rId40"/>
    <p:sldId id="4252" r:id="rId41"/>
    <p:sldId id="302" r:id="rId42"/>
    <p:sldId id="303" r:id="rId43"/>
    <p:sldId id="304" r:id="rId44"/>
    <p:sldId id="305" r:id="rId45"/>
    <p:sldId id="4253" r:id="rId46"/>
    <p:sldId id="3627" r:id="rId47"/>
    <p:sldId id="3204" r:id="rId48"/>
    <p:sldId id="208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47" d="100"/>
          <a:sy n="47" d="100"/>
        </p:scale>
        <p:origin x="77" y="451"/>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diagrams/_rels/data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kern="1200" dirty="0"/>
            <a:t>What is the danger in giving wrong or misleading information about ourselves to others? </a:t>
          </a:r>
          <a:endParaRPr lang="en-US" sz="3200" kern="1200" dirty="0"/>
        </a:p>
        <a:p>
          <a:pPr algn="ctr">
            <a:lnSpc>
              <a:spcPct val="100000"/>
            </a:lnSpc>
            <a:spcBef>
              <a:spcPct val="0"/>
            </a:spcBef>
            <a:spcAft>
              <a:spcPts val="600"/>
            </a:spcAft>
          </a:pPr>
          <a:r>
            <a:rPr lang="en-NL" sz="3200" b="1" kern="1200" dirty="0"/>
            <a:t>Gen</a:t>
          </a:r>
          <a:r>
            <a:rPr lang="en-US" sz="3200" b="1" kern="1200" dirty="0"/>
            <a:t>.</a:t>
          </a:r>
          <a:r>
            <a:rPr lang="en-NL" sz="3200" b="1" kern="1200" dirty="0"/>
            <a:t> 20:2</a:t>
          </a:r>
          <a:r>
            <a:rPr lang="en-US" sz="3200" b="1" kern="1200" dirty="0"/>
            <a:t>,3,6</a:t>
          </a:r>
          <a:r>
            <a:rPr lang="en-NL" sz="3200" b="1" kern="1200" dirty="0"/>
            <a:t>; Pro</a:t>
          </a:r>
          <a:r>
            <a:rPr lang="en-US" sz="3200" b="1" kern="1200" dirty="0"/>
            <a:t>.</a:t>
          </a:r>
          <a:r>
            <a:rPr lang="en-NL" sz="3200" b="1" kern="1200" dirty="0"/>
            <a:t> 12:22</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dirty="0"/>
            <a:t>Why did God </a:t>
          </a:r>
          <a:r>
            <a:rPr lang="en-US" sz="3200" dirty="0"/>
            <a:t>prevent</a:t>
          </a:r>
          <a:r>
            <a:rPr lang="en-NL" sz="3200" dirty="0"/>
            <a:t> Abimelech from carrying out his adulterous plan?</a:t>
          </a:r>
          <a:endParaRPr lang="en-US" sz="3200" dirty="0"/>
        </a:p>
        <a:p>
          <a:pPr algn="ctr">
            <a:lnSpc>
              <a:spcPct val="100000"/>
            </a:lnSpc>
            <a:spcBef>
              <a:spcPct val="0"/>
            </a:spcBef>
            <a:spcAft>
              <a:spcPts val="600"/>
            </a:spcAft>
          </a:pPr>
          <a:r>
            <a:rPr lang="en-NL" sz="3200" b="1" dirty="0"/>
            <a:t>Gen</a:t>
          </a:r>
          <a:r>
            <a:rPr lang="en-US" sz="3200" b="1" dirty="0"/>
            <a:t>.</a:t>
          </a:r>
          <a:r>
            <a:rPr lang="en-NL" sz="3200" b="1" dirty="0"/>
            <a:t> </a:t>
          </a:r>
          <a:r>
            <a:rPr lang="en-US" sz="3200" b="1" dirty="0"/>
            <a:t>17:17-19, </a:t>
          </a:r>
          <a:r>
            <a:rPr lang="en-NL" sz="3200" b="1" dirty="0"/>
            <a:t>20:3–6; Eze</a:t>
          </a:r>
          <a:r>
            <a:rPr lang="en-US" sz="3200" b="1" dirty="0"/>
            <a:t>.</a:t>
          </a:r>
          <a:r>
            <a:rPr lang="en-NL" sz="3200" b="1" dirty="0"/>
            <a:t> 18:23</a:t>
          </a:r>
          <a:endParaRPr lang="en-GB" sz="3200" b="1" i="1" dirty="0"/>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dirty="0"/>
            <a:t>Outline the basic lessons from Abimelech’s encounter with God in the dream.</a:t>
          </a:r>
          <a:endParaRPr lang="en-US" sz="3200" dirty="0"/>
        </a:p>
        <a:p>
          <a:pPr algn="ctr">
            <a:lnSpc>
              <a:spcPct val="100000"/>
            </a:lnSpc>
            <a:spcBef>
              <a:spcPct val="0"/>
            </a:spcBef>
            <a:spcAft>
              <a:spcPts val="600"/>
            </a:spcAft>
          </a:pPr>
          <a:r>
            <a:rPr lang="en-NL" sz="3200" b="1" dirty="0"/>
            <a:t>Gen</a:t>
          </a:r>
          <a:r>
            <a:rPr lang="en-US" sz="3200" b="1" dirty="0"/>
            <a:t>.</a:t>
          </a:r>
          <a:r>
            <a:rPr lang="en-NL" sz="3200" b="1" dirty="0"/>
            <a:t> 20:3–7; Job 33:14–18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dirty="0"/>
            <a:t>What specific lessons can contemporary Christians draw from Abimelech’s model of restitution?</a:t>
          </a:r>
          <a:endParaRPr lang="en-US" sz="3200" dirty="0"/>
        </a:p>
        <a:p>
          <a:pPr algn="ctr">
            <a:lnSpc>
              <a:spcPct val="100000"/>
            </a:lnSpc>
            <a:spcBef>
              <a:spcPct val="0"/>
            </a:spcBef>
            <a:spcAft>
              <a:spcPts val="600"/>
            </a:spcAft>
          </a:pPr>
          <a:r>
            <a:rPr lang="en-NL" sz="3200" b="1" dirty="0"/>
            <a:t>Gen</a:t>
          </a:r>
          <a:r>
            <a:rPr lang="en-US" sz="3200" b="1" dirty="0"/>
            <a:t>.</a:t>
          </a:r>
          <a:r>
            <a:rPr lang="en-NL" sz="3200" b="1" dirty="0"/>
            <a:t> 20:14–18; Luk</a:t>
          </a:r>
          <a:r>
            <a:rPr lang="en-US" sz="3200" b="1" dirty="0"/>
            <a:t>.</a:t>
          </a:r>
          <a:r>
            <a:rPr lang="en-NL" sz="3200" b="1" dirty="0"/>
            <a:t> 19:8–9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a:t>
          </a:r>
          <a:r>
            <a:rPr lang="en-NL" sz="3200" dirty="0"/>
            <a:t>Mention other examples of restitution found in the Bible. </a:t>
          </a:r>
          <a:endParaRPr lang="en-US" sz="3200" dirty="0"/>
        </a:p>
        <a:p>
          <a:pPr algn="ctr">
            <a:lnSpc>
              <a:spcPct val="100000"/>
            </a:lnSpc>
            <a:spcBef>
              <a:spcPct val="0"/>
            </a:spcBef>
            <a:spcAft>
              <a:spcPts val="600"/>
            </a:spcAft>
          </a:pPr>
          <a:r>
            <a:rPr lang="en-NL" sz="3200" b="1" dirty="0"/>
            <a:t>Exo</a:t>
          </a:r>
          <a:r>
            <a:rPr lang="en-US" sz="3200" b="1" dirty="0"/>
            <a:t>.</a:t>
          </a:r>
          <a:r>
            <a:rPr lang="en-NL" sz="3200" b="1" dirty="0"/>
            <a:t> 22:1–7; Levi</a:t>
          </a:r>
          <a:r>
            <a:rPr lang="en-US" sz="3200" b="1" dirty="0"/>
            <a:t>.</a:t>
          </a:r>
          <a:r>
            <a:rPr lang="en-NL" sz="3200" b="1" dirty="0"/>
            <a:t> 6:1–7; </a:t>
          </a:r>
          <a:r>
            <a:rPr lang="en-US" sz="3200" b="1" dirty="0"/>
            <a:t>Luk. 19:8-10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NL" sz="3200" dirty="0"/>
            <a:t>Why is it necessary to seek godly counsel in very sensitive matters?</a:t>
          </a:r>
          <a:endParaRPr lang="en-US" sz="3200" dirty="0"/>
        </a:p>
        <a:p>
          <a:pPr algn="ctr">
            <a:lnSpc>
              <a:spcPct val="100000"/>
            </a:lnSpc>
            <a:spcBef>
              <a:spcPct val="0"/>
            </a:spcBef>
            <a:spcAft>
              <a:spcPts val="600"/>
            </a:spcAft>
          </a:pPr>
          <a:r>
            <a:rPr lang="en-NL" sz="3200" b="1" dirty="0"/>
            <a:t>Pro</a:t>
          </a:r>
          <a:r>
            <a:rPr lang="en-US" sz="3200" b="1" dirty="0"/>
            <a:t>.</a:t>
          </a:r>
          <a:r>
            <a:rPr lang="en-NL" sz="3200" b="1" dirty="0"/>
            <a:t> 11:14; 15:22; Eccl</a:t>
          </a:r>
          <a:r>
            <a:rPr lang="en-US" sz="3200" b="1" dirty="0"/>
            <a:t>.</a:t>
          </a:r>
          <a:r>
            <a:rPr lang="en-NL" sz="3200" b="1" dirty="0"/>
            <a:t> 4:9–12</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kern="1200" dirty="0"/>
            <a:t>What is the danger in giving wrong or misleading information about ourselves to others? </a:t>
          </a:r>
          <a:endParaRPr lang="en-US" sz="3200" kern="1200" dirty="0"/>
        </a:p>
        <a:p>
          <a:pPr marL="0" lvl="0" indent="0" algn="ctr" defTabSz="1422400">
            <a:lnSpc>
              <a:spcPct val="100000"/>
            </a:lnSpc>
            <a:spcBef>
              <a:spcPct val="0"/>
            </a:spcBef>
            <a:spcAft>
              <a:spcPts val="600"/>
            </a:spcAft>
            <a:buNone/>
          </a:pPr>
          <a:r>
            <a:rPr lang="en-NL" sz="3200" b="1" kern="1200" dirty="0"/>
            <a:t>Gen</a:t>
          </a:r>
          <a:r>
            <a:rPr lang="en-US" sz="3200" b="1" kern="1200" dirty="0"/>
            <a:t>.</a:t>
          </a:r>
          <a:r>
            <a:rPr lang="en-NL" sz="3200" b="1" kern="1200" dirty="0"/>
            <a:t> 20:2</a:t>
          </a:r>
          <a:r>
            <a:rPr lang="en-US" sz="3200" b="1" kern="1200" dirty="0"/>
            <a:t>,3,6</a:t>
          </a:r>
          <a:r>
            <a:rPr lang="en-NL" sz="3200" b="1" kern="1200" dirty="0"/>
            <a:t>; Pro</a:t>
          </a:r>
          <a:r>
            <a:rPr lang="en-US" sz="3200" b="1" kern="1200" dirty="0"/>
            <a:t>.</a:t>
          </a:r>
          <a:r>
            <a:rPr lang="en-NL" sz="3200" b="1" kern="1200" dirty="0"/>
            <a:t> 12:22</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kern="1200" dirty="0"/>
            <a:t>Why did God </a:t>
          </a:r>
          <a:r>
            <a:rPr lang="en-US" sz="3200" kern="1200" dirty="0"/>
            <a:t>prevent</a:t>
          </a:r>
          <a:r>
            <a:rPr lang="en-NL" sz="3200" kern="1200" dirty="0"/>
            <a:t> Abimelech from carrying out his adulterous plan?</a:t>
          </a:r>
          <a:endParaRPr lang="en-US" sz="3200" kern="1200" dirty="0"/>
        </a:p>
        <a:p>
          <a:pPr marL="0" lvl="0" indent="0" algn="ctr" defTabSz="1422400">
            <a:lnSpc>
              <a:spcPct val="100000"/>
            </a:lnSpc>
            <a:spcBef>
              <a:spcPct val="0"/>
            </a:spcBef>
            <a:spcAft>
              <a:spcPts val="600"/>
            </a:spcAft>
            <a:buNone/>
          </a:pPr>
          <a:r>
            <a:rPr lang="en-NL" sz="3200" b="1" kern="1200" dirty="0"/>
            <a:t>Gen</a:t>
          </a:r>
          <a:r>
            <a:rPr lang="en-US" sz="3200" b="1" kern="1200" dirty="0"/>
            <a:t>.</a:t>
          </a:r>
          <a:r>
            <a:rPr lang="en-NL" sz="3200" b="1" kern="1200" dirty="0"/>
            <a:t> </a:t>
          </a:r>
          <a:r>
            <a:rPr lang="en-US" sz="3200" b="1" kern="1200" dirty="0"/>
            <a:t>17:17-19, </a:t>
          </a:r>
          <a:r>
            <a:rPr lang="en-NL" sz="3200" b="1" kern="1200" dirty="0"/>
            <a:t>20:3–6; Eze</a:t>
          </a:r>
          <a:r>
            <a:rPr lang="en-US" sz="3200" b="1" kern="1200" dirty="0"/>
            <a:t>.</a:t>
          </a:r>
          <a:r>
            <a:rPr lang="en-NL" sz="3200" b="1" kern="1200" dirty="0"/>
            <a:t> 18:23</a:t>
          </a:r>
          <a:endParaRPr lang="en-GB" sz="3200" b="1" i="1" kern="1200" dirty="0"/>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kern="1200" dirty="0"/>
            <a:t>Outline the basic lessons from Abimelech’s encounter with God in the dream.</a:t>
          </a:r>
          <a:endParaRPr lang="en-US" sz="3200" kern="1200" dirty="0"/>
        </a:p>
        <a:p>
          <a:pPr marL="0" lvl="0" indent="0" algn="ctr" defTabSz="1422400">
            <a:lnSpc>
              <a:spcPct val="100000"/>
            </a:lnSpc>
            <a:spcBef>
              <a:spcPct val="0"/>
            </a:spcBef>
            <a:spcAft>
              <a:spcPts val="600"/>
            </a:spcAft>
            <a:buNone/>
          </a:pPr>
          <a:r>
            <a:rPr lang="en-NL" sz="3200" b="1" kern="1200" dirty="0"/>
            <a:t>Gen</a:t>
          </a:r>
          <a:r>
            <a:rPr lang="en-US" sz="3200" b="1" kern="1200" dirty="0"/>
            <a:t>.</a:t>
          </a:r>
          <a:r>
            <a:rPr lang="en-NL" sz="3200" b="1" kern="1200" dirty="0"/>
            <a:t> 20:3–7; Job 33:14–18</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kern="1200" dirty="0"/>
            <a:t>What specific lessons can contemporary Christians draw from Abimelech’s model of restitution?</a:t>
          </a:r>
          <a:endParaRPr lang="en-US" sz="3200" kern="1200" dirty="0"/>
        </a:p>
        <a:p>
          <a:pPr marL="0" lvl="0" indent="0" algn="ctr" defTabSz="1422400">
            <a:lnSpc>
              <a:spcPct val="100000"/>
            </a:lnSpc>
            <a:spcBef>
              <a:spcPct val="0"/>
            </a:spcBef>
            <a:spcAft>
              <a:spcPts val="600"/>
            </a:spcAft>
            <a:buNone/>
          </a:pPr>
          <a:r>
            <a:rPr lang="en-NL" sz="3200" b="1" kern="1200" dirty="0"/>
            <a:t>Gen</a:t>
          </a:r>
          <a:r>
            <a:rPr lang="en-US" sz="3200" b="1" kern="1200" dirty="0"/>
            <a:t>.</a:t>
          </a:r>
          <a:r>
            <a:rPr lang="en-NL" sz="3200" b="1" kern="1200" dirty="0"/>
            <a:t> 20:14–18; Luk</a:t>
          </a:r>
          <a:r>
            <a:rPr lang="en-US" sz="3200" b="1" kern="1200" dirty="0"/>
            <a:t>.</a:t>
          </a:r>
          <a:r>
            <a:rPr lang="en-NL" sz="3200" b="1" kern="1200" dirty="0"/>
            <a:t> 19:8–9</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a:t>
          </a:r>
          <a:r>
            <a:rPr lang="en-NL" sz="3200" kern="1200" dirty="0"/>
            <a:t>Mention other examples of restitution found in the Bible. </a:t>
          </a:r>
          <a:endParaRPr lang="en-US" sz="3200" kern="1200" dirty="0"/>
        </a:p>
        <a:p>
          <a:pPr marL="0" lvl="0" indent="0" algn="ctr" defTabSz="1422400">
            <a:lnSpc>
              <a:spcPct val="100000"/>
            </a:lnSpc>
            <a:spcBef>
              <a:spcPct val="0"/>
            </a:spcBef>
            <a:spcAft>
              <a:spcPts val="600"/>
            </a:spcAft>
            <a:buNone/>
          </a:pPr>
          <a:r>
            <a:rPr lang="en-NL" sz="3200" b="1" kern="1200" dirty="0"/>
            <a:t>Exo</a:t>
          </a:r>
          <a:r>
            <a:rPr lang="en-US" sz="3200" b="1" kern="1200" dirty="0"/>
            <a:t>.</a:t>
          </a:r>
          <a:r>
            <a:rPr lang="en-NL" sz="3200" b="1" kern="1200" dirty="0"/>
            <a:t> 22:1–7; Levi</a:t>
          </a:r>
          <a:r>
            <a:rPr lang="en-US" sz="3200" b="1" kern="1200" dirty="0"/>
            <a:t>.</a:t>
          </a:r>
          <a:r>
            <a:rPr lang="en-NL" sz="3200" b="1" kern="1200" dirty="0"/>
            <a:t> 6:1–7; </a:t>
          </a:r>
          <a:r>
            <a:rPr lang="en-US" sz="3200" b="1" kern="1200" dirty="0"/>
            <a:t>Luk. 19:8-10</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NL" sz="3200" kern="1200" dirty="0"/>
            <a:t>Why is it necessary to seek godly counsel in very sensitive matters?</a:t>
          </a:r>
          <a:endParaRPr lang="en-US" sz="3200" kern="1200" dirty="0"/>
        </a:p>
        <a:p>
          <a:pPr marL="0" lvl="0" indent="0" algn="ctr" defTabSz="1422400">
            <a:lnSpc>
              <a:spcPct val="100000"/>
            </a:lnSpc>
            <a:spcBef>
              <a:spcPct val="0"/>
            </a:spcBef>
            <a:spcAft>
              <a:spcPts val="600"/>
            </a:spcAft>
            <a:buNone/>
          </a:pPr>
          <a:r>
            <a:rPr lang="en-NL" sz="3200" b="1" kern="1200" dirty="0"/>
            <a:t>Pro</a:t>
          </a:r>
          <a:r>
            <a:rPr lang="en-US" sz="3200" b="1" kern="1200" dirty="0"/>
            <a:t>.</a:t>
          </a:r>
          <a:r>
            <a:rPr lang="en-NL" sz="3200" b="1" kern="1200" dirty="0"/>
            <a:t> 11:14; 15:22; Eccl</a:t>
          </a:r>
          <a:r>
            <a:rPr lang="en-US" sz="3200" b="1" kern="1200" dirty="0"/>
            <a:t>.</a:t>
          </a:r>
          <a:r>
            <a:rPr lang="en-NL" sz="3200" b="1" kern="1200" dirty="0"/>
            <a:t> 4:9–12</a:t>
          </a:r>
          <a:endParaRPr lang="en-GB" sz="3200" b="1" i="1" kern="1200" dirty="0"/>
        </a:p>
      </dsp:txBody>
      <dsp:txXfrm>
        <a:off x="2383870" y="596011"/>
        <a:ext cx="6687804"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27705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25</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41</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05/02/2026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05/02/2026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05/02/2026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2/5/2026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2/5/2026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2/5/2026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2/5/2026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2/5/2026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2/5/2026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2/5/2026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2/5/2026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2/5/2026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2/5/2026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2/5/2026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2/5/2026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2/5/2026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2/5/2026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2/5/2026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2/5/2026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2/5/2026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2/5/2026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2/5/2026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2/5/2026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536244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698053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485266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05/02/2026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661872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05/02/2026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040962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05/02/2026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655792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05/02/2026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90554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442926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675548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1163546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04190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05/02/2026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2/5/2026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05/02/2026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2/5/2026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2/5/2026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49752886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12.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1.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0.png"/><Relationship Id="rId4" Type="http://schemas.openxmlformats.org/officeDocument/2006/relationships/notesSlide" Target="../notesSlides/notesSlide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08</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-02-2026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035:</a:t>
            </a:r>
            <a:r>
              <a:rPr lang="en-US" sz="7200" b="1" dirty="0">
                <a:solidFill>
                  <a:schemeClr val="bg1"/>
                </a:solidFill>
                <a:effectLst>
                  <a:outerShdw blurRad="38100" dist="38100" dir="2700000" algn="tl">
                    <a:srgbClr val="000000">
                      <a:alpha val="43137"/>
                    </a:srgbClr>
                  </a:outerShdw>
                </a:effectLst>
              </a:rPr>
              <a:t> A NEW NAME IN GLORY</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NEW NAME IN GLORY [GHS 035]</a:t>
            </a:r>
          </a:p>
        </p:txBody>
      </p:sp>
      <p:grpSp>
        <p:nvGrpSpPr>
          <p:cNvPr id="3" name="Group 2"/>
          <p:cNvGrpSpPr/>
          <p:nvPr/>
        </p:nvGrpSpPr>
        <p:grpSpPr>
          <a:xfrm>
            <a:off x="243372" y="1656012"/>
            <a:ext cx="11948629" cy="3016210"/>
            <a:chOff x="257130" y="1719391"/>
            <a:chExt cx="10547818" cy="3016210"/>
          </a:xfrm>
        </p:grpSpPr>
        <p:sp>
          <p:nvSpPr>
            <p:cNvPr id="14339" name="TextBox 1"/>
            <p:cNvSpPr txBox="1">
              <a:spLocks noChangeArrowheads="1"/>
            </p:cNvSpPr>
            <p:nvPr/>
          </p:nvSpPr>
          <p:spPr bwMode="auto">
            <a:xfrm>
              <a:off x="907147" y="1719391"/>
              <a:ext cx="9897801"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was once a sinner, but I came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Pardon to receive from my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was freely given, and I found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He always kept His word.</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67360" y="415935"/>
            <a:ext cx="11399520"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white-robed angels sing the story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sinner has come home.”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my sins forgiven I am bound for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more to roam.</a:t>
            </a:r>
          </a:p>
          <a:p>
            <a:pPr marL="0" marR="0" lvl="0" indent="0" algn="l" defTabSz="914400" rtl="0" eaLnBrk="1" fontAlgn="base" latinLnBrk="0" hangingPunct="1">
              <a:lnSpc>
                <a:spcPct val="100000"/>
              </a:lnSpc>
              <a:spcBef>
                <a:spcPts val="600"/>
              </a:spcBef>
              <a:spcAft>
                <a:spcPts val="600"/>
              </a:spcAft>
              <a:buClrTx/>
              <a:buSzTx/>
              <a:buFontTx/>
              <a:buNone/>
              <a:tabLst/>
              <a:defRPr/>
            </a:pP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NEW NAME IN GLORY [GHS 035]</a:t>
            </a:r>
          </a:p>
        </p:txBody>
      </p:sp>
      <p:grpSp>
        <p:nvGrpSpPr>
          <p:cNvPr id="3" name="Group 2"/>
          <p:cNvGrpSpPr/>
          <p:nvPr/>
        </p:nvGrpSpPr>
        <p:grpSpPr>
          <a:xfrm>
            <a:off x="243372" y="1656012"/>
            <a:ext cx="11948629" cy="3016210"/>
            <a:chOff x="257130" y="1719391"/>
            <a:chExt cx="10547818" cy="3016210"/>
          </a:xfrm>
        </p:grpSpPr>
        <p:sp>
          <p:nvSpPr>
            <p:cNvPr id="14339" name="TextBox 1"/>
            <p:cNvSpPr txBox="1">
              <a:spLocks noChangeArrowheads="1"/>
            </p:cNvSpPr>
            <p:nvPr/>
          </p:nvSpPr>
          <p:spPr bwMode="auto">
            <a:xfrm>
              <a:off x="907147" y="1719391"/>
              <a:ext cx="9897801"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was humbly kneeling at the cross,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Fearing naught but God’s angry frown;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heavens opened and I saw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my name was written down.</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48244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67360" y="415935"/>
            <a:ext cx="11399520"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white-robed angels sing the story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sinner has come home.”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my sins forgiven I am bound for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more to roam.</a:t>
            </a:r>
          </a:p>
          <a:p>
            <a:pPr marL="0" marR="0" lvl="0" indent="0" algn="l" defTabSz="914400" rtl="0" eaLnBrk="1" fontAlgn="base" latinLnBrk="0" hangingPunct="1">
              <a:lnSpc>
                <a:spcPct val="100000"/>
              </a:lnSpc>
              <a:spcBef>
                <a:spcPts val="600"/>
              </a:spcBef>
              <a:spcAft>
                <a:spcPts val="600"/>
              </a:spcAft>
              <a:buClrTx/>
              <a:buSzTx/>
              <a:buFontTx/>
              <a:buNone/>
              <a:tabLst/>
              <a:defRPr/>
            </a:pP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7454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NEW NAME IN GLORY [GHS 035]</a:t>
            </a:r>
          </a:p>
        </p:txBody>
      </p:sp>
      <p:grpSp>
        <p:nvGrpSpPr>
          <p:cNvPr id="3" name="Group 2"/>
          <p:cNvGrpSpPr/>
          <p:nvPr/>
        </p:nvGrpSpPr>
        <p:grpSpPr>
          <a:xfrm>
            <a:off x="243372" y="1656012"/>
            <a:ext cx="11948629" cy="3016210"/>
            <a:chOff x="257130" y="1719391"/>
            <a:chExt cx="10547818" cy="3016210"/>
          </a:xfrm>
        </p:grpSpPr>
        <p:sp>
          <p:nvSpPr>
            <p:cNvPr id="14339" name="TextBox 1"/>
            <p:cNvSpPr txBox="1">
              <a:spLocks noChangeArrowheads="1"/>
            </p:cNvSpPr>
            <p:nvPr/>
          </p:nvSpPr>
          <p:spPr bwMode="auto">
            <a:xfrm>
              <a:off x="907147" y="1719391"/>
              <a:ext cx="9897801"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Book ’tis written, “Saved by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the joy that came to my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I am forgiven, and I know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the blood I am made whole.</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91285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67360" y="415935"/>
            <a:ext cx="11399520"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white-robed angels sing the story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sinner has come home.”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my sins forgiven I am bound for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more to roam.</a:t>
            </a:r>
          </a:p>
          <a:p>
            <a:pPr marL="0" marR="0" lvl="0" indent="0" algn="l" defTabSz="914400" rtl="0" eaLnBrk="1" fontAlgn="base" latinLnBrk="0" hangingPunct="1">
              <a:lnSpc>
                <a:spcPct val="100000"/>
              </a:lnSpc>
              <a:spcBef>
                <a:spcPts val="600"/>
              </a:spcBef>
              <a:spcAft>
                <a:spcPts val="600"/>
              </a:spcAft>
              <a:buClrTx/>
              <a:buSzTx/>
              <a:buFontTx/>
              <a:buNone/>
              <a:tabLst/>
              <a:defRPr/>
            </a:pP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Oval 2">
            <a:extLst>
              <a:ext uri="{FF2B5EF4-FFF2-40B4-BE49-F238E27FC236}">
                <a16:creationId xmlns:a16="http://schemas.microsoft.com/office/drawing/2014/main" id="{8B3B6C6F-E45B-4B97-A127-D521432ACEB1}"/>
              </a:ext>
            </a:extLst>
          </p:cNvPr>
          <p:cNvSpPr/>
          <p:nvPr/>
        </p:nvSpPr>
        <p:spPr>
          <a:xfrm>
            <a:off x="8607179" y="586916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7083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08-02-2026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r>
              <a:rPr lang="en-GB" b="1" dirty="0">
                <a:solidFill>
                  <a:schemeClr val="bg1">
                    <a:lumMod val="65000"/>
                  </a:schemeClr>
                </a:solidFill>
                <a:latin typeface="Calibri" panose="020F0502020204030204" pitchFamily="34" charset="0"/>
              </a:rPr>
              <a:t>Bro Jacob was a fervent believer. He relocated 18 months ago from Lagos to Prague for study. But now, he has become inconsistent in fellowship, engages in elaborate outings, keeps unhealthy company and sinful practices so he could fit into the society. He has stopped speaking openly about his faith. Where did Bro Jacob’s problem begin? What are the dangers if it continues? How can he recover?</a:t>
            </a:r>
          </a:p>
          <a:p>
            <a:pPr marL="0" indent="0" algn="ctr">
              <a:lnSpc>
                <a:spcPct val="100000"/>
              </a:lnSpc>
              <a:spcBef>
                <a:spcPts val="0"/>
              </a:spcBef>
              <a:buNone/>
            </a:pPr>
            <a:r>
              <a:rPr lang="en-GB" b="1" dirty="0">
                <a:solidFill>
                  <a:schemeClr val="bg1">
                    <a:lumMod val="65000"/>
                  </a:schemeClr>
                </a:solidFill>
                <a:latin typeface="Calibri" panose="020F0502020204030204" pitchFamily="34" charset="0"/>
              </a:rPr>
              <a:t>List two practical steps a believer should take to avoid Bro Jacob’s experience and remain faithful and unspotted in this environment</a:t>
            </a:r>
            <a:r>
              <a:rPr lang="en-US" b="1" dirty="0">
                <a:solidFill>
                  <a:schemeClr val="bg1">
                    <a:lumMod val="65000"/>
                  </a:schemeClr>
                </a:solidFill>
                <a:latin typeface="Calibri" panose="020F0502020204030204" pitchFamily="34" charset="0"/>
              </a:rPr>
              <a:t>.</a:t>
            </a: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destruction of Sodom and Gomorrah</a:t>
            </a:r>
          </a:p>
        </p:txBody>
      </p:sp>
    </p:spTree>
    <p:extLst>
      <p:ext uri="{BB962C8B-B14F-4D97-AF65-F5344CB8AC3E}">
        <p14:creationId xmlns:p14="http://schemas.microsoft.com/office/powerpoint/2010/main" val="40286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Abimelech</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Restores</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Abraham’s Wife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Abimelech took sheep, and oxen, and menservants, and </a:t>
            </a:r>
            <a:r>
              <a:rPr kumimoji="0" lang="en-US"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womenservants</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and gave them unto Abraham, and restored him Sarah his wife”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20:14).</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20:1 – 18</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a:lnSpc>
                <a:spcPct val="100000"/>
              </a:lnSpc>
              <a:buNone/>
            </a:pPr>
            <a:r>
              <a:rPr lang="en-US" sz="2700" dirty="0">
                <a:latin typeface="Calibri (Body)"/>
              </a:rPr>
              <a:t>Abraham and Sarah agreed to present </a:t>
            </a:r>
            <a:r>
              <a:rPr lang="en-NL" sz="2700" dirty="0">
                <a:latin typeface="Calibri (Body)"/>
              </a:rPr>
              <a:t>themselves as siblings rather than husband and wife</a:t>
            </a:r>
            <a:r>
              <a:rPr lang="nl-NL" sz="2700" dirty="0">
                <a:latin typeface="Calibri (Body)"/>
              </a:rPr>
              <a:t>, </a:t>
            </a:r>
            <a:r>
              <a:rPr lang="en-GB" sz="2700" noProof="0" dirty="0">
                <a:latin typeface="Calibri (Body)"/>
              </a:rPr>
              <a:t>for</a:t>
            </a:r>
            <a:r>
              <a:rPr lang="nl-NL" sz="2700" dirty="0">
                <a:latin typeface="Calibri (Body)"/>
              </a:rPr>
              <a:t> </a:t>
            </a:r>
            <a:r>
              <a:rPr lang="nl-NL" sz="2700" dirty="0" err="1">
                <a:latin typeface="Calibri (Body)"/>
              </a:rPr>
              <a:t>fear</a:t>
            </a:r>
            <a:r>
              <a:rPr lang="nl-NL" sz="2700" dirty="0">
                <a:latin typeface="Calibri (Body)"/>
              </a:rPr>
              <a:t> of </a:t>
            </a:r>
            <a:r>
              <a:rPr lang="nl-NL" sz="2700" dirty="0" err="1">
                <a:latin typeface="Calibri (Body)"/>
              </a:rPr>
              <a:t>Abraham’s</a:t>
            </a:r>
            <a:r>
              <a:rPr lang="nl-NL" sz="2700" dirty="0">
                <a:latin typeface="Calibri (Body)"/>
              </a:rPr>
              <a:t> life</a:t>
            </a:r>
            <a:r>
              <a:rPr lang="en-NL" sz="2700" dirty="0">
                <a:latin typeface="Calibri (Body)"/>
              </a:rPr>
              <a:t>. This half‑truth misled Abimelech, king of Gerar into taking Sarah, </a:t>
            </a:r>
            <a:r>
              <a:rPr lang="en-US" sz="2700" dirty="0">
                <a:latin typeface="Calibri (Body)"/>
              </a:rPr>
              <a:t>which</a:t>
            </a:r>
            <a:r>
              <a:rPr lang="en-NL" sz="2700" dirty="0">
                <a:latin typeface="Calibri (Body)"/>
              </a:rPr>
              <a:t> expos</a:t>
            </a:r>
            <a:r>
              <a:rPr lang="en-US" sz="2700" dirty="0">
                <a:latin typeface="Calibri (Body)"/>
              </a:rPr>
              <a:t>ed</a:t>
            </a:r>
            <a:r>
              <a:rPr lang="en-NL" sz="2700" dirty="0">
                <a:latin typeface="Calibri (Body)"/>
              </a:rPr>
              <a:t> his household to divine judgment.</a:t>
            </a:r>
            <a:endParaRPr lang="en-US" sz="2700" dirty="0">
              <a:latin typeface="Calibri (Body)"/>
            </a:endParaRPr>
          </a:p>
          <a:p>
            <a:pPr marL="0" indent="0" algn="just">
              <a:lnSpc>
                <a:spcPct val="100000"/>
              </a:lnSpc>
              <a:buNone/>
            </a:pPr>
            <a:r>
              <a:rPr lang="en-US" sz="2700" dirty="0">
                <a:latin typeface="Calibri (Body)"/>
              </a:rPr>
              <a:t>This lesson </a:t>
            </a:r>
            <a:r>
              <a:rPr lang="en-NL" sz="2700" dirty="0">
                <a:latin typeface="Calibri (Body)"/>
              </a:rPr>
              <a:t>reveals God’s faithfulness, hatred for sin, restraining power, demand for restitution, and readiness to reverse judgment upon obedience</a:t>
            </a:r>
            <a:r>
              <a:rPr lang="en-US" sz="2700" dirty="0">
                <a:latin typeface="Calibri (Body)"/>
              </a:rPr>
              <a:t>. God can stop people from doing wrong and forgive them when they obey Him. Knowing God can do all things is not a license for believers to renounce their responsibilities or lead others astray.</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199"/>
            <a:ext cx="7688474" cy="5846765"/>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Fear can lead you into compromise, half truths, and actions that misrepresent God’s nature.</a:t>
            </a:r>
          </a:p>
          <a:p>
            <a:pPr marL="514350" indent="-514350" algn="just" eaLnBrk="0" fontAlgn="base" hangingPunct="0">
              <a:lnSpc>
                <a:spcPct val="100000"/>
              </a:lnSpc>
              <a:spcBef>
                <a:spcPct val="0"/>
              </a:spcBef>
              <a:spcAft>
                <a:spcPts val="600"/>
              </a:spcAft>
              <a:buFont typeface="+mj-lt"/>
              <a:buAutoNum type="arabicPeriod"/>
              <a:defRPr/>
            </a:pPr>
            <a:r>
              <a:rPr lang="en-US" dirty="0"/>
              <a:t>Resolve spiritual weaknesses by prayer, faith and vigilance, so they do not resurface.</a:t>
            </a:r>
          </a:p>
          <a:p>
            <a:pPr marL="514350" indent="-514350" algn="just" eaLnBrk="0" fontAlgn="base" hangingPunct="0">
              <a:lnSpc>
                <a:spcPct val="100000"/>
              </a:lnSpc>
              <a:spcBef>
                <a:spcPct val="0"/>
              </a:spcBef>
              <a:spcAft>
                <a:spcPts val="600"/>
              </a:spcAft>
              <a:buFont typeface="+mj-lt"/>
              <a:buAutoNum type="arabicPeriod"/>
              <a:defRPr/>
            </a:pPr>
            <a:r>
              <a:rPr lang="en-US" dirty="0"/>
              <a:t>Walking by sight produces fear, but trusting God guarantees safety and preserves testimony.</a:t>
            </a:r>
          </a:p>
          <a:p>
            <a:pPr marL="514350" indent="-514350" algn="just" eaLnBrk="0" fontAlgn="base" hangingPunct="0">
              <a:lnSpc>
                <a:spcPct val="100000"/>
              </a:lnSpc>
              <a:spcBef>
                <a:spcPct val="0"/>
              </a:spcBef>
              <a:spcAft>
                <a:spcPts val="600"/>
              </a:spcAft>
              <a:buFont typeface="+mj-lt"/>
              <a:buAutoNum type="arabicPeriod"/>
              <a:defRPr/>
            </a:pPr>
            <a:r>
              <a:rPr lang="en-US" dirty="0"/>
              <a:t>God is faithful. He keeps His promises and preserves His covenant in fulfilling His purpose.</a:t>
            </a:r>
          </a:p>
          <a:p>
            <a:pPr marL="514350" indent="-514350" algn="just" eaLnBrk="0" fontAlgn="base" hangingPunct="0">
              <a:lnSpc>
                <a:spcPct val="100000"/>
              </a:lnSpc>
              <a:spcBef>
                <a:spcPct val="0"/>
              </a:spcBef>
              <a:spcAft>
                <a:spcPts val="600"/>
              </a:spcAft>
              <a:buFont typeface="+mj-lt"/>
              <a:buAutoNum type="arabicPeriod"/>
              <a:defRPr/>
            </a:pPr>
            <a:r>
              <a:rPr lang="en-US" dirty="0"/>
              <a:t>God warns sinners and restrains evil because He desires repentance and the preservation of His divine purpose.</a:t>
            </a:r>
          </a:p>
          <a:p>
            <a:pPr marL="514350" indent="-514350" algn="just" eaLnBrk="0" fontAlgn="base" hangingPunct="0">
              <a:lnSpc>
                <a:spcPct val="100000"/>
              </a:lnSpc>
              <a:spcBef>
                <a:spcPct val="0"/>
              </a:spcBef>
              <a:spcAft>
                <a:spcPts val="600"/>
              </a:spcAft>
              <a:buFont typeface="+mj-lt"/>
              <a:buAutoNum type="arabicPeriod"/>
              <a:defRPr/>
            </a:pPr>
            <a:r>
              <a:rPr lang="en-US" dirty="0"/>
              <a:t>Genuine repentance must be accompanied by restitution, obedience and humility.</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Abimelech restores</a:t>
            </a:r>
            <a:br>
              <a:rPr lang="en-US" altLang="en-US" sz="2800" b="1" i="1" dirty="0">
                <a:solidFill>
                  <a:srgbClr val="FFFFFF"/>
                </a:solidFill>
                <a:latin typeface="Cambria" panose="02040503050406030204" pitchFamily="18" charset="0"/>
                <a:ea typeface="Cambria" panose="02040503050406030204" pitchFamily="18" charset="0"/>
              </a:rPr>
            </a:br>
            <a:r>
              <a:rPr lang="en-US" altLang="en-US" sz="2800" b="1" i="1" dirty="0">
                <a:solidFill>
                  <a:srgbClr val="FFFFFF"/>
                </a:solidFill>
                <a:latin typeface="Cambria" panose="02040503050406030204" pitchFamily="18" charset="0"/>
                <a:ea typeface="Cambria" panose="02040503050406030204" pitchFamily="18" charset="0"/>
              </a:rPr>
              <a:t>Abraham’s wife</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F86F775C-3B68-4590-3B35-2850FE7A66CC}"/>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buNone/>
            </a:pPr>
            <a:r>
              <a:rPr lang="en-NL" b="1" dirty="0"/>
              <a:t>God’s hatred for sin and His </a:t>
            </a:r>
            <a:r>
              <a:rPr lang="en-US" b="1" dirty="0"/>
              <a:t>call</a:t>
            </a:r>
            <a:r>
              <a:rPr lang="en-NL" b="1" dirty="0"/>
              <a:t> </a:t>
            </a:r>
            <a:r>
              <a:rPr lang="en-US" b="1" dirty="0"/>
              <a:t>to</a:t>
            </a:r>
            <a:r>
              <a:rPr lang="en-NL" b="1" dirty="0"/>
              <a:t> repentance are unchanging.</a:t>
            </a:r>
            <a:r>
              <a:rPr lang="en-US" dirty="0"/>
              <a:t> </a:t>
            </a:r>
            <a:r>
              <a:rPr lang="en-US" b="1" dirty="0"/>
              <a:t>While sin carries consequences, repentance, restitution, and obedience bring restoration and renewal</a:t>
            </a:r>
            <a:r>
              <a:rPr lang="en-NL" b="1" dirty="0"/>
              <a:t>. </a:t>
            </a:r>
            <a:r>
              <a:rPr lang="en-US" b="1" dirty="0"/>
              <a:t>The devil walks about like a roaring lion seeking to</a:t>
            </a:r>
            <a:r>
              <a:rPr lang="en-NL" b="1" dirty="0"/>
              <a:t> tempt anyone regardless of spiritual maturity</a:t>
            </a:r>
            <a:r>
              <a:rPr lang="en-US" b="1" dirty="0"/>
              <a:t>; therefore,</a:t>
            </a:r>
            <a:r>
              <a:rPr lang="en-NL" b="1" dirty="0"/>
              <a:t> </a:t>
            </a:r>
            <a:r>
              <a:rPr lang="nl-NL" b="1" dirty="0"/>
              <a:t>we</a:t>
            </a:r>
            <a:r>
              <a:rPr lang="en-NL" b="1" dirty="0"/>
              <a:t> must remain sober, vigilant, and resistant to evil. </a:t>
            </a:r>
            <a:endParaRPr lang="en-US" b="1" dirty="0"/>
          </a:p>
          <a:p>
            <a:pPr marL="0" indent="0" algn="ctr">
              <a:buNone/>
            </a:pPr>
            <a:r>
              <a:rPr lang="en-NL" b="1" dirty="0"/>
              <a:t>Victory is assured for those who submit to God and stand firm against the </a:t>
            </a:r>
            <a:r>
              <a:rPr lang="en-US" b="1" dirty="0"/>
              <a:t>schemes of the </a:t>
            </a:r>
            <a:r>
              <a:rPr lang="en-NL" b="1" dirty="0"/>
              <a:t>devil</a:t>
            </a:r>
            <a:r>
              <a:rPr lang="en-NL" dirty="0"/>
              <a:t>.</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buNone/>
            </a:pPr>
            <a:r>
              <a:rPr lang="en-US" sz="3000" b="1" dirty="0"/>
              <a:t>Sister Sandra has just come from Lesotho with a visiting visa, but she intends to work. </a:t>
            </a:r>
            <a:r>
              <a:rPr lang="nl-NL" sz="3000" b="1" dirty="0"/>
              <a:t>A </a:t>
            </a:r>
            <a:r>
              <a:rPr lang="nl-NL" sz="3000" b="1" dirty="0" err="1"/>
              <a:t>friend</a:t>
            </a:r>
            <a:r>
              <a:rPr lang="nl-NL" sz="3000" b="1" dirty="0"/>
              <a:t> offers her </a:t>
            </a:r>
            <a:r>
              <a:rPr lang="nl-NL" sz="3000" b="1" dirty="0" err="1"/>
              <a:t>her</a:t>
            </a:r>
            <a:r>
              <a:rPr lang="nl-NL" sz="3000" b="1" dirty="0"/>
              <a:t> </a:t>
            </a:r>
            <a:r>
              <a:rPr lang="nl-NL" sz="3000" b="1" dirty="0" err="1"/>
              <a:t>passport</a:t>
            </a:r>
            <a:r>
              <a:rPr lang="nl-NL" sz="3000" b="1" dirty="0"/>
              <a:t> </a:t>
            </a:r>
            <a:r>
              <a:rPr lang="nl-NL" sz="3000" b="1" dirty="0" err="1"/>
              <a:t>so</a:t>
            </a:r>
            <a:r>
              <a:rPr lang="nl-NL" sz="3000" b="1" dirty="0"/>
              <a:t> </a:t>
            </a:r>
            <a:r>
              <a:rPr lang="nl-NL" sz="3000" b="1" dirty="0" err="1"/>
              <a:t>she</a:t>
            </a:r>
            <a:r>
              <a:rPr lang="nl-NL" sz="3000" b="1" dirty="0"/>
              <a:t> </a:t>
            </a:r>
            <a:r>
              <a:rPr lang="nl-NL" sz="3000" b="1" dirty="0" err="1"/>
              <a:t>could</a:t>
            </a:r>
            <a:r>
              <a:rPr lang="nl-NL" sz="3000" b="1" dirty="0"/>
              <a:t> </a:t>
            </a:r>
            <a:r>
              <a:rPr lang="nl-NL" sz="3000" b="1" dirty="0" err="1"/>
              <a:t>use</a:t>
            </a:r>
            <a:r>
              <a:rPr lang="nl-NL" sz="3000" b="1" dirty="0"/>
              <a:t> </a:t>
            </a:r>
            <a:r>
              <a:rPr lang="nl-NL" sz="3000" b="1" dirty="0" err="1"/>
              <a:t>it</a:t>
            </a:r>
            <a:r>
              <a:rPr lang="nl-NL" sz="3000" b="1" dirty="0"/>
              <a:t> </a:t>
            </a:r>
            <a:r>
              <a:rPr lang="nl-NL" sz="3000" b="1" dirty="0" err="1"/>
              <a:t>to</a:t>
            </a:r>
            <a:r>
              <a:rPr lang="nl-NL" sz="3000" b="1" dirty="0"/>
              <a:t> </a:t>
            </a:r>
            <a:r>
              <a:rPr lang="nl-NL" sz="3000" b="1" dirty="0" err="1"/>
              <a:t>work</a:t>
            </a:r>
            <a:r>
              <a:rPr lang="nl-NL" sz="3000" b="1" dirty="0"/>
              <a:t> </a:t>
            </a:r>
            <a:r>
              <a:rPr lang="nl-NL" sz="3000" b="1" dirty="0" err="1"/>
              <a:t>with</a:t>
            </a:r>
            <a:r>
              <a:rPr lang="nl-NL" sz="3000" b="1" dirty="0"/>
              <a:t> her name, telling her </a:t>
            </a:r>
            <a:r>
              <a:rPr lang="nl-NL" sz="3000" b="1" dirty="0" err="1"/>
              <a:t>it</a:t>
            </a:r>
            <a:r>
              <a:rPr lang="nl-NL" sz="3000" b="1" dirty="0"/>
              <a:t> is common </a:t>
            </a:r>
            <a:r>
              <a:rPr lang="nl-NL" sz="3000" b="1" dirty="0" err="1"/>
              <a:t>practice</a:t>
            </a:r>
            <a:r>
              <a:rPr lang="nl-NL" sz="3000" b="1" dirty="0"/>
              <a:t> here. How </a:t>
            </a:r>
            <a:r>
              <a:rPr lang="nl-NL" sz="3000" b="1" dirty="0" err="1"/>
              <a:t>would</a:t>
            </a:r>
            <a:r>
              <a:rPr lang="nl-NL" sz="3000" b="1" dirty="0"/>
              <a:t> </a:t>
            </a:r>
            <a:r>
              <a:rPr lang="nl-NL" sz="3000" b="1" dirty="0" err="1"/>
              <a:t>you</a:t>
            </a:r>
            <a:r>
              <a:rPr lang="nl-NL" sz="3000" b="1" dirty="0"/>
              <a:t> counsel Sister Sandra in </a:t>
            </a:r>
            <a:r>
              <a:rPr lang="nl-NL" sz="3000" b="1" dirty="0" err="1"/>
              <a:t>this</a:t>
            </a:r>
            <a:r>
              <a:rPr lang="nl-NL" sz="3000" b="1" dirty="0"/>
              <a:t> case?</a:t>
            </a:r>
            <a:endParaRPr lang="en-US" sz="3000" b="1" dirty="0"/>
          </a:p>
          <a:p>
            <a:pPr marL="0" indent="0" algn="ctr">
              <a:buNone/>
            </a:pPr>
            <a:br>
              <a:rPr lang="en-US" sz="3000" b="1" dirty="0"/>
            </a:br>
            <a:r>
              <a:rPr lang="en-NL" sz="3000" b="1" dirty="0"/>
              <a:t>Prepare to </a:t>
            </a:r>
            <a:r>
              <a:rPr lang="nl-NL" sz="3000" b="1" dirty="0" err="1"/>
              <a:t>discuss</a:t>
            </a:r>
            <a:r>
              <a:rPr lang="nl-NL" sz="3000" b="1" dirty="0"/>
              <a:t> </a:t>
            </a:r>
            <a:r>
              <a:rPr lang="nl-NL" sz="3000" b="1" dirty="0" err="1"/>
              <a:t>your</a:t>
            </a:r>
            <a:r>
              <a:rPr lang="nl-NL" sz="3000" b="1" dirty="0"/>
              <a:t> counsel </a:t>
            </a:r>
            <a:r>
              <a:rPr lang="en-NL" sz="3000" b="1" dirty="0"/>
              <a:t>next </a:t>
            </a:r>
            <a:r>
              <a:rPr lang="nl-NL" sz="3000" b="1" dirty="0"/>
              <a:t>week</a:t>
            </a:r>
            <a:r>
              <a:rPr lang="en-NL" sz="3000" b="1" dirty="0"/>
              <a:t>.</a:t>
            </a:r>
          </a:p>
          <a:p>
            <a:pPr marL="0" indent="0">
              <a:buNone/>
            </a:pPr>
            <a:endParaRPr lang="en-US" dirty="0"/>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The birth of Isaac, heir of promise</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the LORD visited Sarah as he had said, and the LORD did unto Sarah as he had spoken. For Sarah conceived, and bare Abraham a son in his old age, at the set time of which God had spoken to him”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21:1,2</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Genesis 21:1-34</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Colossians 1:1-22</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51) Colossians 001">
            <a:hlinkClick r:id="" action="ppaction://media"/>
            <a:extLst>
              <a:ext uri="{FF2B5EF4-FFF2-40B4-BE49-F238E27FC236}">
                <a16:creationId xmlns:a16="http://schemas.microsoft.com/office/drawing/2014/main" id="{FB97E95C-46A9-3172-867E-A3506C7F46B0}"/>
              </a:ext>
            </a:extLst>
          </p:cNvPr>
          <p:cNvPicPr>
            <a:picLocks noChangeAspect="1"/>
          </p:cNvPicPr>
          <p:nvPr>
            <a:audioFile r:link="rId1"/>
            <p:extLst>
              <p:ext uri="{DAA4B4D4-6D71-4841-9C94-3DE7FCFB9230}">
                <p14:media xmlns:p14="http://schemas.microsoft.com/office/powerpoint/2010/main" r:embed="rId2">
                  <p14:trim st="1300" end="63192.2857"/>
                </p14:media>
              </p:ext>
            </p:extLst>
          </p:nvPr>
        </p:nvPicPr>
        <p:blipFill>
          <a:blip r:embed="rId7"/>
          <a:stretch>
            <a:fillRect/>
          </a:stretch>
        </p:blipFill>
        <p:spPr>
          <a:xfrm>
            <a:off x="5851525" y="3659087"/>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0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256:</a:t>
            </a:r>
            <a:r>
              <a:rPr lang="en-US" sz="7200" b="1" dirty="0">
                <a:solidFill>
                  <a:schemeClr val="bg1"/>
                </a:solidFill>
                <a:effectLst>
                  <a:outerShdw blurRad="38100" dist="38100" dir="2700000" algn="tl">
                    <a:srgbClr val="000000">
                      <a:alpha val="43137"/>
                    </a:srgbClr>
                  </a:outerShdw>
                </a:effectLst>
              </a:rPr>
              <a:t> REDEEMED! </a:t>
            </a:r>
          </a:p>
        </p:txBody>
      </p:sp>
    </p:spTree>
    <p:extLst>
      <p:ext uri="{BB962C8B-B14F-4D97-AF65-F5344CB8AC3E}">
        <p14:creationId xmlns:p14="http://schemas.microsoft.com/office/powerpoint/2010/main" val="652162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REDEEMED! [GHS 256]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Redeemed—how I love to proclaim 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through His infinite mercy,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26951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56104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REDEEMED! [GHS 256]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and so happy in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language my rapture can tell;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know that the light of His presence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me doth continually dwell.</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68900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83327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REDEEMED! [GHS 256]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think of my blessed Redeemer,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think of Him all the day long;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sing, for I cannot be silent;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love is the theme of my song.</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097482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05330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REDEEMED! [GHS 256]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know I shall see in His beauty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King in whose way I delight;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lovingly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guardeth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my footsteps,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giveth me songs in the night.</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77042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452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REDEEMED! [GHS 256]</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know there’s crown that is waiting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yonder bright mansion for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soon with the spirits made perfect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home with the Lord I shall be.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37426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8780933"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by the blood of the Lamb;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Redeemed, redeemed,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child, and forever, I am.</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8300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LIBERATED BY THE POWER OF THE CROSS</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39266</TotalTime>
  <Words>1602</Words>
  <Application>Microsoft Office PowerPoint</Application>
  <PresentationFormat>Widescreen</PresentationFormat>
  <Paragraphs>226</Paragraphs>
  <Slides>42</Slides>
  <Notes>15</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42</vt:i4>
      </vt:variant>
    </vt:vector>
  </HeadingPairs>
  <TitlesOfParts>
    <vt:vector size="59" baseType="lpstr">
      <vt:lpstr>Aptos</vt:lpstr>
      <vt:lpstr>Arial</vt:lpstr>
      <vt:lpstr>Bell MT</vt:lpstr>
      <vt:lpstr>Calibri</vt:lpstr>
      <vt:lpstr>Calibri (Body)</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A NEW NAME IN GLORY [GHS 035]</vt:lpstr>
      <vt:lpstr>PowerPoint Presentation</vt:lpstr>
      <vt:lpstr>A NEW NAME IN GLORY [GHS 035]</vt:lpstr>
      <vt:lpstr>PowerPoint Presentation</vt:lpstr>
      <vt:lpstr>A NEW NAME IN GLORY [GHS 035]</vt:lpstr>
      <vt:lpstr>PowerPoint Presentation</vt:lpstr>
      <vt:lpstr>SEARCH THE SCRIPTURES</vt:lpstr>
      <vt:lpstr>REVIEW OF THE ASSIGNMENT FROM LAST STUDY</vt:lpstr>
      <vt:lpstr> LESSON 6:  Abimelech Restores Abraham’s Wife</vt:lpstr>
      <vt:lpstr>INTRODUCTION</vt:lpstr>
      <vt:lpstr>Abimelech restores Abraham’s wife</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PowerPoint Presentation</vt:lpstr>
      <vt:lpstr>PowerPoint Presentation</vt:lpstr>
      <vt:lpstr>  LESSON 7:  The birth of Isaac, heir of promise</vt:lpstr>
      <vt:lpstr>PowerPoint Presentation</vt:lpstr>
      <vt:lpstr>HYMN</vt:lpstr>
      <vt:lpstr>REDEEMED! [GHS 256]</vt:lpstr>
      <vt:lpstr>PowerPoint Presentation</vt:lpstr>
      <vt:lpstr>REDEEMED! [GHS 256]</vt:lpstr>
      <vt:lpstr>PowerPoint Presentation</vt:lpstr>
      <vt:lpstr>REDEEMED! [GHS 256]</vt:lpstr>
      <vt:lpstr>PowerPoint Presentation</vt:lpstr>
      <vt:lpstr>REDEEMED! [GHS 256]</vt:lpstr>
      <vt:lpstr>PowerPoint Presentation</vt:lpstr>
      <vt:lpstr>REDEEMED! [GHS 256]</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1126</cp:revision>
  <dcterms:created xsi:type="dcterms:W3CDTF">2023-01-06T14:44:39Z</dcterms:created>
  <dcterms:modified xsi:type="dcterms:W3CDTF">2026-02-05T10:14:08Z</dcterms:modified>
</cp:coreProperties>
</file>