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8" r:id="rId3"/>
    <p:sldId id="258" r:id="rId4"/>
    <p:sldId id="259" r:id="rId5"/>
    <p:sldId id="287" r:id="rId6"/>
    <p:sldId id="283" r:id="rId7"/>
    <p:sldId id="277" r:id="rId8"/>
    <p:sldId id="276" r:id="rId9"/>
    <p:sldId id="292" r:id="rId10"/>
    <p:sldId id="295" r:id="rId11"/>
    <p:sldId id="296"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6DF4B1-DBF4-4B60-9EC1-9D273A02455A}" v="2" dt="2025-12-13T10:22:58.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5" autoAdjust="0"/>
    <p:restoredTop sz="88716" autoAdjust="0"/>
  </p:normalViewPr>
  <p:slideViewPr>
    <p:cSldViewPr snapToGrid="0">
      <p:cViewPr varScale="1">
        <p:scale>
          <a:sx n="57" d="100"/>
          <a:sy n="57" d="100"/>
        </p:scale>
        <p:origin x="9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kern="1200" dirty="0"/>
            <a:t>Why should a believer expect to be tempted by the devil?</a:t>
          </a:r>
        </a:p>
        <a:p>
          <a:pPr algn="ctr">
            <a:lnSpc>
              <a:spcPct val="100000"/>
            </a:lnSpc>
            <a:spcBef>
              <a:spcPct val="0"/>
            </a:spcBef>
            <a:spcAft>
              <a:spcPts val="600"/>
            </a:spcAft>
            <a:buFont typeface="+mj-lt"/>
            <a:buAutoNum type="arabicPeriod"/>
          </a:pPr>
          <a:r>
            <a:rPr lang="nl-NL" sz="3200" b="1" i="1" kern="1200" dirty="0"/>
            <a:t>Luke 4:1–2; Heb 4:15; Deut 8:3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3508" custScaleY="71037" custLinFactNeighborX="-3405" custLinFactNeighborY="-698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a believer overcome temptations?</a:t>
          </a:r>
        </a:p>
        <a:p>
          <a:pPr algn="ctr">
            <a:lnSpc>
              <a:spcPct val="100000"/>
            </a:lnSpc>
            <a:spcBef>
              <a:spcPct val="0"/>
            </a:spcBef>
            <a:spcAft>
              <a:spcPts val="600"/>
            </a:spcAft>
          </a:pPr>
          <a:r>
            <a:rPr lang="en-US" sz="3200" b="1" i="1" dirty="0"/>
            <a:t>Matt 4:4,7,10; Psalm 119: 9,11; Revelation 12:11</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Why did Christ accompany His teaching and preaching ministry with miracles?</a:t>
          </a:r>
        </a:p>
        <a:p>
          <a:pPr algn="ctr">
            <a:lnSpc>
              <a:spcPct val="100000"/>
            </a:lnSpc>
            <a:spcBef>
              <a:spcPct val="0"/>
            </a:spcBef>
            <a:spcAft>
              <a:spcPts val="600"/>
            </a:spcAft>
          </a:pPr>
          <a:r>
            <a:rPr lang="nl-NL" sz="3200" b="1" i="1" dirty="0"/>
            <a:t>John 4:48; Acts 10:38; Matthew 14:14</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 </a:t>
          </a:r>
          <a:r>
            <a:rPr lang="en-US" sz="3200" kern="1200" dirty="0">
              <a:solidFill>
                <a:prstClr val="black">
                  <a:hueOff val="0"/>
                  <a:satOff val="0"/>
                  <a:lumOff val="0"/>
                  <a:alphaOff val="0"/>
                </a:prstClr>
              </a:solidFill>
              <a:latin typeface="Calibri"/>
              <a:ea typeface="+mn-ea"/>
              <a:cs typeface="+mn-cs"/>
            </a:rPr>
            <a:t>What can we learn from Jesus’ call of fishermen to be apostles in the early church?</a:t>
          </a:r>
        </a:p>
        <a:p>
          <a:pPr algn="ctr">
            <a:lnSpc>
              <a:spcPct val="100000"/>
            </a:lnSpc>
            <a:spcBef>
              <a:spcPct val="0"/>
            </a:spcBef>
            <a:spcAft>
              <a:spcPts val="600"/>
            </a:spcAft>
          </a:pPr>
          <a:r>
            <a:rPr lang="en-US" sz="3200" b="1" kern="1200" dirty="0">
              <a:solidFill>
                <a:prstClr val="black">
                  <a:hueOff val="0"/>
                  <a:satOff val="0"/>
                  <a:lumOff val="0"/>
                  <a:alphaOff val="0"/>
                </a:prstClr>
              </a:solidFill>
              <a:latin typeface="Calibri"/>
              <a:ea typeface="+mn-ea"/>
              <a:cs typeface="+mn-cs"/>
            </a:rPr>
            <a:t>Matthew 4:18-20; 1 Corinthians 1:26-28</a:t>
          </a:r>
          <a:endParaRPr lang="en-GB" sz="3200" b="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dirty="0"/>
            <a:t>How can we answer Christ’s call to discipleship?</a:t>
          </a:r>
        </a:p>
        <a:p>
          <a:pPr algn="ctr">
            <a:lnSpc>
              <a:spcPct val="100000"/>
            </a:lnSpc>
            <a:spcBef>
              <a:spcPct val="0"/>
            </a:spcBef>
            <a:spcAft>
              <a:spcPts val="600"/>
            </a:spcAft>
            <a:buFont typeface="+mj-lt"/>
            <a:buNone/>
          </a:pPr>
          <a:r>
            <a:rPr lang="nl-NL" sz="3200" b="1" i="1" dirty="0"/>
            <a:t>Mat. 4:18–22; 16:24; Lk. 14:26,27; John 1:40–41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did the disciples respond to Christ’s call?</a:t>
          </a:r>
        </a:p>
        <a:p>
          <a:pPr algn="ctr">
            <a:lnSpc>
              <a:spcPct val="100000"/>
            </a:lnSpc>
            <a:spcBef>
              <a:spcPct val="0"/>
            </a:spcBef>
            <a:spcAft>
              <a:spcPts val="600"/>
            </a:spcAft>
          </a:pPr>
          <a:r>
            <a:rPr lang="en-US" sz="3200" b="1" dirty="0"/>
            <a:t>Matt 4:19,20; Exodus 24:7; Genesis 12:1,4; 1 Samuel 3:9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14855" y="-293748"/>
          <a:ext cx="9510462" cy="298939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51203" y="405781"/>
          <a:ext cx="9510462" cy="2989398"/>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Why should a believer expect to be tempted by the devil?</a:t>
          </a:r>
        </a:p>
        <a:p>
          <a:pPr marL="0" lvl="0" indent="0" algn="ctr" defTabSz="1422400">
            <a:lnSpc>
              <a:spcPct val="100000"/>
            </a:lnSpc>
            <a:spcBef>
              <a:spcPct val="0"/>
            </a:spcBef>
            <a:spcAft>
              <a:spcPts val="600"/>
            </a:spcAft>
            <a:buFont typeface="+mj-lt"/>
            <a:buNone/>
          </a:pPr>
          <a:r>
            <a:rPr lang="nl-NL" sz="3200" b="1" i="1" kern="1200" dirty="0"/>
            <a:t>Luke 4:1–2; Heb 4:15; Deut 8:3</a:t>
          </a:r>
          <a:endParaRPr lang="en-GB" sz="3200" b="1" i="1" kern="1200" dirty="0"/>
        </a:p>
      </dsp:txBody>
      <dsp:txXfrm>
        <a:off x="938759" y="493337"/>
        <a:ext cx="9335350" cy="28142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a believer overcome temptations?</a:t>
          </a:r>
        </a:p>
        <a:p>
          <a:pPr marL="0" lvl="0" indent="0" algn="ctr" defTabSz="1422400">
            <a:lnSpc>
              <a:spcPct val="100000"/>
            </a:lnSpc>
            <a:spcBef>
              <a:spcPct val="0"/>
            </a:spcBef>
            <a:spcAft>
              <a:spcPts val="600"/>
            </a:spcAft>
            <a:buNone/>
          </a:pPr>
          <a:r>
            <a:rPr lang="en-US" sz="3200" b="1" i="1" kern="1200" dirty="0"/>
            <a:t>Matt 4:4,7,10; Psalm 119: 9,11; Revelation 12:11</a:t>
          </a:r>
        </a:p>
        <a:p>
          <a:pPr marL="0" lvl="0" indent="0" algn="ctr" defTabSz="1422400">
            <a:lnSpc>
              <a:spcPct val="100000"/>
            </a:lnSpc>
            <a:spcBef>
              <a:spcPct val="0"/>
            </a:spcBef>
            <a:spcAft>
              <a:spcPts val="600"/>
            </a:spcAft>
            <a:buNone/>
          </a:pP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did Christ accompany His teaching and preaching ministry with miracles?</a:t>
          </a:r>
        </a:p>
        <a:p>
          <a:pPr marL="0" lvl="0" indent="0" algn="ctr" defTabSz="1422400">
            <a:lnSpc>
              <a:spcPct val="100000"/>
            </a:lnSpc>
            <a:spcBef>
              <a:spcPct val="0"/>
            </a:spcBef>
            <a:spcAft>
              <a:spcPts val="600"/>
            </a:spcAft>
            <a:buNone/>
          </a:pPr>
          <a:r>
            <a:rPr lang="nl-NL" sz="3200" b="1" i="1" kern="1200" dirty="0"/>
            <a:t>John 4:48; Acts 10:38; Matthew 14:14</a:t>
          </a:r>
          <a:endParaRPr lang="en-GB" sz="3200" b="1"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US" sz="3200" kern="1200" dirty="0">
              <a:solidFill>
                <a:prstClr val="black">
                  <a:hueOff val="0"/>
                  <a:satOff val="0"/>
                  <a:lumOff val="0"/>
                  <a:alphaOff val="0"/>
                </a:prstClr>
              </a:solidFill>
              <a:latin typeface="Calibri"/>
              <a:ea typeface="+mn-ea"/>
              <a:cs typeface="+mn-cs"/>
            </a:rPr>
            <a:t>What can we learn from Jesus’ call of fishermen to be apostles in the early church?</a:t>
          </a:r>
        </a:p>
        <a:p>
          <a:pPr marL="0" lvl="0" indent="0" algn="ctr" defTabSz="1422400">
            <a:lnSpc>
              <a:spcPct val="100000"/>
            </a:lnSpc>
            <a:spcBef>
              <a:spcPct val="0"/>
            </a:spcBef>
            <a:spcAft>
              <a:spcPts val="600"/>
            </a:spcAft>
            <a:buNone/>
          </a:pPr>
          <a:r>
            <a:rPr lang="en-US" sz="3200" b="1" kern="1200" dirty="0">
              <a:solidFill>
                <a:prstClr val="black">
                  <a:hueOff val="0"/>
                  <a:satOff val="0"/>
                  <a:lumOff val="0"/>
                  <a:alphaOff val="0"/>
                </a:prstClr>
              </a:solidFill>
              <a:latin typeface="Calibri"/>
              <a:ea typeface="+mn-ea"/>
              <a:cs typeface="+mn-cs"/>
            </a:rPr>
            <a:t>Matthew 4:18-20; 1 Corinthians 1:26-28</a:t>
          </a:r>
          <a:endParaRPr lang="en-GB" sz="3200" b="1" kern="1200" dirty="0">
            <a:solidFill>
              <a:prstClr val="black">
                <a:hueOff val="0"/>
                <a:satOff val="0"/>
                <a:lumOff val="0"/>
                <a:alphaOff val="0"/>
              </a:prstClr>
            </a:solidFill>
            <a:latin typeface="Calibri"/>
            <a:ea typeface="+mn-ea"/>
            <a:cs typeface="+mn-cs"/>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kern="1200" dirty="0"/>
            <a:t>How can we answer Christ’s call to discipleship?</a:t>
          </a:r>
        </a:p>
        <a:p>
          <a:pPr marL="0" lvl="0" indent="0" algn="ctr" defTabSz="1422400">
            <a:lnSpc>
              <a:spcPct val="100000"/>
            </a:lnSpc>
            <a:spcBef>
              <a:spcPct val="0"/>
            </a:spcBef>
            <a:spcAft>
              <a:spcPts val="600"/>
            </a:spcAft>
            <a:buFont typeface="+mj-lt"/>
            <a:buNone/>
          </a:pPr>
          <a:r>
            <a:rPr lang="nl-NL" sz="3200" b="1" i="1" kern="1200" dirty="0"/>
            <a:t>Mat. 4:18–22; 16:24; Lk. 14:26,27; John 1:40–41</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did the disciples respond to Christ’s call?</a:t>
          </a:r>
        </a:p>
        <a:p>
          <a:pPr marL="0" lvl="0" indent="0" algn="ctr" defTabSz="1422400">
            <a:lnSpc>
              <a:spcPct val="100000"/>
            </a:lnSpc>
            <a:spcBef>
              <a:spcPct val="0"/>
            </a:spcBef>
            <a:spcAft>
              <a:spcPts val="600"/>
            </a:spcAft>
            <a:buNone/>
          </a:pPr>
          <a:r>
            <a:rPr lang="en-US" sz="3200" b="1" kern="1200" dirty="0"/>
            <a:t>Matt 4:19,20; Exodus 24:7; Genesis 12:1,4; 1 Samuel 3:9</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2/10/2026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946108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13</a:t>
            </a:fld>
            <a:endParaRPr lang="en-US"/>
          </a:p>
        </p:txBody>
      </p:sp>
    </p:spTree>
    <p:extLst>
      <p:ext uri="{BB962C8B-B14F-4D97-AF65-F5344CB8AC3E}">
        <p14:creationId xmlns:p14="http://schemas.microsoft.com/office/powerpoint/2010/main" val="345512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10/02/2026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10/02/2026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10/02/2026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10/02/2026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10/02/2026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10/02/2026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10/02/2026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10/02/2026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18-02-2026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1" name="Rectangle 10">
            <a:extLst>
              <a:ext uri="{FF2B5EF4-FFF2-40B4-BE49-F238E27FC236}">
                <a16:creationId xmlns:a16="http://schemas.microsoft.com/office/drawing/2014/main" id="{37EE3022-905D-B7D5-0598-F5B2CE72EA19}"/>
              </a:ext>
            </a:extLst>
          </p:cNvPr>
          <p:cNvSpPr>
            <a:spLocks noChangeAspec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altLang="en-GB" sz="2800" b="1" i="1" dirty="0">
                <a:solidFill>
                  <a:srgbClr val="FFFFFF"/>
                </a:solidFill>
                <a:latin typeface="Cambria" panose="02040503050406030204" pitchFamily="18" charset="0"/>
                <a:ea typeface="Cambria" panose="02040503050406030204" pitchFamily="18" charset="0"/>
              </a:rPr>
              <a:t>The ministry of</a:t>
            </a:r>
          </a:p>
          <a:p>
            <a:pPr lvl="0" algn="ctr">
              <a:defRPr/>
            </a:pPr>
            <a:r>
              <a:rPr lang="en-US" altLang="en-GB" sz="2800" b="1" i="1" dirty="0">
                <a:solidFill>
                  <a:srgbClr val="FFFFFF"/>
                </a:solidFill>
                <a:latin typeface="Cambria" panose="02040503050406030204" pitchFamily="18" charset="0"/>
                <a:ea typeface="Cambria" panose="02040503050406030204" pitchFamily="18" charset="0"/>
              </a:rPr>
              <a:t>John the Baptist</a:t>
            </a:r>
            <a:endParaRPr lang="en-GB"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6832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7834" y="742951"/>
            <a:ext cx="4332307"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dirty="0">
                <a:solidFill>
                  <a:srgbClr val="FFFFFF"/>
                </a:solidFill>
              </a:rPr>
              <a:t>Temptation and Commencement of Christ’s Ministry</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“The spirit of the Lord is upon me, because he hath anointed me to preach the gospel to the poor; he hath sent me to heal the brokenhearted, to preach deliverance to the captives, and recovering of sight to the blind, to set at liberty them that are bruised” (Luke 4:18).</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dirty="0"/>
              <a:t>TEXTS:</a:t>
            </a:r>
            <a:r>
              <a:rPr lang="en-GB" sz="2800" b="1" i="1" dirty="0"/>
              <a:t>  </a:t>
            </a:r>
            <a:r>
              <a:rPr lang="en-US" sz="2800" b="1" i="1" dirty="0">
                <a:latin typeface="Calibri" panose="020F0502020204030204" pitchFamily="34" charset="0"/>
                <a:sym typeface="+mn-ea"/>
              </a:rPr>
              <a:t>Matthew 4:1-25; Luke 4:1-44</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Jesus’ earthly ministry was divinely approved by God at His baptism in the River Jordan. After this, He was led into the wilderness to be tempted by the devil, pointing to the reality that all believers will face trials. Similarly, as Christ overcame Satan, His followers can also overcome by relying on His grace. Following His victory, Jesus began His public ministry, calling for repentance and proclaiming the kingdom of heaven. He then chose and trained disciples, commissioning them for the work of soul-winning, a calling that extends to all believers</a:t>
            </a:r>
            <a:r>
              <a:rPr lang="en-US" dirty="0">
                <a:latin typeface="Calibri" panose="020F0502020204030204" pitchFamily="34" charset="0"/>
              </a:rPr>
              <a: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Satan targets legitimate needs and desires. Our obedience to God must never be exchanged for influence, position, or recognition.</a:t>
            </a:r>
          </a:p>
          <a:p>
            <a:pPr marL="514350" indent="-514350" algn="just" eaLnBrk="0" fontAlgn="base" hangingPunct="0">
              <a:lnSpc>
                <a:spcPct val="100000"/>
              </a:lnSpc>
              <a:spcBef>
                <a:spcPct val="0"/>
              </a:spcBef>
              <a:spcAft>
                <a:spcPts val="600"/>
              </a:spcAft>
              <a:buFont typeface="+mj-lt"/>
              <a:buAutoNum type="arabicPeriod"/>
              <a:defRPr/>
            </a:pPr>
            <a:r>
              <a:rPr lang="en-US" dirty="0"/>
              <a:t>The word of God is the ultimate weapon to overcome temptation.</a:t>
            </a:r>
          </a:p>
          <a:p>
            <a:pPr marL="514350" indent="-514350" algn="just" eaLnBrk="0" fontAlgn="base" hangingPunct="0">
              <a:lnSpc>
                <a:spcPct val="100000"/>
              </a:lnSpc>
              <a:spcBef>
                <a:spcPct val="0"/>
              </a:spcBef>
              <a:spcAft>
                <a:spcPts val="600"/>
              </a:spcAft>
              <a:buFont typeface="+mj-lt"/>
              <a:buAutoNum type="arabicPeriod"/>
              <a:defRPr/>
            </a:pPr>
            <a:r>
              <a:rPr lang="en-US" dirty="0"/>
              <a:t>Genuine salvation, sanctification, Holy Ghost baptism and water baptism are compulsory to excel in the gospel ministry.</a:t>
            </a:r>
          </a:p>
          <a:p>
            <a:pPr marL="514350" indent="-514350" algn="just" eaLnBrk="0" fontAlgn="base" hangingPunct="0">
              <a:lnSpc>
                <a:spcPct val="100000"/>
              </a:lnSpc>
              <a:spcBef>
                <a:spcPct val="0"/>
              </a:spcBef>
              <a:spcAft>
                <a:spcPts val="600"/>
              </a:spcAft>
              <a:buFont typeface="+mj-lt"/>
              <a:buAutoNum type="arabicPeriod"/>
              <a:defRPr/>
            </a:pPr>
            <a:r>
              <a:rPr lang="en-US" dirty="0"/>
              <a:t>Believers should </a:t>
            </a:r>
            <a:r>
              <a:rPr lang="en-US" dirty="0" err="1"/>
              <a:t>emphasise</a:t>
            </a:r>
            <a:r>
              <a:rPr lang="en-US" dirty="0"/>
              <a:t> repentance in their preaching outreaches like Jesus did.</a:t>
            </a:r>
          </a:p>
          <a:p>
            <a:pPr marL="514350" indent="-514350" algn="just" eaLnBrk="0" fontAlgn="base" hangingPunct="0">
              <a:lnSpc>
                <a:spcPct val="100000"/>
              </a:lnSpc>
              <a:spcBef>
                <a:spcPct val="0"/>
              </a:spcBef>
              <a:spcAft>
                <a:spcPts val="600"/>
              </a:spcAft>
              <a:buFont typeface="+mj-lt"/>
              <a:buAutoNum type="arabicPeriod"/>
              <a:defRPr/>
            </a:pPr>
            <a:r>
              <a:rPr lang="en-US" dirty="0"/>
              <a:t>True discipleship requires obedience, sacrifice, and leaving comfort and old priorities to follow Jesus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Temptation and Commencement of Christ’s Ministry</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93528094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3686656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63745383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0774214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79851690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69462547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5841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God’s Word is sufficient for the believer to overcome temptation. Like Jesus, rely on the Scripture and the Holy Spirit always. Follow His call wholeheartedly, trust Him, and He will use you to bring multitudes of souls into God’s kingdom.</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Moments of discouragement, fear, or loneliness can leave a believer open to being tempted. What Scripture-based strategies can help believers remain fully obedient and faithful during these times?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2223</TotalTime>
  <Words>519</Words>
  <Application>Microsoft Office PowerPoint</Application>
  <PresentationFormat>Widescreen</PresentationFormat>
  <Paragraphs>48</Paragraphs>
  <Slides>13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Calibri Light</vt:lpstr>
      <vt:lpstr>Cambria</vt:lpstr>
      <vt:lpstr>Office Theme</vt:lpstr>
      <vt:lpstr>SEARCH THE SCRIPTURES</vt:lpstr>
      <vt:lpstr>ASSIGNMENT</vt:lpstr>
      <vt:lpstr> LESSON 10:  Temptation and Commencement of Christ’s Ministry</vt:lpstr>
      <vt:lpstr>INTRODUCTION</vt:lpstr>
      <vt:lpstr>Temptation and Commencement of Christ’s Ministry</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AMS Pastor Imole Kayode</cp:lastModifiedBy>
  <cp:revision>199</cp:revision>
  <dcterms:modified xsi:type="dcterms:W3CDTF">2026-02-10T22:24:15Z</dcterms:modified>
</cp:coreProperties>
</file>