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8" r:id="rId3"/>
    <p:sldId id="258" r:id="rId4"/>
    <p:sldId id="259" r:id="rId5"/>
    <p:sldId id="287" r:id="rId6"/>
    <p:sldId id="283" r:id="rId7"/>
    <p:sldId id="277" r:id="rId8"/>
    <p:sldId id="276" r:id="rId9"/>
    <p:sldId id="292" r:id="rId10"/>
    <p:sldId id="295" r:id="rId11"/>
    <p:sldId id="296" r:id="rId12"/>
    <p:sldId id="297"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6DF4B1-DBF4-4B60-9EC1-9D273A02455A}" v="2" dt="2025-12-13T10:22:58.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76066" autoAdjust="0"/>
  </p:normalViewPr>
  <p:slideViewPr>
    <p:cSldViewPr snapToGrid="0">
      <p:cViewPr varScale="1">
        <p:scale>
          <a:sx n="65" d="100"/>
          <a:sy n="65" d="100"/>
        </p:scale>
        <p:origin x="6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can believers learn from biblical records?</a:t>
          </a:r>
        </a:p>
        <a:p>
          <a:pPr algn="ctr"/>
          <a:r>
            <a:rPr lang="en-US" sz="3200" b="1" i="1" kern="1200" dirty="0"/>
            <a:t>Psalm 78:4-7; Romans 15:4</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can we learn from the inclusion of Gentiles in the lineage of Christ?</a:t>
          </a:r>
          <a:endParaRPr lang="en-GB" sz="3200" b="0" i="1" dirty="0"/>
        </a:p>
        <a:p>
          <a:pPr algn="ctr">
            <a:lnSpc>
              <a:spcPct val="100000"/>
            </a:lnSpc>
            <a:spcBef>
              <a:spcPct val="0"/>
            </a:spcBef>
            <a:spcAft>
              <a:spcPts val="600"/>
            </a:spcAft>
          </a:pPr>
          <a:r>
            <a:rPr lang="en-GB" sz="3200" b="1" i="1" dirty="0"/>
            <a:t>Romans 10:12; Gal. 3:28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Mention the Old Testament women in the lineage of our Lord Jesus Christ?</a:t>
          </a:r>
        </a:p>
        <a:p>
          <a:pPr algn="ctr">
            <a:lnSpc>
              <a:spcPct val="100000"/>
            </a:lnSpc>
            <a:spcBef>
              <a:spcPct val="0"/>
            </a:spcBef>
            <a:spcAft>
              <a:spcPts val="600"/>
            </a:spcAft>
          </a:pPr>
          <a:r>
            <a:rPr lang="en-GB" sz="3200" b="1" i="1" dirty="0"/>
            <a:t>Matt. 1:3,5-6;</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is the importance of the virgin birth to the Christian faith?</a:t>
          </a:r>
        </a:p>
        <a:p>
          <a:pPr algn="ctr">
            <a:lnSpc>
              <a:spcPct val="100000"/>
            </a:lnSpc>
            <a:spcBef>
              <a:spcPct val="0"/>
            </a:spcBef>
            <a:spcAft>
              <a:spcPts val="600"/>
            </a:spcAft>
          </a:pPr>
          <a:r>
            <a:rPr lang="en-US" sz="3200" b="1" i="1" dirty="0"/>
            <a:t>Gen.3:15; 1 John 3:5</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can we learn from the way Jesus was protected from the murderous intention of Herod?</a:t>
          </a:r>
        </a:p>
        <a:p>
          <a:pPr algn="ctr">
            <a:lnSpc>
              <a:spcPct val="100000"/>
            </a:lnSpc>
            <a:spcBef>
              <a:spcPct val="0"/>
            </a:spcBef>
            <a:spcAft>
              <a:spcPts val="600"/>
            </a:spcAft>
          </a:pPr>
          <a:r>
            <a:rPr lang="en-US" sz="3200" b="1" i="1" dirty="0"/>
            <a:t>Prov. 19:21; Jere 1:19</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Explain why Christ came into the world</a:t>
          </a:r>
        </a:p>
        <a:p>
          <a:pPr algn="ctr">
            <a:lnSpc>
              <a:spcPct val="100000"/>
            </a:lnSpc>
            <a:spcBef>
              <a:spcPct val="0"/>
            </a:spcBef>
            <a:spcAft>
              <a:spcPts val="600"/>
            </a:spcAft>
          </a:pPr>
          <a:r>
            <a:rPr lang="en-GB" sz="3200" b="1" i="1" dirty="0"/>
            <a:t>Matthew 1:21; Luke 19:10</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purpose of the virgin birth?</a:t>
          </a:r>
        </a:p>
        <a:p>
          <a:pPr algn="ctr">
            <a:lnSpc>
              <a:spcPct val="100000"/>
            </a:lnSpc>
            <a:spcBef>
              <a:spcPct val="0"/>
            </a:spcBef>
            <a:spcAft>
              <a:spcPts val="600"/>
            </a:spcAft>
          </a:pPr>
          <a:r>
            <a:rPr lang="en-US" sz="3200" b="1" i="1" dirty="0"/>
            <a:t>Heb.7:25-26; 1Pet. 2:22;</a:t>
          </a:r>
        </a:p>
        <a:p>
          <a:pPr algn="ctr">
            <a:lnSpc>
              <a:spcPct val="100000"/>
            </a:lnSpc>
            <a:spcBef>
              <a:spcPct val="0"/>
            </a:spcBef>
            <a:spcAft>
              <a:spcPts val="600"/>
            </a:spcAft>
          </a:pPr>
          <a:r>
            <a:rPr lang="en-US" sz="3200" b="1" i="1"/>
            <a:t> 1 John 3:5</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believers learn from biblical records?</a:t>
          </a:r>
        </a:p>
        <a:p>
          <a:pPr marL="0" lvl="0" indent="0" algn="ctr" defTabSz="1422400">
            <a:buNone/>
          </a:pPr>
          <a:r>
            <a:rPr lang="en-US" sz="3200" b="1" i="1" kern="1200" dirty="0"/>
            <a:t>Psalm 78:4-7; Romans 15:4</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the inclusion of Gentiles in the lineage of Christ?</a:t>
          </a:r>
          <a:endParaRPr lang="en-GB" sz="3200" b="0" i="1" kern="1200" dirty="0"/>
        </a:p>
        <a:p>
          <a:pPr marL="0" lvl="0" indent="0" algn="ctr" defTabSz="1422400">
            <a:lnSpc>
              <a:spcPct val="100000"/>
            </a:lnSpc>
            <a:spcBef>
              <a:spcPct val="0"/>
            </a:spcBef>
            <a:spcAft>
              <a:spcPts val="600"/>
            </a:spcAft>
            <a:buNone/>
          </a:pPr>
          <a:r>
            <a:rPr lang="en-GB" sz="3200" b="1" i="1" kern="1200" dirty="0"/>
            <a:t>Romans 10:12; Gal. 3:28</a:t>
          </a:r>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Mention the Old Testament women in the lineage of our Lord Jesus Christ?</a:t>
          </a:r>
        </a:p>
        <a:p>
          <a:pPr marL="0" lvl="0" indent="0" algn="ctr" defTabSz="1422400">
            <a:lnSpc>
              <a:spcPct val="100000"/>
            </a:lnSpc>
            <a:spcBef>
              <a:spcPct val="0"/>
            </a:spcBef>
            <a:spcAft>
              <a:spcPts val="600"/>
            </a:spcAft>
            <a:buNone/>
          </a:pPr>
          <a:r>
            <a:rPr lang="en-GB" sz="3200" b="1" i="1" kern="1200" dirty="0"/>
            <a:t>Matt. 1:3,5-6;</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importance of the virgin birth to the Christian faith?</a:t>
          </a:r>
        </a:p>
        <a:p>
          <a:pPr marL="0" lvl="0" indent="0" algn="ctr" defTabSz="1422400">
            <a:lnSpc>
              <a:spcPct val="100000"/>
            </a:lnSpc>
            <a:spcBef>
              <a:spcPct val="0"/>
            </a:spcBef>
            <a:spcAft>
              <a:spcPts val="600"/>
            </a:spcAft>
            <a:buNone/>
          </a:pPr>
          <a:r>
            <a:rPr lang="en-US" sz="3200" b="1" i="1" kern="1200" dirty="0"/>
            <a:t>Gen.3:15; 1 John 3:5</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the way Jesus was protected from the murderous intention of Herod?</a:t>
          </a:r>
        </a:p>
        <a:p>
          <a:pPr marL="0" lvl="0" indent="0" algn="ctr" defTabSz="1422400">
            <a:lnSpc>
              <a:spcPct val="100000"/>
            </a:lnSpc>
            <a:spcBef>
              <a:spcPct val="0"/>
            </a:spcBef>
            <a:spcAft>
              <a:spcPts val="600"/>
            </a:spcAft>
            <a:buNone/>
          </a:pPr>
          <a:r>
            <a:rPr lang="en-US" sz="3200" b="1" i="1" kern="1200" dirty="0"/>
            <a:t>Prov. 19:21; Jere 1:19</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Explain why Christ came into the world</a:t>
          </a:r>
        </a:p>
        <a:p>
          <a:pPr marL="0" lvl="0" indent="0" algn="ctr" defTabSz="1422400">
            <a:lnSpc>
              <a:spcPct val="100000"/>
            </a:lnSpc>
            <a:spcBef>
              <a:spcPct val="0"/>
            </a:spcBef>
            <a:spcAft>
              <a:spcPts val="600"/>
            </a:spcAft>
            <a:buNone/>
          </a:pPr>
          <a:r>
            <a:rPr lang="en-GB" sz="3200" b="1" i="1" kern="1200" dirty="0"/>
            <a:t>Matthew 1:21; Luke 19:10</a:t>
          </a:r>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purpose of the virgin birth?</a:t>
          </a:r>
        </a:p>
        <a:p>
          <a:pPr marL="0" lvl="0" indent="0" algn="ctr" defTabSz="1422400">
            <a:lnSpc>
              <a:spcPct val="100000"/>
            </a:lnSpc>
            <a:spcBef>
              <a:spcPct val="0"/>
            </a:spcBef>
            <a:spcAft>
              <a:spcPts val="600"/>
            </a:spcAft>
            <a:buNone/>
          </a:pPr>
          <a:r>
            <a:rPr lang="en-US" sz="3200" b="1" i="1" kern="1200" dirty="0"/>
            <a:t>Heb.7:25-26; 1Pet. 2:22;</a:t>
          </a:r>
        </a:p>
        <a:p>
          <a:pPr marL="0" lvl="0" indent="0" algn="ctr" defTabSz="1422400">
            <a:lnSpc>
              <a:spcPct val="100000"/>
            </a:lnSpc>
            <a:spcBef>
              <a:spcPct val="0"/>
            </a:spcBef>
            <a:spcAft>
              <a:spcPts val="600"/>
            </a:spcAft>
            <a:buNone/>
          </a:pPr>
          <a:r>
            <a:rPr lang="en-US" sz="3200" b="1" i="1" kern="1200"/>
            <a:t> 1 John 3:5</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946108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1554827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22-02-2026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The Birth of Isaac, Heir of Promise</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One of our brethren has been trusting God for ten years for his residence permit to be issued. Someone advised him to change his story and lie.</a:t>
            </a:r>
          </a:p>
          <a:p>
            <a:pPr marL="0" indent="0" algn="ctr">
              <a:lnSpc>
                <a:spcPct val="110000"/>
              </a:lnSpc>
              <a:buNone/>
            </a:pPr>
            <a:r>
              <a:rPr lang="en-US" b="1" dirty="0">
                <a:latin typeface="Calibri" panose="020F0502020204030204" pitchFamily="34" charset="0"/>
              </a:rPr>
              <a:t>What would be your advice to this person? What bible passages would you share with him/her?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Genealogy</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and birth of Christ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“Behold, a virgin shall be with child, and shall bring forth a son, and they shall call his name Emmanuel, which being interpreted is, God with us”</a:t>
            </a:r>
          </a:p>
          <a:p>
            <a:pPr marL="180975" lvl="1" indent="-180975" algn="ctr" defTabSz="1289050">
              <a:lnSpc>
                <a:spcPct val="90000"/>
              </a:lnSpc>
              <a:spcBef>
                <a:spcPct val="0"/>
              </a:spcBef>
              <a:spcAft>
                <a:spcPct val="20000"/>
              </a:spcAft>
            </a:pPr>
            <a:r>
              <a:rPr lang="en-US" sz="2800" i="1" dirty="0"/>
              <a:t>(Matthew 1:23).</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TEXTS:</a:t>
            </a:r>
            <a:r>
              <a:rPr lang="en-GB" sz="2800" b="1" i="1" dirty="0"/>
              <a:t> Matthew 1:1</a:t>
            </a:r>
            <a:r>
              <a:rPr lang="en-US" sz="2800" b="1" i="1" kern="1200" baseline="0" dirty="0">
                <a:latin typeface="Calibri" panose="020F0502020204030204" pitchFamily="34" charset="0"/>
                <a:sym typeface="+mn-ea"/>
              </a:rPr>
              <a:t> –25; 2:1-23;        Luke 3:23-38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The Gospel according to Matthew opens with the genealogy of our Lord Jesus Christ with the names of Abraham and David to whom God gave the promise of the coming Messiah</a:t>
            </a:r>
            <a:r>
              <a:rPr lang="en-US" dirty="0">
                <a:latin typeface="Calibri" panose="020F0502020204030204" pitchFamily="34" charset="0"/>
              </a:rPr>
              <a:t>. This promise is reflected in the records to show that indeed Jesus Christ had the proper genealogy to qualify Him as  the Messiah. Record keeping of the acts of God and the Holy Ghost is very important. Believers should learn to keep and preserve adequate records of Bible doctrines and teachings, special events, great experiences and testimonies for coming generation (Psalm 78:4-7)</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 Abraham’s obedience to God led to the establishment of Abrahamic covenant. This promise received further assurance in David.</a:t>
            </a:r>
          </a:p>
          <a:p>
            <a:pPr marL="514350" indent="-514350" algn="just" eaLnBrk="0" fontAlgn="base" hangingPunct="0">
              <a:lnSpc>
                <a:spcPct val="100000"/>
              </a:lnSpc>
              <a:spcBef>
                <a:spcPct val="0"/>
              </a:spcBef>
              <a:spcAft>
                <a:spcPts val="600"/>
              </a:spcAft>
              <a:buFont typeface="+mj-lt"/>
              <a:buAutoNum type="arabicPeriod"/>
              <a:defRPr/>
            </a:pPr>
            <a:r>
              <a:rPr lang="en-US" dirty="0"/>
              <a:t>Both records of Matthew and Luke reveal that Jesus is truly the expected Messiah of Israel and of the world.</a:t>
            </a:r>
          </a:p>
          <a:p>
            <a:pPr marL="514350" indent="-514350" algn="just" eaLnBrk="0" fontAlgn="base" hangingPunct="0">
              <a:lnSpc>
                <a:spcPct val="100000"/>
              </a:lnSpc>
              <a:spcBef>
                <a:spcPct val="0"/>
              </a:spcBef>
              <a:spcAft>
                <a:spcPts val="600"/>
              </a:spcAft>
              <a:buFont typeface="+mj-lt"/>
              <a:buAutoNum type="arabicPeriod"/>
              <a:defRPr/>
            </a:pPr>
            <a:r>
              <a:rPr lang="en-US" dirty="0"/>
              <a:t>God’s  mercy and favour allowed women with an ugly past to be involved in  Christ’s  genealogy.</a:t>
            </a:r>
          </a:p>
          <a:p>
            <a:pPr marL="514350" indent="-514350" algn="just" eaLnBrk="0" fontAlgn="base" hangingPunct="0">
              <a:lnSpc>
                <a:spcPct val="100000"/>
              </a:lnSpc>
              <a:spcBef>
                <a:spcPct val="0"/>
              </a:spcBef>
              <a:spcAft>
                <a:spcPts val="600"/>
              </a:spcAft>
              <a:buFont typeface="+mj-lt"/>
              <a:buAutoNum type="arabicPeriod"/>
              <a:defRPr/>
            </a:pPr>
            <a:r>
              <a:rPr lang="en-US" dirty="0"/>
              <a:t>God’s redemptive plan does not discriminate. It is for both the Jews and Gentiles. </a:t>
            </a:r>
          </a:p>
          <a:p>
            <a:pPr marL="514350" indent="-514350" algn="just" eaLnBrk="0" fontAlgn="base" hangingPunct="0">
              <a:lnSpc>
                <a:spcPct val="100000"/>
              </a:lnSpc>
              <a:spcBef>
                <a:spcPct val="0"/>
              </a:spcBef>
              <a:spcAft>
                <a:spcPts val="600"/>
              </a:spcAft>
              <a:buFont typeface="+mj-lt"/>
              <a:buAutoNum type="arabicPeriod"/>
              <a:defRPr/>
            </a:pPr>
            <a:r>
              <a:rPr lang="en-US" dirty="0"/>
              <a:t>Jesus Christ was born of a virgin woman as prophesied and He came to save sinners.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US" sz="2800" b="1" i="1" dirty="0">
                <a:solidFill>
                  <a:srgbClr val="FFFFFF"/>
                </a:solidFill>
                <a:latin typeface="Cambria" panose="02040503050406030204" pitchFamily="18" charset="0"/>
              </a:rPr>
              <a:t>Genealogy and birth of Christ</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Gen.12:1-3. 17:4; Is.9:7; Rom.10:12; Gal.3:28; Gen.3:15; Matt.1:21</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74175456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24435795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2196494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13682541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81558263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9594392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5841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7134767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27176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Jesus is the Messiah that was promised in the Old Testament. He was born of a virgin as God declared in Gen. 3:15. The purpose of Jesus coming into the world is to save mankind from the ruin of sin. This purpose was fulfilled through His vicarious death on the cross of Calvary.</a:t>
            </a:r>
          </a:p>
          <a:p>
            <a:pPr marL="0" indent="0" algn="ctr">
              <a:lnSpc>
                <a:spcPct val="110000"/>
              </a:lnSpc>
              <a:buNone/>
            </a:pPr>
            <a:r>
              <a:rPr lang="en-US" b="1" dirty="0"/>
              <a:t>Is the purpose of Christ’s coming to the world already fulfilled in your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Believers are warned not to give heed to endless genealogies (1Timothy 1:4). However, the study of today is about genealogy of  Christ! </a:t>
            </a:r>
          </a:p>
          <a:p>
            <a:pPr marL="0" indent="0" algn="ctr">
              <a:lnSpc>
                <a:spcPct val="110000"/>
              </a:lnSpc>
              <a:buNone/>
            </a:pPr>
            <a:r>
              <a:rPr lang="en-US" b="1" dirty="0">
                <a:latin typeface="Calibri" panose="020F0502020204030204" pitchFamily="34" charset="0"/>
              </a:rPr>
              <a:t>How do we balance this? When should we pay attention to genealogy and when should we avoid it?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2166</TotalTime>
  <Words>627</Words>
  <Application>Microsoft Office PowerPoint</Application>
  <PresentationFormat>Widescreen</PresentationFormat>
  <Paragraphs>55</Paragraphs>
  <Slides>14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Calibri Light</vt:lpstr>
      <vt:lpstr>Cambria</vt:lpstr>
      <vt:lpstr>Office Theme</vt:lpstr>
      <vt:lpstr>SEARCH THE SCRIPTURES</vt:lpstr>
      <vt:lpstr>ASSIGNMENT</vt:lpstr>
      <vt:lpstr> LESSON 8:  Genealogy and birth of Christ</vt:lpstr>
      <vt:lpstr>INTRODUCTION</vt:lpstr>
      <vt:lpstr>Genealogy and birth of Christ Gen.12:1-3. 17:4; Is.9:7; Rom.10:12; Gal.3:28; Gen.3:15; Matt.1:21</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194</cp:revision>
  <dcterms:modified xsi:type="dcterms:W3CDTF">2026-02-08T20:45:30Z</dcterms:modified>
</cp:coreProperties>
</file>