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5"/>
  </p:notesMasterIdLst>
  <p:sldIdLst>
    <p:sldId id="256" r:id="rId2"/>
    <p:sldId id="298" r:id="rId3"/>
    <p:sldId id="258" r:id="rId4"/>
    <p:sldId id="259" r:id="rId5"/>
    <p:sldId id="287" r:id="rId6"/>
    <p:sldId id="283" r:id="rId7"/>
    <p:sldId id="277" r:id="rId8"/>
    <p:sldId id="276" r:id="rId9"/>
    <p:sldId id="292" r:id="rId10"/>
    <p:sldId id="295" r:id="rId11"/>
    <p:sldId id="296" r:id="rId12"/>
    <p:sldId id="269" r:id="rId13"/>
    <p:sldId id="288" r:id="rId14"/>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55" autoAdjust="0"/>
    <p:restoredTop sz="76066" autoAdjust="0"/>
  </p:normalViewPr>
  <p:slideViewPr>
    <p:cSldViewPr snapToGrid="0">
      <p:cViewPr varScale="1">
        <p:scale>
          <a:sx n="74" d="100"/>
          <a:sy n="74" d="100"/>
        </p:scale>
        <p:origin x="72" y="180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CLM NL" userId="57f3ed0d-ae9c-485c-9738-6351eaddc248" providerId="ADAL" clId="{DB9D4196-092C-4817-BE64-F00FCE99FF6D}"/>
    <pc:docChg chg="undo custSel modSld">
      <pc:chgData name="DCLM NL" userId="57f3ed0d-ae9c-485c-9738-6351eaddc248" providerId="ADAL" clId="{DB9D4196-092C-4817-BE64-F00FCE99FF6D}" dt="2026-02-18T21:27:56.108" v="11" actId="20577"/>
      <pc:docMkLst>
        <pc:docMk/>
      </pc:docMkLst>
      <pc:sldChg chg="modSp mod">
        <pc:chgData name="DCLM NL" userId="57f3ed0d-ae9c-485c-9738-6351eaddc248" providerId="ADAL" clId="{DB9D4196-092C-4817-BE64-F00FCE99FF6D}" dt="2026-02-18T21:27:56.108" v="11" actId="20577"/>
        <pc:sldMkLst>
          <pc:docMk/>
          <pc:sldMk cId="0" sldId="287"/>
        </pc:sldMkLst>
        <pc:spChg chg="mod">
          <ac:chgData name="DCLM NL" userId="57f3ed0d-ae9c-485c-9738-6351eaddc248" providerId="ADAL" clId="{DB9D4196-092C-4817-BE64-F00FCE99FF6D}" dt="2026-02-18T21:27:56.108" v="11" actId="20577"/>
          <ac:spMkLst>
            <pc:docMk/>
            <pc:sldMk cId="0" sldId="287"/>
            <ac:spMk id="2" creationId="{00000000-0000-0000-0000-000000000000}"/>
          </ac:spMkLst>
        </pc:spChg>
        <pc:spChg chg="mod">
          <ac:chgData name="DCLM NL" userId="57f3ed0d-ae9c-485c-9738-6351eaddc248" providerId="ADAL" clId="{DB9D4196-092C-4817-BE64-F00FCE99FF6D}" dt="2026-02-18T21:24:14.555" v="3" actId="20577"/>
          <ac:spMkLst>
            <pc:docMk/>
            <pc:sldMk cId="0" sldId="287"/>
            <ac:spMk id="3"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kern="1200" dirty="0"/>
            <a:t>What can believers learn from biblical records?</a:t>
          </a:r>
        </a:p>
        <a:p>
          <a:pPr algn="ctr"/>
          <a:r>
            <a:rPr lang="en-US" sz="3200" b="1" i="1" kern="1200" dirty="0"/>
            <a:t>Psalm 78:4-7; Romans 15:4</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75412" custScaleY="76115" custLinFactNeighborX="-7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What can we learn from the inclusion of Gentiles in the lineage of Christ?</a:t>
          </a:r>
          <a:endParaRPr lang="en-GB" sz="3200" b="0" i="1" dirty="0"/>
        </a:p>
        <a:p>
          <a:pPr algn="ctr">
            <a:lnSpc>
              <a:spcPct val="100000"/>
            </a:lnSpc>
            <a:spcBef>
              <a:spcPct val="0"/>
            </a:spcBef>
            <a:spcAft>
              <a:spcPts val="600"/>
            </a:spcAft>
          </a:pPr>
          <a:r>
            <a:rPr lang="en-GB" sz="3200" b="1" i="1" dirty="0"/>
            <a:t>Acts 10:34,35; Rom 10:12</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59643"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i="1" dirty="0"/>
            <a:t>Mention the Old Testament women in the lineage of our Lord Jesus Christ?</a:t>
          </a:r>
        </a:p>
        <a:p>
          <a:pPr algn="ctr">
            <a:lnSpc>
              <a:spcPct val="100000"/>
            </a:lnSpc>
            <a:spcBef>
              <a:spcPct val="0"/>
            </a:spcBef>
            <a:spcAft>
              <a:spcPts val="600"/>
            </a:spcAft>
          </a:pPr>
          <a:r>
            <a:rPr lang="en-GB" sz="3200" b="1" i="1" dirty="0"/>
            <a:t>Matt. 1:3,5-6</a:t>
          </a: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09492"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 What is the importance of the virgin birth to the Christian faith?</a:t>
          </a:r>
        </a:p>
        <a:p>
          <a:pPr algn="ctr">
            <a:lnSpc>
              <a:spcPct val="100000"/>
            </a:lnSpc>
            <a:spcBef>
              <a:spcPct val="0"/>
            </a:spcBef>
            <a:spcAft>
              <a:spcPts val="600"/>
            </a:spcAft>
          </a:pPr>
          <a:r>
            <a:rPr lang="en-US" sz="3200" b="1" i="1" dirty="0"/>
            <a:t>Gen.3:15; 1 John 3:5</a:t>
          </a:r>
          <a:endParaRPr lang="en-GB" sz="3200" b="1" i="1" dirty="0"/>
        </a:p>
        <a:p>
          <a:pPr algn="ctr">
            <a:lnSpc>
              <a:spcPct val="100000"/>
            </a:lnSpc>
            <a:spcBef>
              <a:spcPct val="0"/>
            </a:spcBef>
            <a:spcAft>
              <a:spcPts val="600"/>
            </a:spcAft>
          </a:pP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1" dirty="0"/>
            <a:t>What can we learn from the way Jesus was protected from the murderous intention of Herod?</a:t>
          </a:r>
        </a:p>
        <a:p>
          <a:pPr algn="ctr">
            <a:lnSpc>
              <a:spcPct val="100000"/>
            </a:lnSpc>
            <a:spcBef>
              <a:spcPct val="0"/>
            </a:spcBef>
            <a:spcAft>
              <a:spcPts val="600"/>
            </a:spcAft>
          </a:pPr>
          <a:r>
            <a:rPr lang="en-US" sz="3200" b="1" i="1" dirty="0"/>
            <a:t>Prov. 19:21; Jere 1:19</a:t>
          </a:r>
          <a:endParaRPr lang="en-GB" sz="3200" b="1" i="1" dirty="0"/>
        </a:p>
        <a:p>
          <a:pPr algn="ctr">
            <a:lnSpc>
              <a:spcPct val="100000"/>
            </a:lnSpc>
            <a:spcBef>
              <a:spcPct val="0"/>
            </a:spcBef>
            <a:spcAft>
              <a:spcPts val="600"/>
            </a:spcAft>
          </a:pP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b="0" i="1" dirty="0"/>
            <a:t>Explain why Christ came into the world</a:t>
          </a:r>
        </a:p>
        <a:p>
          <a:pPr algn="ctr">
            <a:lnSpc>
              <a:spcPct val="100000"/>
            </a:lnSpc>
            <a:spcBef>
              <a:spcPct val="0"/>
            </a:spcBef>
            <a:spcAft>
              <a:spcPts val="600"/>
            </a:spcAft>
          </a:pPr>
          <a:r>
            <a:rPr lang="en-GB" sz="3200" b="1" i="1" dirty="0"/>
            <a:t>Matthew 1:21; Luke 19:10</a:t>
          </a:r>
        </a:p>
        <a:p>
          <a:pPr algn="ctr">
            <a:lnSpc>
              <a:spcPct val="100000"/>
            </a:lnSpc>
            <a:spcBef>
              <a:spcPct val="0"/>
            </a:spcBef>
            <a:spcAft>
              <a:spcPts val="600"/>
            </a:spcAft>
          </a:pP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36846" y="-42119"/>
          <a:ext cx="10260134" cy="282707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613060" y="575292"/>
          <a:ext cx="10260134" cy="2827077"/>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can believers learn from biblical records?</a:t>
          </a:r>
        </a:p>
        <a:p>
          <a:pPr marL="0" lvl="0" indent="0" algn="ctr" defTabSz="1422400">
            <a:buNone/>
          </a:pPr>
          <a:r>
            <a:rPr lang="en-US" sz="3200" b="1" i="1" kern="1200" dirty="0"/>
            <a:t>Psalm 78:4-7; Romans 15:4</a:t>
          </a:r>
          <a:endParaRPr lang="en-GB" sz="3200" b="1" i="1" kern="1200" dirty="0"/>
        </a:p>
      </dsp:txBody>
      <dsp:txXfrm>
        <a:off x="695862" y="658094"/>
        <a:ext cx="10094530" cy="26614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408979" y="1387"/>
          <a:ext cx="758215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936695" y="502717"/>
          <a:ext cx="758215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can we learn from the inclusion of Gentiles in the lineage of Christ?</a:t>
          </a:r>
          <a:endParaRPr lang="en-GB" sz="3200" b="0" i="1" kern="1200" dirty="0"/>
        </a:p>
        <a:p>
          <a:pPr marL="0" lvl="0" indent="0" algn="ctr" defTabSz="1422400">
            <a:lnSpc>
              <a:spcPct val="100000"/>
            </a:lnSpc>
            <a:spcBef>
              <a:spcPct val="0"/>
            </a:spcBef>
            <a:spcAft>
              <a:spcPts val="600"/>
            </a:spcAft>
            <a:buNone/>
          </a:pPr>
          <a:r>
            <a:rPr lang="en-GB" sz="3200" b="1" i="1" kern="1200" dirty="0"/>
            <a:t>Acts 10:34,35; Rom 10:12</a:t>
          </a:r>
        </a:p>
      </dsp:txBody>
      <dsp:txXfrm>
        <a:off x="2029989" y="596011"/>
        <a:ext cx="7395566"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16694" y="571"/>
          <a:ext cx="6803981" cy="30323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07153" y="656508"/>
          <a:ext cx="6803981" cy="30323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i="1" kern="1200" dirty="0"/>
            <a:t>Mention the Old Testament women in the lineage of our Lord Jesus Christ?</a:t>
          </a:r>
        </a:p>
        <a:p>
          <a:pPr marL="0" lvl="0" indent="0" algn="ctr" defTabSz="1422400">
            <a:lnSpc>
              <a:spcPct val="100000"/>
            </a:lnSpc>
            <a:spcBef>
              <a:spcPct val="0"/>
            </a:spcBef>
            <a:spcAft>
              <a:spcPts val="600"/>
            </a:spcAft>
            <a:buNone/>
          </a:pPr>
          <a:r>
            <a:rPr lang="en-GB" sz="3200" b="1" i="1" kern="1200" dirty="0"/>
            <a:t>Matt. 1:3,5-6</a:t>
          </a:r>
        </a:p>
      </dsp:txBody>
      <dsp:txXfrm>
        <a:off x="2495967" y="745322"/>
        <a:ext cx="6626353" cy="28546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 What is the importance of the virgin birth to the Christian faith?</a:t>
          </a:r>
        </a:p>
        <a:p>
          <a:pPr marL="0" lvl="0" indent="0" algn="ctr" defTabSz="1422400">
            <a:lnSpc>
              <a:spcPct val="100000"/>
            </a:lnSpc>
            <a:spcBef>
              <a:spcPct val="0"/>
            </a:spcBef>
            <a:spcAft>
              <a:spcPts val="600"/>
            </a:spcAft>
            <a:buNone/>
          </a:pPr>
          <a:r>
            <a:rPr lang="en-US" sz="3200" b="1" i="1" kern="1200" dirty="0"/>
            <a:t>Gen.3:15; 1 John 3:5</a:t>
          </a:r>
          <a:endParaRPr lang="en-GB" sz="3200" b="1" i="1" kern="1200" dirty="0"/>
        </a:p>
        <a:p>
          <a:pPr marL="0" lvl="0" indent="0" algn="ctr" defTabSz="1422400">
            <a:lnSpc>
              <a:spcPct val="100000"/>
            </a:lnSpc>
            <a:spcBef>
              <a:spcPct val="0"/>
            </a:spcBef>
            <a:spcAft>
              <a:spcPts val="600"/>
            </a:spcAft>
            <a:buNone/>
          </a:pPr>
          <a:endParaRPr lang="en-GB" sz="3200" b="1" i="1" kern="1200" dirty="0"/>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1" kern="1200" dirty="0"/>
            <a:t>What can we learn from the way Jesus was protected from the murderous intention of Herod?</a:t>
          </a:r>
        </a:p>
        <a:p>
          <a:pPr marL="0" lvl="0" indent="0" algn="ctr" defTabSz="1422400">
            <a:lnSpc>
              <a:spcPct val="100000"/>
            </a:lnSpc>
            <a:spcBef>
              <a:spcPct val="0"/>
            </a:spcBef>
            <a:spcAft>
              <a:spcPts val="600"/>
            </a:spcAft>
            <a:buNone/>
          </a:pPr>
          <a:r>
            <a:rPr lang="en-US" sz="3200" b="1" i="1" kern="1200" dirty="0"/>
            <a:t>Prov. 19:21; Jere 1:19</a:t>
          </a:r>
          <a:endParaRPr lang="en-GB" sz="3200" b="1" i="1" kern="1200" dirty="0"/>
        </a:p>
        <a:p>
          <a:pPr marL="0" lvl="0" indent="0" algn="ctr" defTabSz="1422400">
            <a:lnSpc>
              <a:spcPct val="100000"/>
            </a:lnSpc>
            <a:spcBef>
              <a:spcPct val="0"/>
            </a:spcBef>
            <a:spcAft>
              <a:spcPts val="600"/>
            </a:spcAft>
            <a:buNone/>
          </a:pPr>
          <a:endParaRPr lang="en-GB" sz="3200" b="1" i="1" kern="1200" dirty="0"/>
        </a:p>
      </dsp:txBody>
      <dsp:txXfrm>
        <a:off x="2383870" y="596011"/>
        <a:ext cx="6687804"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b="0" i="1" kern="1200" dirty="0"/>
            <a:t>Explain why Christ came into the world</a:t>
          </a:r>
        </a:p>
        <a:p>
          <a:pPr marL="0" lvl="0" indent="0" algn="ctr" defTabSz="1422400">
            <a:lnSpc>
              <a:spcPct val="100000"/>
            </a:lnSpc>
            <a:spcBef>
              <a:spcPct val="0"/>
            </a:spcBef>
            <a:spcAft>
              <a:spcPts val="600"/>
            </a:spcAft>
            <a:buNone/>
          </a:pPr>
          <a:r>
            <a:rPr lang="en-GB" sz="3200" b="1" i="1" kern="1200" dirty="0"/>
            <a:t>Matthew 1:21; Luke 19:10</a:t>
          </a:r>
        </a:p>
        <a:p>
          <a:pPr marL="0" lvl="0" indent="0" algn="ctr" defTabSz="1422400">
            <a:lnSpc>
              <a:spcPct val="100000"/>
            </a:lnSpc>
            <a:spcBef>
              <a:spcPct val="0"/>
            </a:spcBef>
            <a:spcAft>
              <a:spcPts val="600"/>
            </a:spcAft>
            <a:buNone/>
          </a:pPr>
          <a:endParaRPr lang="en-GB" sz="3200" b="1" i="1" kern="1200" dirty="0"/>
        </a:p>
      </dsp:txBody>
      <dsp:txXfrm>
        <a:off x="2383870" y="596011"/>
        <a:ext cx="6687804"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2/18/2026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C505F175-DDF5-4570-A698-9A96E4F2BEA7}" type="slidenum">
              <a:rPr lang="en-US" smtClean="0"/>
              <a:t>8</a:t>
            </a:fld>
            <a:endParaRPr lang="en-US"/>
          </a:p>
        </p:txBody>
      </p:sp>
    </p:spTree>
    <p:extLst>
      <p:ext uri="{BB962C8B-B14F-4D97-AF65-F5344CB8AC3E}">
        <p14:creationId xmlns:p14="http://schemas.microsoft.com/office/powerpoint/2010/main" val="2510542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9</a:t>
            </a:fld>
            <a:endParaRPr lang="en-US"/>
          </a:p>
        </p:txBody>
      </p:sp>
    </p:spTree>
    <p:extLst>
      <p:ext uri="{BB962C8B-B14F-4D97-AF65-F5344CB8AC3E}">
        <p14:creationId xmlns:p14="http://schemas.microsoft.com/office/powerpoint/2010/main" val="17357940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15428-D2E4-3C7B-45C5-0378460EBC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EE610-7CBA-CC80-08CB-6B452069FE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296095-9164-AD13-F651-BFA0CF949E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8BF2FA-0945-33F8-F42C-B53003A417FD}"/>
              </a:ext>
            </a:extLst>
          </p:cNvPr>
          <p:cNvSpPr>
            <a:spLocks noGrp="1"/>
          </p:cNvSpPr>
          <p:nvPr>
            <p:ph type="sldNum" sz="quarter" idx="5"/>
          </p:nvPr>
        </p:nvSpPr>
        <p:spPr/>
        <p:txBody>
          <a:bodyPr/>
          <a:lstStyle/>
          <a:p>
            <a:fld id="{C505F175-DDF5-4570-A698-9A96E4F2BEA7}" type="slidenum">
              <a:rPr lang="en-US" smtClean="0"/>
              <a:t>10</a:t>
            </a:fld>
            <a:endParaRPr lang="en-US"/>
          </a:p>
        </p:txBody>
      </p:sp>
    </p:spTree>
    <p:extLst>
      <p:ext uri="{BB962C8B-B14F-4D97-AF65-F5344CB8AC3E}">
        <p14:creationId xmlns:p14="http://schemas.microsoft.com/office/powerpoint/2010/main" val="1327705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15428-D2E4-3C7B-45C5-0378460EBC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EE610-7CBA-CC80-08CB-6B452069FE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296095-9164-AD13-F651-BFA0CF949E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8BF2FA-0945-33F8-F42C-B53003A417FD}"/>
              </a:ext>
            </a:extLst>
          </p:cNvPr>
          <p:cNvSpPr>
            <a:spLocks noGrp="1"/>
          </p:cNvSpPr>
          <p:nvPr>
            <p:ph type="sldNum" sz="quarter" idx="5"/>
          </p:nvPr>
        </p:nvSpPr>
        <p:spPr/>
        <p:txBody>
          <a:bodyPr/>
          <a:lstStyle/>
          <a:p>
            <a:fld id="{C505F175-DDF5-4570-A698-9A96E4F2BEA7}" type="slidenum">
              <a:rPr lang="en-US" smtClean="0"/>
              <a:t>11</a:t>
            </a:fld>
            <a:endParaRPr lang="en-US"/>
          </a:p>
        </p:txBody>
      </p:sp>
    </p:spTree>
    <p:extLst>
      <p:ext uri="{BB962C8B-B14F-4D97-AF65-F5344CB8AC3E}">
        <p14:creationId xmlns:p14="http://schemas.microsoft.com/office/powerpoint/2010/main" val="946108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18/02/2026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18/02/2026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18/02/2026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18/02/2026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18/02/2026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18/02/2026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18/02/2026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18/02/2026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18/02/2026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18/02/2026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18/02/2026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18/02/2026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1.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png"/><Relationship Id="rId7" Type="http://schemas.openxmlformats.org/officeDocument/2006/relationships/diagramColors" Target="../diagrams/colors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22-02-2026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The Birth of Isaac, Heir of Promise</a:t>
            </a: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latin typeface="Calibri" panose="020F0502020204030204" pitchFamily="34" charset="0"/>
              </a:rPr>
              <a:t>One of our brethren has been trusting God for ten years for his residence permit to be issued. Someone advised him to change his story and lie.</a:t>
            </a:r>
          </a:p>
          <a:p>
            <a:pPr marL="0" indent="0" algn="ctr">
              <a:lnSpc>
                <a:spcPct val="110000"/>
              </a:lnSpc>
              <a:buNone/>
            </a:pPr>
            <a:r>
              <a:rPr lang="en-US" b="1" dirty="0">
                <a:latin typeface="Calibri" panose="020F0502020204030204" pitchFamily="34" charset="0"/>
              </a:rPr>
              <a:t>What would be your advice to this person? What bible passages would you share with him/her?</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68329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8</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lang="en-US" altLang="en-US" sz="4800" b="1" dirty="0">
                <a:solidFill>
                  <a:srgbClr val="FFFFFF"/>
                </a:solidFill>
              </a:rPr>
              <a:t>Genealogy</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and birth of Christ</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a:t>MEMORY VERSE: ……</a:t>
            </a:r>
            <a:endParaRPr lang="en-US" sz="3200" kern="1200"/>
          </a:p>
        </p:txBody>
      </p:sp>
      <p:sp>
        <p:nvSpPr>
          <p:cNvPr id="8" name="Freeform: Shape 7"/>
          <p:cNvSpPr/>
          <p:nvPr/>
        </p:nvSpPr>
        <p:spPr>
          <a:xfrm>
            <a:off x="5030356" y="1578634"/>
            <a:ext cx="7074557"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ctr" defTabSz="1289050">
              <a:lnSpc>
                <a:spcPct val="90000"/>
              </a:lnSpc>
              <a:spcBef>
                <a:spcPct val="0"/>
              </a:spcBef>
              <a:spcAft>
                <a:spcPct val="20000"/>
              </a:spcAft>
            </a:pPr>
            <a:r>
              <a:rPr lang="en-US" sz="2800" i="1" dirty="0"/>
              <a:t>“Behold, a virgin shall be with child, and shall bring forth a son, and they shall call his name Emmanuel, which being interpreted is, God with us”</a:t>
            </a:r>
          </a:p>
          <a:p>
            <a:pPr marL="180975" lvl="1" indent="-180975" algn="ctr" defTabSz="1289050">
              <a:lnSpc>
                <a:spcPct val="90000"/>
              </a:lnSpc>
              <a:spcBef>
                <a:spcPct val="0"/>
              </a:spcBef>
              <a:spcAft>
                <a:spcPct val="20000"/>
              </a:spcAft>
            </a:pPr>
            <a:r>
              <a:rPr lang="en-US" sz="2800" i="1" dirty="0"/>
              <a:t>(Matthew 1:23).</a:t>
            </a:r>
            <a:endParaRPr lang="en-GB" sz="2400" b="1" kern="1200" dirty="0"/>
          </a:p>
        </p:txBody>
      </p:sp>
      <p:sp>
        <p:nvSpPr>
          <p:cNvPr id="3" name="Freeform: Shape 2"/>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r>
              <a:rPr lang="en-GB" sz="2800" b="1" i="0" kern="1200" baseline="0" dirty="0"/>
              <a:t>TEXTS:</a:t>
            </a:r>
            <a:r>
              <a:rPr lang="en-GB" sz="2800" b="1" i="1" dirty="0"/>
              <a:t> Matthew 1:1</a:t>
            </a:r>
            <a:r>
              <a:rPr lang="en-US" sz="2800" b="1" i="1" kern="1200" baseline="0" dirty="0">
                <a:latin typeface="Calibri" panose="020F0502020204030204" pitchFamily="34" charset="0"/>
                <a:sym typeface="+mn-ea"/>
              </a:rPr>
              <a:t> –25; 2:1-23;        Luke 3:23-38</a:t>
            </a: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191608" y="589787"/>
            <a:ext cx="7534048" cy="5667559"/>
          </a:xfrm>
        </p:spPr>
        <p:txBody>
          <a:bodyPr anchor="ctr">
            <a:noAutofit/>
          </a:bodyPr>
          <a:lstStyle/>
          <a:p>
            <a:pPr marL="0" indent="0" algn="just" eaLnBrk="0" fontAlgn="base" hangingPunct="0">
              <a:lnSpc>
                <a:spcPct val="100000"/>
              </a:lnSpc>
              <a:spcBef>
                <a:spcPct val="0"/>
              </a:spcBef>
              <a:spcAft>
                <a:spcPts val="600"/>
              </a:spcAft>
              <a:buNone/>
              <a:defRPr/>
            </a:pPr>
            <a:r>
              <a:rPr lang="en-GB" dirty="0">
                <a:latin typeface="Calibri" panose="020F0502020204030204" pitchFamily="34" charset="0"/>
              </a:rPr>
              <a:t>The Gospel according to Matthew opens with the genealogy of our Lord Jesus Christ with the names of Abraham and David to whom God gave the promise of the coming Messiah</a:t>
            </a:r>
            <a:r>
              <a:rPr lang="en-US" dirty="0">
                <a:latin typeface="Calibri" panose="020F0502020204030204" pitchFamily="34" charset="0"/>
              </a:rPr>
              <a:t>. This promise is reflected in the records to show that indeed Jesus Christ had the proper genealogy to qualify Him as  the Messiah. Record keeping of the acts of God and the Holy Ghost is very important. Believers should learn to keep and preserve adequate records of Bible doctrines and teachings, special events, great experiences and testimonies for coming generation (Psalm 78:4-7)</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2" y="457201"/>
            <a:ext cx="7688474" cy="5952744"/>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 Abraham’s obedience to God led to the establishment of the Abrahamic covenant. This promise received further assurance in David.</a:t>
            </a:r>
          </a:p>
          <a:p>
            <a:pPr marL="514350" indent="-514350" algn="just" eaLnBrk="0" fontAlgn="base" hangingPunct="0">
              <a:lnSpc>
                <a:spcPct val="100000"/>
              </a:lnSpc>
              <a:spcBef>
                <a:spcPct val="0"/>
              </a:spcBef>
              <a:spcAft>
                <a:spcPts val="600"/>
              </a:spcAft>
              <a:buFont typeface="+mj-lt"/>
              <a:buAutoNum type="arabicPeriod"/>
              <a:defRPr/>
            </a:pPr>
            <a:r>
              <a:rPr lang="en-US" dirty="0"/>
              <a:t>Both records of Matthew and Luke reveal that Jesus is truly the expected Messiah of Israel and of the world.</a:t>
            </a:r>
          </a:p>
          <a:p>
            <a:pPr marL="514350" indent="-514350" algn="just" eaLnBrk="0" fontAlgn="base" hangingPunct="0">
              <a:lnSpc>
                <a:spcPct val="100000"/>
              </a:lnSpc>
              <a:spcBef>
                <a:spcPct val="0"/>
              </a:spcBef>
              <a:spcAft>
                <a:spcPts val="600"/>
              </a:spcAft>
              <a:buFont typeface="+mj-lt"/>
              <a:buAutoNum type="arabicPeriod"/>
              <a:defRPr/>
            </a:pPr>
            <a:r>
              <a:rPr lang="en-US" dirty="0"/>
              <a:t>God’s  mercy and favour allowed women with an ugly past to be involved in  Christ’s  genealogy.</a:t>
            </a:r>
          </a:p>
          <a:p>
            <a:pPr marL="514350" indent="-514350" algn="just" eaLnBrk="0" fontAlgn="base" hangingPunct="0">
              <a:lnSpc>
                <a:spcPct val="100000"/>
              </a:lnSpc>
              <a:spcBef>
                <a:spcPct val="0"/>
              </a:spcBef>
              <a:spcAft>
                <a:spcPts val="600"/>
              </a:spcAft>
              <a:buFont typeface="+mj-lt"/>
              <a:buAutoNum type="arabicPeriod"/>
              <a:defRPr/>
            </a:pPr>
            <a:r>
              <a:rPr lang="en-US" dirty="0"/>
              <a:t>God’s redemptive plan does not discriminate. It is for both the Jews and Gentiles. </a:t>
            </a:r>
          </a:p>
          <a:p>
            <a:pPr marL="514350" indent="-514350" algn="just" eaLnBrk="0" fontAlgn="base" hangingPunct="0">
              <a:lnSpc>
                <a:spcPct val="100000"/>
              </a:lnSpc>
              <a:spcBef>
                <a:spcPct val="0"/>
              </a:spcBef>
              <a:spcAft>
                <a:spcPts val="600"/>
              </a:spcAft>
              <a:buFont typeface="+mj-lt"/>
              <a:buAutoNum type="arabicPeriod"/>
              <a:defRPr/>
            </a:pPr>
            <a:r>
              <a:rPr lang="en-US" dirty="0"/>
              <a:t>Jesus Christ was born of a virgin woman as prophesied and He came to save sinners.</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sz="2800" b="1" i="1" dirty="0">
                <a:solidFill>
                  <a:srgbClr val="FFFFFF"/>
                </a:solidFill>
                <a:latin typeface="Cambria" panose="02040503050406030204" pitchFamily="18" charset="0"/>
              </a:rPr>
              <a:t>Genealogy and birth </a:t>
            </a:r>
            <a:r>
              <a:rPr lang="en-US" sz="2800" b="1" i="1">
                <a:solidFill>
                  <a:srgbClr val="FFFFFF"/>
                </a:solidFill>
                <a:latin typeface="Cambria" panose="02040503050406030204" pitchFamily="18" charset="0"/>
              </a:rPr>
              <a:t>of Christ</a:t>
            </a:r>
            <a:endParaRPr lang="en-GB" sz="2800" b="1" i="1" dirty="0">
              <a:solidFill>
                <a:srgbClr val="FFFFFF"/>
              </a:solidFill>
              <a:latin typeface="Cambria" panose="020405030504060302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extLst>
              <p:ext uri="{D42A27DB-BD31-4B8C-83A1-F6EECF244321}">
                <p14:modId xmlns:p14="http://schemas.microsoft.com/office/powerpoint/2010/main" val="174175456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645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463058944"/>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311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129153971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extLst>
              <p:ext uri="{D42A27DB-BD31-4B8C-83A1-F6EECF244321}">
                <p14:modId xmlns:p14="http://schemas.microsoft.com/office/powerpoint/2010/main" val="2136825415"/>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1A204-7D67-2CA2-A8AB-836E6379D09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854F17F-F087-529F-4719-F0A8B3CC23A0}"/>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01F01CD-997A-F51C-D0DB-9681EF9ED686}"/>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7BCE24B-CC65-2309-75CA-E91D95AF96A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047EE4E-EB85-CFE4-91A8-46705B1F131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EAF2908-7D57-BC64-EF12-93F927C8127A}"/>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43A73948-6521-6DEC-5F1A-FF2EB4468A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C90A2E6B-6557-1428-0A51-F4F88F900E2C}"/>
              </a:ext>
            </a:extLst>
          </p:cNvPr>
          <p:cNvGraphicFramePr>
            <a:graphicFrameLocks noGrp="1"/>
          </p:cNvGraphicFramePr>
          <p:nvPr>
            <p:ph idx="1"/>
            <p:extLst>
              <p:ext uri="{D42A27DB-BD31-4B8C-83A1-F6EECF244321}">
                <p14:modId xmlns:p14="http://schemas.microsoft.com/office/powerpoint/2010/main" val="381558263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91180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1A204-7D67-2CA2-A8AB-836E6379D096}"/>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854F17F-F087-529F-4719-F0A8B3CC23A0}"/>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01F01CD-997A-F51C-D0DB-9681EF9ED686}"/>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7BCE24B-CC65-2309-75CA-E91D95AF96A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047EE4E-EB85-CFE4-91A8-46705B1F131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EAF2908-7D57-BC64-EF12-93F927C8127A}"/>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43A73948-6521-6DEC-5F1A-FF2EB4468A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C90A2E6B-6557-1428-0A51-F4F88F900E2C}"/>
              </a:ext>
            </a:extLst>
          </p:cNvPr>
          <p:cNvGraphicFramePr>
            <a:graphicFrameLocks noGrp="1"/>
          </p:cNvGraphicFramePr>
          <p:nvPr>
            <p:ph idx="1"/>
            <p:extLst>
              <p:ext uri="{D42A27DB-BD31-4B8C-83A1-F6EECF244321}">
                <p14:modId xmlns:p14="http://schemas.microsoft.com/office/powerpoint/2010/main" val="95943921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758410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30211" y="686862"/>
            <a:ext cx="7517258" cy="5475129"/>
          </a:xfrm>
        </p:spPr>
        <p:txBody>
          <a:bodyPr anchor="ctr">
            <a:noAutofit/>
          </a:bodyPr>
          <a:lstStyle/>
          <a:p>
            <a:pPr marL="0" indent="0" algn="ctr">
              <a:lnSpc>
                <a:spcPct val="110000"/>
              </a:lnSpc>
              <a:buNone/>
            </a:pPr>
            <a:r>
              <a:rPr lang="en-US" b="1" dirty="0"/>
              <a:t>Jesus is the Messiah that was promised in the Old Testament. He was born of a virgin as God declared in Gen. 3:15. The purpose of Jesus coming into the world is to save mankind from the ruin of sin. This purpose was fulfilled through His vicarious death on the cross of Calvary.</a:t>
            </a:r>
          </a:p>
          <a:p>
            <a:pPr marL="0" indent="0" algn="ctr">
              <a:lnSpc>
                <a:spcPct val="110000"/>
              </a:lnSpc>
              <a:buNone/>
            </a:pPr>
            <a:r>
              <a:rPr lang="en-US" b="1" dirty="0"/>
              <a:t>Is the purpose of Christ’s coming to the world already fulfilled in your life?</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541470" cy="5475129"/>
          </a:xfrm>
        </p:spPr>
        <p:txBody>
          <a:bodyPr anchor="ctr">
            <a:noAutofit/>
          </a:bodyPr>
          <a:lstStyle/>
          <a:p>
            <a:pPr marL="0" indent="0" algn="ctr">
              <a:lnSpc>
                <a:spcPct val="110000"/>
              </a:lnSpc>
              <a:buNone/>
            </a:pPr>
            <a:r>
              <a:rPr lang="en-US" b="1" dirty="0">
                <a:latin typeface="Calibri" panose="020F0502020204030204" pitchFamily="34" charset="0"/>
              </a:rPr>
              <a:t>Believers are warned not to give heed to endless genealogies </a:t>
            </a:r>
            <a:r>
              <a:rPr lang="en-US" b="1">
                <a:latin typeface="Calibri" panose="020F0502020204030204" pitchFamily="34" charset="0"/>
              </a:rPr>
              <a:t>(1 Timothy </a:t>
            </a:r>
            <a:r>
              <a:rPr lang="en-US" b="1" dirty="0">
                <a:latin typeface="Calibri" panose="020F0502020204030204" pitchFamily="34" charset="0"/>
              </a:rPr>
              <a:t>1:4). However, the study of today is about genealogy of  Christ! </a:t>
            </a:r>
          </a:p>
          <a:p>
            <a:pPr marL="0" indent="0" algn="ctr">
              <a:lnSpc>
                <a:spcPct val="110000"/>
              </a:lnSpc>
              <a:buNone/>
            </a:pPr>
            <a:r>
              <a:rPr lang="en-US" b="1" dirty="0">
                <a:latin typeface="Calibri" panose="020F0502020204030204" pitchFamily="34" charset="0"/>
              </a:rPr>
              <a:t>How do we balance this? When should we pay attention to genealogy and when should we avoid it?</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2184</TotalTime>
  <Words>577</Words>
  <Application>Microsoft Office PowerPoint</Application>
  <PresentationFormat>Widescreen</PresentationFormat>
  <Paragraphs>50</Paragraphs>
  <Slides>13</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Aptos</vt:lpstr>
      <vt:lpstr>Arial</vt:lpstr>
      <vt:lpstr>Calibri</vt:lpstr>
      <vt:lpstr>Calibri Light</vt:lpstr>
      <vt:lpstr>Cambria</vt:lpstr>
      <vt:lpstr>Office Theme</vt:lpstr>
      <vt:lpstr>SEARCH THE SCRIPTURES</vt:lpstr>
      <vt:lpstr>ASSIGNMENT</vt:lpstr>
      <vt:lpstr> LESSON 8:  Genealogy and birth of Christ</vt:lpstr>
      <vt:lpstr>INTRODUCTION</vt:lpstr>
      <vt:lpstr>Genealogy and birth of Christ</vt:lpstr>
      <vt:lpstr>QUESTION 1</vt:lpstr>
      <vt:lpstr>QUESTION 2</vt:lpstr>
      <vt:lpstr>QUESTION 3</vt:lpstr>
      <vt:lpstr>QUESTION 4</vt:lpstr>
      <vt:lpstr>QUESTION 5</vt:lpstr>
      <vt:lpstr>QUESTION 6</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DCLM NL</cp:lastModifiedBy>
  <cp:revision>198</cp:revision>
  <dcterms:modified xsi:type="dcterms:W3CDTF">2026-02-18T21:27:58Z</dcterms:modified>
</cp:coreProperties>
</file>