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Lst>
  <p:notesMasterIdLst>
    <p:notesMasterId r:id="rId16"/>
  </p:notesMasterIdLst>
  <p:sldIdLst>
    <p:sldId id="257" r:id="rId3"/>
    <p:sldId id="298" r:id="rId4"/>
    <p:sldId id="258" r:id="rId5"/>
    <p:sldId id="259" r:id="rId6"/>
    <p:sldId id="260" r:id="rId7"/>
    <p:sldId id="261" r:id="rId8"/>
    <p:sldId id="262" r:id="rId9"/>
    <p:sldId id="263" r:id="rId10"/>
    <p:sldId id="264" r:id="rId11"/>
    <p:sldId id="265" r:id="rId12"/>
    <p:sldId id="266" r:id="rId13"/>
    <p:sldId id="267" r:id="rId14"/>
    <p:sldId id="268" r:id="rId1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9" roundtripDataSignature="AMtx7mi+dUKBrinqDZng1e+LhtUOzT6fz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1" d="100"/>
          <a:sy n="61" d="100"/>
        </p:scale>
        <p:origin x="9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customschemas.google.com/relationships/presentationmetadata" Target="meta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2" name="Google Shape;18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3" name="Google Shape;183;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3</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 name="Google Shape;194;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4</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4" name="Google Shape;204;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Clr>
                <a:schemeClr val="dk1"/>
              </a:buClr>
              <a:buSzPts val="1200"/>
              <a:buFont typeface="Calibri"/>
              <a:buNone/>
            </a:pPr>
            <a:endParaRPr/>
          </a:p>
        </p:txBody>
      </p:sp>
      <p:sp>
        <p:nvSpPr>
          <p:cNvPr id="205" name="Google Shape;205;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5</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7" name="Google Shape;217;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2" name="Google Shape;232;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7</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6" name="Google Shape;246;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7" name="Google Shape;247;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8</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2" name="Google Shape;262;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9</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6" name="Google Shape;276;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7" name="Google Shape;277;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10</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1" name="Google Shape;29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 name="Google Shape;29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2" name="Google Shape;30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2" name="Google Shape;312;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1"/>
        <p:cNvGrpSpPr/>
        <p:nvPr/>
      </p:nvGrpSpPr>
      <p:grpSpPr>
        <a:xfrm>
          <a:off x="0" y="0"/>
          <a:ext cx="0" cy="0"/>
          <a:chOff x="0" y="0"/>
          <a:chExt cx="0" cy="0"/>
        </a:xfrm>
      </p:grpSpPr>
      <p:sp>
        <p:nvSpPr>
          <p:cNvPr id="22" name="Google Shape;22;p1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4" name="Google Shape;24;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6"/>
          <p:cNvSpPr>
            <a:spLocks noGrp="1"/>
          </p:cNvSpPr>
          <p:nvPr>
            <p:ph type="pic" idx="2"/>
          </p:nvPr>
        </p:nvSpPr>
        <p:spPr>
          <a:xfrm>
            <a:off x="5183188" y="987425"/>
            <a:ext cx="6172200" cy="4873625"/>
          </a:xfrm>
          <a:prstGeom prst="rect">
            <a:avLst/>
          </a:prstGeom>
          <a:noFill/>
          <a:ln>
            <a:noFill/>
          </a:ln>
        </p:spPr>
      </p:sp>
      <p:sp>
        <p:nvSpPr>
          <p:cNvPr id="68" name="Google Shape;68;p2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0"/>
        <p:cNvGrpSpPr/>
        <p:nvPr/>
      </p:nvGrpSpPr>
      <p:grpSpPr>
        <a:xfrm>
          <a:off x="0" y="0"/>
          <a:ext cx="0" cy="0"/>
          <a:chOff x="0" y="0"/>
          <a:chExt cx="0" cy="0"/>
        </a:xfrm>
      </p:grpSpPr>
      <p:sp>
        <p:nvSpPr>
          <p:cNvPr id="91" name="Google Shape;91;p1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1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3" name="Google Shape;93;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6"/>
        <p:cNvGrpSpPr/>
        <p:nvPr/>
      </p:nvGrpSpPr>
      <p:grpSpPr>
        <a:xfrm>
          <a:off x="0" y="0"/>
          <a:ext cx="0" cy="0"/>
          <a:chOff x="0" y="0"/>
          <a:chExt cx="0" cy="0"/>
        </a:xfrm>
      </p:grpSpPr>
      <p:sp>
        <p:nvSpPr>
          <p:cNvPr id="97" name="Google Shape;97;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2"/>
        <p:cNvGrpSpPr/>
        <p:nvPr/>
      </p:nvGrpSpPr>
      <p:grpSpPr>
        <a:xfrm>
          <a:off x="0" y="0"/>
          <a:ext cx="0" cy="0"/>
          <a:chOff x="0" y="0"/>
          <a:chExt cx="0" cy="0"/>
        </a:xfrm>
      </p:grpSpPr>
      <p:sp>
        <p:nvSpPr>
          <p:cNvPr id="103" name="Google Shape;103;p2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2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5" name="Google Shape;105;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8"/>
        <p:cNvGrpSpPr/>
        <p:nvPr/>
      </p:nvGrpSpPr>
      <p:grpSpPr>
        <a:xfrm>
          <a:off x="0" y="0"/>
          <a:ext cx="0" cy="0"/>
          <a:chOff x="0" y="0"/>
          <a:chExt cx="0" cy="0"/>
        </a:xfrm>
      </p:grpSpPr>
      <p:sp>
        <p:nvSpPr>
          <p:cNvPr id="109" name="Google Shape;109;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3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3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5"/>
        <p:cNvGrpSpPr/>
        <p:nvPr/>
      </p:nvGrpSpPr>
      <p:grpSpPr>
        <a:xfrm>
          <a:off x="0" y="0"/>
          <a:ext cx="0" cy="0"/>
          <a:chOff x="0" y="0"/>
          <a:chExt cx="0" cy="0"/>
        </a:xfrm>
      </p:grpSpPr>
      <p:sp>
        <p:nvSpPr>
          <p:cNvPr id="116" name="Google Shape;116;p3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3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8" name="Google Shape;118;p3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3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0" name="Google Shape;120;p3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4"/>
        <p:cNvGrpSpPr/>
        <p:nvPr/>
      </p:nvGrpSpPr>
      <p:grpSpPr>
        <a:xfrm>
          <a:off x="0" y="0"/>
          <a:ext cx="0" cy="0"/>
          <a:chOff x="0" y="0"/>
          <a:chExt cx="0" cy="0"/>
        </a:xfrm>
      </p:grpSpPr>
      <p:sp>
        <p:nvSpPr>
          <p:cNvPr id="125" name="Google Shape;125;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9"/>
        <p:cNvGrpSpPr/>
        <p:nvPr/>
      </p:nvGrpSpPr>
      <p:grpSpPr>
        <a:xfrm>
          <a:off x="0" y="0"/>
          <a:ext cx="0" cy="0"/>
          <a:chOff x="0" y="0"/>
          <a:chExt cx="0" cy="0"/>
        </a:xfrm>
      </p:grpSpPr>
      <p:sp>
        <p:nvSpPr>
          <p:cNvPr id="130" name="Google Shape;130;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3"/>
        <p:cNvGrpSpPr/>
        <p:nvPr/>
      </p:nvGrpSpPr>
      <p:grpSpPr>
        <a:xfrm>
          <a:off x="0" y="0"/>
          <a:ext cx="0" cy="0"/>
          <a:chOff x="0" y="0"/>
          <a:chExt cx="0" cy="0"/>
        </a:xfrm>
      </p:grpSpPr>
      <p:sp>
        <p:nvSpPr>
          <p:cNvPr id="134" name="Google Shape;134;p3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3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6" name="Google Shape;136;p3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7" name="Google Shape;137;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0"/>
        <p:cNvGrpSpPr/>
        <p:nvPr/>
      </p:nvGrpSpPr>
      <p:grpSpPr>
        <a:xfrm>
          <a:off x="0" y="0"/>
          <a:ext cx="0" cy="0"/>
          <a:chOff x="0" y="0"/>
          <a:chExt cx="0" cy="0"/>
        </a:xfrm>
      </p:grpSpPr>
      <p:sp>
        <p:nvSpPr>
          <p:cNvPr id="141" name="Google Shape;141;p3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35"/>
          <p:cNvSpPr>
            <a:spLocks noGrp="1"/>
          </p:cNvSpPr>
          <p:nvPr>
            <p:ph type="pic" idx="2"/>
          </p:nvPr>
        </p:nvSpPr>
        <p:spPr>
          <a:xfrm>
            <a:off x="5183188" y="987425"/>
            <a:ext cx="6172200" cy="4873625"/>
          </a:xfrm>
          <a:prstGeom prst="rect">
            <a:avLst/>
          </a:prstGeom>
          <a:noFill/>
          <a:ln>
            <a:noFill/>
          </a:ln>
        </p:spPr>
      </p:sp>
      <p:sp>
        <p:nvSpPr>
          <p:cNvPr id="143" name="Google Shape;143;p3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4" name="Google Shape;144;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7"/>
        <p:cNvGrpSpPr/>
        <p:nvPr/>
      </p:nvGrpSpPr>
      <p:grpSpPr>
        <a:xfrm>
          <a:off x="0" y="0"/>
          <a:ext cx="0" cy="0"/>
          <a:chOff x="0" y="0"/>
          <a:chExt cx="0" cy="0"/>
        </a:xfrm>
      </p:grpSpPr>
      <p:sp>
        <p:nvSpPr>
          <p:cNvPr id="148" name="Google Shape;148;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3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3"/>
        <p:cNvGrpSpPr/>
        <p:nvPr/>
      </p:nvGrpSpPr>
      <p:grpSpPr>
        <a:xfrm>
          <a:off x="0" y="0"/>
          <a:ext cx="0" cy="0"/>
          <a:chOff x="0" y="0"/>
          <a:chExt cx="0" cy="0"/>
        </a:xfrm>
      </p:grpSpPr>
      <p:sp>
        <p:nvSpPr>
          <p:cNvPr id="154" name="Google Shape;154;p3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3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1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 name="Google Shape;87;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8" name="Google Shape;88;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2"/>
        <p:cNvGrpSpPr/>
        <p:nvPr/>
      </p:nvGrpSpPr>
      <p:grpSpPr>
        <a:xfrm>
          <a:off x="0" y="0"/>
          <a:ext cx="0" cy="0"/>
          <a:chOff x="0" y="0"/>
          <a:chExt cx="0" cy="0"/>
        </a:xfrm>
      </p:grpSpPr>
      <p:sp>
        <p:nvSpPr>
          <p:cNvPr id="173" name="Google Shape;173;p2"/>
          <p:cNvSpPr/>
          <p:nvPr/>
        </p:nvSpPr>
        <p:spPr>
          <a:xfrm>
            <a:off x="0" y="0"/>
            <a:ext cx="12192000"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74" name="Google Shape;174;p2"/>
          <p:cNvSpPr/>
          <p:nvPr/>
        </p:nvSpPr>
        <p:spPr>
          <a:xfrm>
            <a:off x="646745" y="640080"/>
            <a:ext cx="10920415" cy="5577818"/>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313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75" name="Google Shape;175;p2"/>
          <p:cNvSpPr/>
          <p:nvPr/>
        </p:nvSpPr>
        <p:spPr>
          <a:xfrm>
            <a:off x="968024" y="960109"/>
            <a:ext cx="10277856" cy="493776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76" name="Google Shape;176;p2"/>
          <p:cNvSpPr txBox="1">
            <a:spLocks noGrp="1"/>
          </p:cNvSpPr>
          <p:nvPr>
            <p:ph type="ctrTitle"/>
          </p:nvPr>
        </p:nvSpPr>
        <p:spPr>
          <a:xfrm>
            <a:off x="1524000" y="1376363"/>
            <a:ext cx="9144000" cy="2521594"/>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7000"/>
              <a:buFont typeface="Cambria"/>
              <a:buNone/>
            </a:pPr>
            <a:r>
              <a:rPr lang="en-US" sz="7000" b="1" i="0" u="none" strike="noStrike" cap="none">
                <a:latin typeface="Cambria"/>
                <a:ea typeface="Cambria"/>
                <a:cs typeface="Cambria"/>
                <a:sym typeface="Cambria"/>
              </a:rPr>
              <a:t>SEARCH THE SCRIPTURES</a:t>
            </a:r>
            <a:endParaRPr sz="7000"/>
          </a:p>
        </p:txBody>
      </p:sp>
      <p:sp>
        <p:nvSpPr>
          <p:cNvPr id="177" name="Google Shape;177;p2"/>
          <p:cNvSpPr txBox="1">
            <a:spLocks noGrp="1"/>
          </p:cNvSpPr>
          <p:nvPr>
            <p:ph type="subTitle" idx="1"/>
          </p:nvPr>
        </p:nvSpPr>
        <p:spPr>
          <a:xfrm>
            <a:off x="1524000" y="4617728"/>
            <a:ext cx="9144000" cy="944339"/>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GB" b="1" dirty="0"/>
              <a:t>01-03-2026</a:t>
            </a:r>
            <a:endParaRPr b="1" dirty="0"/>
          </a:p>
        </p:txBody>
      </p:sp>
      <p:cxnSp>
        <p:nvCxnSpPr>
          <p:cNvPr id="178" name="Google Shape;178;p2"/>
          <p:cNvCxnSpPr/>
          <p:nvPr/>
        </p:nvCxnSpPr>
        <p:spPr>
          <a:xfrm>
            <a:off x="3352800" y="4479276"/>
            <a:ext cx="5486400" cy="0"/>
          </a:xfrm>
          <a:prstGeom prst="straightConnector1">
            <a:avLst/>
          </a:prstGeom>
          <a:noFill/>
          <a:ln w="19050" cap="flat" cmpd="sng">
            <a:solidFill>
              <a:srgbClr val="7F7F7F"/>
            </a:solidFill>
            <a:prstDash val="solid"/>
            <a:miter lim="800000"/>
            <a:headEnd type="none" w="sm" len="sm"/>
            <a:tailEnd type="none" w="sm" len="sm"/>
          </a:ln>
        </p:spPr>
      </p:cxnSp>
      <p:pic>
        <p:nvPicPr>
          <p:cNvPr id="179" name="Google Shape;179;p2"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ChangeAspec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GB" altLang="en-US" sz="2800" b="1" i="1"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Genealogy and birth of Christ</a:t>
            </a:r>
            <a:endParaRPr kumimoji="0" lang="en-US" sz="1800" b="0" i="1"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solidFill>
                  <a:schemeClr val="bg1">
                    <a:lumMod val="65000"/>
                  </a:schemeClr>
                </a:solidFill>
                <a:latin typeface="Calibri" panose="020F0502020204030204" pitchFamily="34" charset="0"/>
              </a:rPr>
              <a:t>Believers are warned not to give heed to endless genealogies (1 Timothy 1:4). However, the study of today is about genealogy of  Christ! </a:t>
            </a:r>
          </a:p>
          <a:p>
            <a:pPr marL="0" indent="0" algn="ctr">
              <a:lnSpc>
                <a:spcPct val="110000"/>
              </a:lnSpc>
              <a:buNone/>
            </a:pPr>
            <a:r>
              <a:rPr lang="en-US" b="1" dirty="0">
                <a:solidFill>
                  <a:schemeClr val="bg1">
                    <a:lumMod val="65000"/>
                  </a:schemeClr>
                </a:solidFill>
                <a:latin typeface="Calibri" panose="020F0502020204030204" pitchFamily="34" charset="0"/>
              </a:rPr>
              <a:t>How do we balance this? When should we pay attention to genealogy and when should we avoid it?</a:t>
            </a:r>
          </a:p>
          <a:p>
            <a:pPr marL="0" indent="0" algn="ctr">
              <a:lnSpc>
                <a:spcPct val="110000"/>
              </a:lnSpc>
              <a:buNone/>
            </a:pPr>
            <a:endParaRPr lang="en-US" b="1" dirty="0">
              <a:latin typeface="Calibri" panose="020F0502020204030204" pitchFamily="34" charset="0"/>
            </a:endParaRP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68329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4"/>
        <p:cNvGrpSpPr/>
        <p:nvPr/>
      </p:nvGrpSpPr>
      <p:grpSpPr>
        <a:xfrm>
          <a:off x="0" y="0"/>
          <a:ext cx="0" cy="0"/>
          <a:chOff x="0" y="0"/>
          <a:chExt cx="0" cy="0"/>
        </a:xfrm>
      </p:grpSpPr>
      <p:sp>
        <p:nvSpPr>
          <p:cNvPr id="185" name="Google Shape;185;p3"/>
          <p:cNvSpPr/>
          <p:nvPr/>
        </p:nvSpPr>
        <p:spPr>
          <a:xfrm>
            <a:off x="336884" y="311449"/>
            <a:ext cx="4332307" cy="6179552"/>
          </a:xfrm>
          <a:prstGeom prst="rect">
            <a:avLst/>
          </a:prstGeom>
          <a:solidFill>
            <a:srgbClr val="404040"/>
          </a:solidFill>
          <a:ln w="127000" cap="sq" cmpd="thinThick">
            <a:solidFill>
              <a:srgbClr val="40404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86" name="Google Shape;186;p3"/>
          <p:cNvSpPr txBox="1">
            <a:spLocks noGrp="1"/>
          </p:cNvSpPr>
          <p:nvPr>
            <p:ph type="title"/>
          </p:nvPr>
        </p:nvSpPr>
        <p:spPr>
          <a:xfrm>
            <a:off x="698049" y="742951"/>
            <a:ext cx="3609975" cy="496252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800"/>
              <a:buFont typeface="Calibri"/>
              <a:buNone/>
            </a:pPr>
            <a:br>
              <a:rPr lang="en-US" sz="4800" b="1" i="0" u="sng" strike="noStrike" cap="none" dirty="0">
                <a:solidFill>
                  <a:srgbClr val="FFFFFF"/>
                </a:solidFill>
                <a:latin typeface="Calibri"/>
                <a:ea typeface="Calibri"/>
                <a:cs typeface="Calibri"/>
                <a:sym typeface="Calibri"/>
              </a:rPr>
            </a:br>
            <a:r>
              <a:rPr lang="en-US" sz="4800" b="1" i="0" u="sng" strike="noStrike" cap="none" dirty="0">
                <a:solidFill>
                  <a:srgbClr val="FFFFFF"/>
                </a:solidFill>
                <a:latin typeface="Calibri"/>
                <a:ea typeface="Calibri"/>
                <a:cs typeface="Calibri"/>
                <a:sym typeface="Calibri"/>
              </a:rPr>
              <a:t>LESSON 9</a:t>
            </a:r>
            <a:r>
              <a:rPr lang="en-US" sz="4800" b="1" i="0" u="none" strike="noStrike" cap="none" dirty="0">
                <a:solidFill>
                  <a:srgbClr val="FFFFFF"/>
                </a:solidFill>
                <a:latin typeface="Calibri"/>
                <a:ea typeface="Calibri"/>
                <a:cs typeface="Calibri"/>
                <a:sym typeface="Calibri"/>
              </a:rPr>
              <a:t>: </a:t>
            </a:r>
            <a:br>
              <a:rPr lang="en-US" sz="4800" b="1" i="0" u="none" strike="noStrike" cap="none" dirty="0">
                <a:solidFill>
                  <a:srgbClr val="FFFFFF"/>
                </a:solidFill>
                <a:latin typeface="Calibri"/>
                <a:ea typeface="Calibri"/>
                <a:cs typeface="Calibri"/>
                <a:sym typeface="Calibri"/>
              </a:rPr>
            </a:br>
            <a:r>
              <a:rPr lang="en-US" sz="4800" b="1" i="0" u="none" strike="noStrike" cap="none" dirty="0">
                <a:solidFill>
                  <a:srgbClr val="FFFFFF"/>
                </a:solidFill>
                <a:latin typeface="Calibri"/>
                <a:ea typeface="Calibri"/>
                <a:cs typeface="Calibri"/>
                <a:sym typeface="Calibri"/>
              </a:rPr>
              <a:t>The ministry of John the Baptist</a:t>
            </a:r>
            <a:endParaRPr sz="4800" dirty="0">
              <a:solidFill>
                <a:srgbClr val="FFFFFF"/>
              </a:solidFill>
              <a:latin typeface="Calibri"/>
              <a:ea typeface="Calibri"/>
              <a:cs typeface="Calibri"/>
              <a:sym typeface="Calibri"/>
            </a:endParaRPr>
          </a:p>
        </p:txBody>
      </p:sp>
      <p:pic>
        <p:nvPicPr>
          <p:cNvPr id="187" name="Google Shape;187;p3"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sp>
        <p:nvSpPr>
          <p:cNvPr id="188" name="Google Shape;188;p3"/>
          <p:cNvSpPr/>
          <p:nvPr/>
        </p:nvSpPr>
        <p:spPr>
          <a:xfrm>
            <a:off x="5468389" y="650356"/>
            <a:ext cx="6263640" cy="842014"/>
          </a:xfrm>
          <a:custGeom>
            <a:avLst/>
            <a:gdLst/>
            <a:ahLst/>
            <a:cxnLst/>
            <a:rect l="l" t="t" r="r" b="b"/>
            <a:pathLst>
              <a:path w="6263640" h="2052216" extrusionOk="0">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a:solidFill>
            <a:srgbClr val="599BD5"/>
          </a:solidFill>
          <a:ln w="12700" cap="flat" cmpd="sng">
            <a:solidFill>
              <a:schemeClr val="lt1"/>
            </a:solidFill>
            <a:prstDash val="solid"/>
            <a:miter lim="800000"/>
            <a:headEnd type="none" w="sm" len="sm"/>
            <a:tailEnd type="none" w="sm" len="sm"/>
          </a:ln>
        </p:spPr>
        <p:txBody>
          <a:bodyPr spcFirstLastPara="1" wrap="square" lIns="241150" tIns="241150" rIns="241150" bIns="241150" anchor="ctr" anchorCtr="0">
            <a:noAutofit/>
          </a:bodyPr>
          <a:lstStyle/>
          <a:p>
            <a:pPr marL="0" marR="0" lvl="0" indent="0" algn="l" rtl="0">
              <a:lnSpc>
                <a:spcPct val="90000"/>
              </a:lnSpc>
              <a:spcBef>
                <a:spcPts val="0"/>
              </a:spcBef>
              <a:spcAft>
                <a:spcPts val="0"/>
              </a:spcAft>
              <a:buClr>
                <a:srgbClr val="FFFFFF"/>
              </a:buClr>
              <a:buSzPts val="3200"/>
              <a:buFont typeface="Calibri"/>
              <a:buNone/>
            </a:pPr>
            <a:r>
              <a:rPr lang="en-US" sz="3200" b="1" i="0" u="none" strike="noStrike" cap="none">
                <a:solidFill>
                  <a:srgbClr val="FFFFFF"/>
                </a:solidFill>
                <a:latin typeface="Calibri"/>
                <a:ea typeface="Calibri"/>
                <a:cs typeface="Calibri"/>
                <a:sym typeface="Calibri"/>
              </a:rPr>
              <a:t>MEMORY VERSE: ……</a:t>
            </a:r>
            <a:endParaRPr sz="3200" b="0" i="0" u="none" strike="noStrike" cap="none">
              <a:solidFill>
                <a:srgbClr val="FFFFFF"/>
              </a:solidFill>
              <a:latin typeface="Calibri"/>
              <a:ea typeface="Calibri"/>
              <a:cs typeface="Calibri"/>
              <a:sym typeface="Calibri"/>
            </a:endParaRPr>
          </a:p>
        </p:txBody>
      </p:sp>
      <p:sp>
        <p:nvSpPr>
          <p:cNvPr id="189" name="Google Shape;189;p3"/>
          <p:cNvSpPr/>
          <p:nvPr/>
        </p:nvSpPr>
        <p:spPr>
          <a:xfrm>
            <a:off x="5030356" y="1578634"/>
            <a:ext cx="7074557" cy="3648973"/>
          </a:xfrm>
          <a:custGeom>
            <a:avLst/>
            <a:gdLst/>
            <a:ahLst/>
            <a:cxnLst/>
            <a:rect l="l" t="t" r="r" b="b"/>
            <a:pathLst>
              <a:path w="6263640" h="1340325" extrusionOk="0">
                <a:moveTo>
                  <a:pt x="0" y="0"/>
                </a:moveTo>
                <a:lnTo>
                  <a:pt x="6263640" y="0"/>
                </a:lnTo>
                <a:lnTo>
                  <a:pt x="6263640" y="1340325"/>
                </a:lnTo>
                <a:lnTo>
                  <a:pt x="0" y="1340325"/>
                </a:lnTo>
                <a:lnTo>
                  <a:pt x="0" y="0"/>
                </a:lnTo>
                <a:close/>
              </a:path>
            </a:pathLst>
          </a:custGeom>
          <a:noFill/>
          <a:ln>
            <a:noFill/>
          </a:ln>
        </p:spPr>
        <p:txBody>
          <a:bodyPr spcFirstLastPara="1" wrap="square" lIns="198850" tIns="46975" rIns="263125" bIns="46975" anchor="ctr" anchorCtr="0">
            <a:noAutofit/>
          </a:bodyPr>
          <a:lstStyle/>
          <a:p>
            <a:pPr marL="180975" marR="0" lvl="1" indent="-180975" algn="ctr" rtl="0">
              <a:lnSpc>
                <a:spcPct val="90000"/>
              </a:lnSpc>
              <a:spcBef>
                <a:spcPts val="0"/>
              </a:spcBef>
              <a:spcAft>
                <a:spcPts val="0"/>
              </a:spcAft>
              <a:buNone/>
            </a:pPr>
            <a:r>
              <a:rPr lang="en-US" sz="2800" b="0" i="1" u="none" strike="noStrike" cap="none">
                <a:solidFill>
                  <a:srgbClr val="000000"/>
                </a:solidFill>
                <a:latin typeface="Calibri"/>
                <a:ea typeface="Calibri"/>
                <a:cs typeface="Calibri"/>
                <a:sym typeface="Calibri"/>
              </a:rPr>
              <a:t>“</a:t>
            </a:r>
            <a:r>
              <a:rPr lang="en-US" sz="2800" b="0" i="1" u="none" strike="noStrike" cap="none">
                <a:solidFill>
                  <a:schemeClr val="dk1"/>
                </a:solidFill>
                <a:latin typeface="Calibri"/>
                <a:ea typeface="Calibri"/>
                <a:cs typeface="Calibri"/>
                <a:sym typeface="Calibri"/>
              </a:rPr>
              <a:t>For this is he that was spoken of by the prophet Esaias, saying, The voice of one crying in the wilderness, Prepare ye the way of the Lord, make his paths straight</a:t>
            </a:r>
            <a:r>
              <a:rPr lang="en-US" sz="2800" b="0" i="1" u="none" strike="noStrike" cap="none">
                <a:solidFill>
                  <a:srgbClr val="000000"/>
                </a:solidFill>
                <a:latin typeface="Calibri"/>
                <a:ea typeface="Calibri"/>
                <a:cs typeface="Calibri"/>
                <a:sym typeface="Calibri"/>
              </a:rPr>
              <a:t>”</a:t>
            </a:r>
            <a:endParaRPr/>
          </a:p>
          <a:p>
            <a:pPr marL="180975" marR="0" lvl="1" indent="-180975" algn="ctr" rtl="0">
              <a:lnSpc>
                <a:spcPct val="90000"/>
              </a:lnSpc>
              <a:spcBef>
                <a:spcPts val="560"/>
              </a:spcBef>
              <a:spcAft>
                <a:spcPts val="0"/>
              </a:spcAft>
              <a:buNone/>
            </a:pPr>
            <a:r>
              <a:rPr lang="en-US" sz="2800" b="0" i="1" u="none" strike="noStrike" cap="none">
                <a:solidFill>
                  <a:srgbClr val="000000"/>
                </a:solidFill>
                <a:latin typeface="Calibri"/>
                <a:ea typeface="Calibri"/>
                <a:cs typeface="Calibri"/>
                <a:sym typeface="Calibri"/>
              </a:rPr>
              <a:t>(</a:t>
            </a:r>
            <a:r>
              <a:rPr lang="en-US" sz="2800" b="0" i="1" u="none" strike="noStrike" cap="none">
                <a:solidFill>
                  <a:schemeClr val="dk1"/>
                </a:solidFill>
                <a:latin typeface="Calibri"/>
                <a:ea typeface="Calibri"/>
                <a:cs typeface="Calibri"/>
                <a:sym typeface="Calibri"/>
              </a:rPr>
              <a:t>Matthew 3:3</a:t>
            </a:r>
            <a:r>
              <a:rPr lang="en-US" sz="2800" b="0" i="1" u="none" strike="noStrike" cap="none">
                <a:solidFill>
                  <a:srgbClr val="000000"/>
                </a:solidFill>
                <a:latin typeface="Calibri"/>
                <a:ea typeface="Calibri"/>
                <a:cs typeface="Calibri"/>
                <a:sym typeface="Calibri"/>
              </a:rPr>
              <a:t>).</a:t>
            </a:r>
            <a:endParaRPr sz="2400" b="1" i="0" u="none" strike="noStrike" cap="none">
              <a:solidFill>
                <a:srgbClr val="000000"/>
              </a:solidFill>
              <a:latin typeface="Calibri"/>
              <a:ea typeface="Calibri"/>
              <a:cs typeface="Calibri"/>
              <a:sym typeface="Calibri"/>
            </a:endParaRPr>
          </a:p>
        </p:txBody>
      </p:sp>
      <p:sp>
        <p:nvSpPr>
          <p:cNvPr id="190" name="Google Shape;190;p3"/>
          <p:cNvSpPr/>
          <p:nvPr/>
        </p:nvSpPr>
        <p:spPr>
          <a:xfrm>
            <a:off x="5230311" y="5172443"/>
            <a:ext cx="6263640" cy="781242"/>
          </a:xfrm>
          <a:custGeom>
            <a:avLst/>
            <a:gdLst/>
            <a:ahLst/>
            <a:cxnLst/>
            <a:rect l="l" t="t" r="r" b="b"/>
            <a:pathLst>
              <a:path w="6263640" h="2052216" extrusionOk="0">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a:solidFill>
            <a:srgbClr val="6FAB46"/>
          </a:solidFill>
          <a:ln w="12700" cap="flat" cmpd="sng">
            <a:solidFill>
              <a:schemeClr val="lt1"/>
            </a:solidFill>
            <a:prstDash val="solid"/>
            <a:miter lim="800000"/>
            <a:headEnd type="none" w="sm" len="sm"/>
            <a:tailEnd type="none" w="sm" len="sm"/>
          </a:ln>
        </p:spPr>
        <p:txBody>
          <a:bodyPr spcFirstLastPara="1" wrap="square" lIns="241150" tIns="241150" rIns="241150" bIns="241150" anchor="ctr" anchorCtr="0">
            <a:noAutofit/>
          </a:bodyPr>
          <a:lstStyle/>
          <a:p>
            <a:pPr marL="0" marR="0" lvl="0" indent="0" algn="l" rtl="0">
              <a:lnSpc>
                <a:spcPct val="90000"/>
              </a:lnSpc>
              <a:spcBef>
                <a:spcPts val="0"/>
              </a:spcBef>
              <a:spcAft>
                <a:spcPts val="0"/>
              </a:spcAft>
              <a:buNone/>
            </a:pPr>
            <a:r>
              <a:rPr lang="en-US" sz="2800" b="1" i="0" u="none" strike="noStrike" cap="none">
                <a:solidFill>
                  <a:srgbClr val="FFFFFF"/>
                </a:solidFill>
                <a:latin typeface="Calibri"/>
                <a:ea typeface="Calibri"/>
                <a:cs typeface="Calibri"/>
                <a:sym typeface="Calibri"/>
              </a:rPr>
              <a:t>TEXTS:</a:t>
            </a:r>
            <a:r>
              <a:rPr lang="en-US" sz="2800" b="1" i="1" u="none" strike="noStrike" cap="none">
                <a:solidFill>
                  <a:srgbClr val="FFFFFF"/>
                </a:solidFill>
                <a:latin typeface="Calibri"/>
                <a:ea typeface="Calibri"/>
                <a:cs typeface="Calibri"/>
                <a:sym typeface="Calibri"/>
              </a:rPr>
              <a:t>  </a:t>
            </a:r>
            <a:r>
              <a:rPr lang="en-US" sz="2800" b="1" i="0" u="none" strike="noStrike" cap="none">
                <a:solidFill>
                  <a:schemeClr val="lt1"/>
                </a:solidFill>
                <a:latin typeface="Calibri"/>
                <a:ea typeface="Calibri"/>
                <a:cs typeface="Calibri"/>
                <a:sym typeface="Calibri"/>
              </a:rPr>
              <a:t>Matthew 3:1-17; Luke 3:1-22</a:t>
            </a:r>
            <a:endParaRPr sz="2800" b="1" i="0" u="none" strike="noStrike" cap="none">
              <a:solidFill>
                <a:srgbClr val="FFFFFF"/>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5"/>
        <p:cNvGrpSpPr/>
        <p:nvPr/>
      </p:nvGrpSpPr>
      <p:grpSpPr>
        <a:xfrm>
          <a:off x="0" y="0"/>
          <a:ext cx="0" cy="0"/>
          <a:chOff x="0" y="0"/>
          <a:chExt cx="0" cy="0"/>
        </a:xfrm>
      </p:grpSpPr>
      <p:sp>
        <p:nvSpPr>
          <p:cNvPr id="196" name="Google Shape;196;p4"/>
          <p:cNvSpPr/>
          <p:nvPr/>
        </p:nvSpPr>
        <p:spPr>
          <a:xfrm>
            <a:off x="4037181" y="448055"/>
            <a:ext cx="7688475" cy="5951024"/>
          </a:xfrm>
          <a:prstGeom prst="rect">
            <a:avLst/>
          </a:prstGeom>
          <a:solidFill>
            <a:srgbClr val="7F7F7F">
              <a:alpha val="2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97" name="Google Shape;197;p4"/>
          <p:cNvSpPr/>
          <p:nvPr/>
        </p:nvSpPr>
        <p:spPr>
          <a:xfrm>
            <a:off x="466344" y="448055"/>
            <a:ext cx="3414370" cy="3801257"/>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98" name="Google Shape;198;p4"/>
          <p:cNvSpPr txBox="1">
            <a:spLocks noGrp="1"/>
          </p:cNvSpPr>
          <p:nvPr>
            <p:ph type="title"/>
          </p:nvPr>
        </p:nvSpPr>
        <p:spPr>
          <a:xfrm>
            <a:off x="777240" y="731519"/>
            <a:ext cx="2845191" cy="323757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2800"/>
              <a:buFont typeface="Cambria"/>
              <a:buNone/>
            </a:pPr>
            <a:r>
              <a:rPr lang="en-US" sz="2800" b="1" i="0" u="none" strike="noStrike" cap="none">
                <a:solidFill>
                  <a:srgbClr val="FFFFFF"/>
                </a:solidFill>
                <a:latin typeface="Cambria"/>
                <a:ea typeface="Cambria"/>
                <a:cs typeface="Cambria"/>
                <a:sym typeface="Cambria"/>
              </a:rPr>
              <a:t>INTRODUCTION</a:t>
            </a:r>
            <a:endParaRPr sz="2800">
              <a:solidFill>
                <a:srgbClr val="FFFFFF"/>
              </a:solidFill>
            </a:endParaRPr>
          </a:p>
        </p:txBody>
      </p:sp>
      <p:sp>
        <p:nvSpPr>
          <p:cNvPr id="199" name="Google Shape;199;p4"/>
          <p:cNvSpPr/>
          <p:nvPr/>
        </p:nvSpPr>
        <p:spPr>
          <a:xfrm>
            <a:off x="466343" y="4419227"/>
            <a:ext cx="3414369" cy="1979852"/>
          </a:xfrm>
          <a:prstGeom prst="rect">
            <a:avLst/>
          </a:prstGeom>
          <a:solidFill>
            <a:schemeClr val="accent1">
              <a:alpha val="94901"/>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00" name="Google Shape;200;p4"/>
          <p:cNvSpPr txBox="1">
            <a:spLocks noGrp="1"/>
          </p:cNvSpPr>
          <p:nvPr>
            <p:ph type="body" idx="1"/>
          </p:nvPr>
        </p:nvSpPr>
        <p:spPr>
          <a:xfrm>
            <a:off x="4191608" y="589787"/>
            <a:ext cx="7534048" cy="5667559"/>
          </a:xfrm>
          <a:prstGeom prst="rect">
            <a:avLst/>
          </a:prstGeom>
          <a:noFill/>
          <a:ln>
            <a:noFill/>
          </a:ln>
        </p:spPr>
        <p:txBody>
          <a:bodyPr spcFirstLastPara="1" wrap="square" lIns="91425" tIns="45700" rIns="91425" bIns="45700" anchor="ctr" anchorCtr="0">
            <a:noAutofit/>
          </a:bodyPr>
          <a:lstStyle/>
          <a:p>
            <a:pPr marL="0" lvl="0" indent="0" algn="just" rtl="0">
              <a:lnSpc>
                <a:spcPct val="100000"/>
              </a:lnSpc>
              <a:spcBef>
                <a:spcPts val="0"/>
              </a:spcBef>
              <a:spcAft>
                <a:spcPts val="0"/>
              </a:spcAft>
              <a:buClr>
                <a:schemeClr val="dk1"/>
              </a:buClr>
              <a:buSzPts val="2800"/>
              <a:buNone/>
            </a:pPr>
            <a:r>
              <a:rPr lang="en-US" dirty="0"/>
              <a:t>The period before John’s coming constitutes the time called the silent years in Jewish history. </a:t>
            </a:r>
            <a:endParaRPr dirty="0"/>
          </a:p>
          <a:p>
            <a:pPr marL="0" lvl="0" indent="0" algn="just" rtl="0">
              <a:lnSpc>
                <a:spcPct val="100000"/>
              </a:lnSpc>
              <a:spcBef>
                <a:spcPts val="600"/>
              </a:spcBef>
              <a:spcAft>
                <a:spcPts val="0"/>
              </a:spcAft>
              <a:buClr>
                <a:schemeClr val="dk1"/>
              </a:buClr>
              <a:buSzPts val="2800"/>
              <a:buNone/>
            </a:pPr>
            <a:r>
              <a:rPr lang="en-US" dirty="0"/>
              <a:t>After Malachi, there was no prophet or prophecy for about four hundred years till John came. His ministry had long been predicted before its manifestation (Isaiah 40:3; Luke 3:4). </a:t>
            </a:r>
            <a:endParaRPr dirty="0"/>
          </a:p>
          <a:p>
            <a:pPr marL="0" lvl="0" indent="0" algn="just" rtl="0">
              <a:lnSpc>
                <a:spcPct val="100000"/>
              </a:lnSpc>
              <a:spcBef>
                <a:spcPts val="600"/>
              </a:spcBef>
              <a:spcAft>
                <a:spcPts val="0"/>
              </a:spcAft>
              <a:buClr>
                <a:schemeClr val="dk1"/>
              </a:buClr>
              <a:buSzPts val="2800"/>
              <a:buNone/>
            </a:pPr>
            <a:r>
              <a:rPr lang="en-US" dirty="0"/>
              <a:t>His message was fiery, focused and effective and many people flocked to him in response. The core of John’s message was repentance, urging the people to prepare the way of the Lord and make His path straight. Though his ministry could be described as short, it was fulfilled.</a:t>
            </a:r>
            <a:endParaRPr dirty="0">
              <a:latin typeface="Calibri"/>
              <a:ea typeface="Calibri"/>
              <a:cs typeface="Calibri"/>
              <a:sym typeface="Calibri"/>
            </a:endParaRPr>
          </a:p>
        </p:txBody>
      </p:sp>
      <p:pic>
        <p:nvPicPr>
          <p:cNvPr id="201" name="Google Shape;201;p4"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5"/>
          <p:cNvSpPr/>
          <p:nvPr/>
        </p:nvSpPr>
        <p:spPr>
          <a:xfrm>
            <a:off x="466344" y="448055"/>
            <a:ext cx="3414370" cy="3801257"/>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08" name="Google Shape;208;p5"/>
          <p:cNvSpPr/>
          <p:nvPr/>
        </p:nvSpPr>
        <p:spPr>
          <a:xfrm>
            <a:off x="466343" y="4419227"/>
            <a:ext cx="3414369" cy="1979852"/>
          </a:xfrm>
          <a:prstGeom prst="rect">
            <a:avLst/>
          </a:prstGeom>
          <a:solidFill>
            <a:schemeClr val="accent1">
              <a:alpha val="94901"/>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09" name="Google Shape;209;p5"/>
          <p:cNvSpPr/>
          <p:nvPr/>
        </p:nvSpPr>
        <p:spPr>
          <a:xfrm>
            <a:off x="4044603" y="448055"/>
            <a:ext cx="7688475" cy="5952745"/>
          </a:xfrm>
          <a:prstGeom prst="rect">
            <a:avLst/>
          </a:prstGeom>
          <a:solidFill>
            <a:srgbClr val="7F7F7F">
              <a:alpha val="2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10" name="Google Shape;210;p5"/>
          <p:cNvSpPr txBox="1">
            <a:spLocks noGrp="1"/>
          </p:cNvSpPr>
          <p:nvPr>
            <p:ph type="body" idx="1"/>
          </p:nvPr>
        </p:nvSpPr>
        <p:spPr>
          <a:xfrm>
            <a:off x="4037182" y="457201"/>
            <a:ext cx="7688474" cy="5952744"/>
          </a:xfrm>
          <a:prstGeom prst="rect">
            <a:avLst/>
          </a:prstGeom>
          <a:noFill/>
          <a:ln>
            <a:noFill/>
          </a:ln>
        </p:spPr>
        <p:txBody>
          <a:bodyPr spcFirstLastPara="1" wrap="square" lIns="91425" tIns="45700" rIns="91425" bIns="45700" anchor="ctr" anchorCtr="0">
            <a:noAutofit/>
          </a:bodyPr>
          <a:lstStyle/>
          <a:p>
            <a:pPr marL="514350" lvl="0" indent="-514350" algn="just" rtl="0">
              <a:lnSpc>
                <a:spcPct val="100000"/>
              </a:lnSpc>
              <a:spcBef>
                <a:spcPts val="0"/>
              </a:spcBef>
              <a:spcAft>
                <a:spcPts val="0"/>
              </a:spcAft>
              <a:buClr>
                <a:schemeClr val="dk1"/>
              </a:buClr>
              <a:buSzPts val="2800"/>
              <a:buFont typeface="Calibri"/>
              <a:buAutoNum type="arabicPeriod"/>
            </a:pPr>
            <a:r>
              <a:rPr lang="en-US" dirty="0"/>
              <a:t>Qualities of His life: Frugality, discipline, humility, commitment and focus.</a:t>
            </a:r>
            <a:endParaRPr dirty="0"/>
          </a:p>
          <a:p>
            <a:pPr marL="514350" lvl="0" indent="-514350" algn="just" rtl="0">
              <a:lnSpc>
                <a:spcPct val="100000"/>
              </a:lnSpc>
              <a:spcBef>
                <a:spcPts val="600"/>
              </a:spcBef>
              <a:spcAft>
                <a:spcPts val="0"/>
              </a:spcAft>
              <a:buClr>
                <a:schemeClr val="dk1"/>
              </a:buClr>
              <a:buSzPts val="2800"/>
              <a:buFont typeface="Calibri"/>
              <a:buAutoNum type="arabicPeriod"/>
            </a:pPr>
            <a:r>
              <a:rPr lang="en-US" dirty="0"/>
              <a:t>Purpose of His ministry: To prepare the way for Christ’s mission, rebuke and warn evildoers.</a:t>
            </a:r>
            <a:endParaRPr dirty="0"/>
          </a:p>
          <a:p>
            <a:pPr marL="514350" lvl="0" indent="-514350" algn="just" rtl="0">
              <a:lnSpc>
                <a:spcPct val="100000"/>
              </a:lnSpc>
              <a:spcBef>
                <a:spcPts val="600"/>
              </a:spcBef>
              <a:spcAft>
                <a:spcPts val="0"/>
              </a:spcAft>
              <a:buClr>
                <a:schemeClr val="dk1"/>
              </a:buClr>
              <a:buSzPts val="2800"/>
              <a:buFont typeface="Calibri"/>
              <a:buAutoNum type="arabicPeriod"/>
            </a:pPr>
            <a:r>
              <a:rPr lang="en-US" dirty="0"/>
              <a:t>His ministerial methodology: Clear, courageous and fearless. He preached with conviction and passion.</a:t>
            </a:r>
            <a:endParaRPr dirty="0"/>
          </a:p>
          <a:p>
            <a:pPr marL="514350" lvl="0" indent="-514350" algn="just" rtl="0">
              <a:lnSpc>
                <a:spcPct val="100000"/>
              </a:lnSpc>
              <a:spcBef>
                <a:spcPts val="600"/>
              </a:spcBef>
              <a:spcAft>
                <a:spcPts val="0"/>
              </a:spcAft>
              <a:buClr>
                <a:schemeClr val="dk1"/>
              </a:buClr>
              <a:buSzPts val="2800"/>
              <a:buFont typeface="Calibri"/>
              <a:buAutoNum type="arabicPeriod"/>
            </a:pPr>
            <a:r>
              <a:rPr lang="en-US" dirty="0"/>
              <a:t>The core of John’s message was repentance. He was also the first to mention the baptism of the Holy Ghost in the New Testament (Luke 3:16).</a:t>
            </a:r>
            <a:endParaRPr dirty="0"/>
          </a:p>
          <a:p>
            <a:pPr marL="514350" lvl="0" indent="-514350" algn="just" rtl="0">
              <a:lnSpc>
                <a:spcPct val="100000"/>
              </a:lnSpc>
              <a:spcBef>
                <a:spcPts val="600"/>
              </a:spcBef>
              <a:spcAft>
                <a:spcPts val="0"/>
              </a:spcAft>
              <a:buClr>
                <a:schemeClr val="dk1"/>
              </a:buClr>
              <a:buSzPts val="2800"/>
              <a:buFont typeface="Calibri"/>
              <a:buAutoNum type="arabicPeriod"/>
            </a:pPr>
            <a:r>
              <a:rPr lang="en-US" dirty="0"/>
              <a:t>Believers should prepare the way for Christ return by reaching out to dying sinners, restoring backsliders, edifying the saints.</a:t>
            </a:r>
            <a:endParaRPr dirty="0"/>
          </a:p>
        </p:txBody>
      </p:sp>
      <p:pic>
        <p:nvPicPr>
          <p:cNvPr id="211" name="Google Shape;211;p5"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sp>
        <p:nvSpPr>
          <p:cNvPr id="212" name="Google Shape;212;p5"/>
          <p:cNvSpPr txBox="1"/>
          <p:nvPr/>
        </p:nvSpPr>
        <p:spPr>
          <a:xfrm>
            <a:off x="466344" y="458921"/>
            <a:ext cx="3414368" cy="3801257"/>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rgbClr val="FFFFFF"/>
              </a:buClr>
              <a:buSzPts val="2800"/>
              <a:buFont typeface="Cambria"/>
              <a:buNone/>
            </a:pPr>
            <a:r>
              <a:rPr lang="en-US" sz="2800" b="1" i="0" u="none" strike="noStrike" cap="none">
                <a:solidFill>
                  <a:srgbClr val="FFFFFF"/>
                </a:solidFill>
                <a:latin typeface="Cambria"/>
                <a:ea typeface="Cambria"/>
                <a:cs typeface="Cambria"/>
                <a:sym typeface="Cambria"/>
              </a:rPr>
              <a:t>KEY LESSONS IN THE STUDY OF TODAY</a:t>
            </a:r>
            <a:endParaRPr sz="2800" b="1" i="0" u="none" strike="noStrike" cap="none">
              <a:solidFill>
                <a:srgbClr val="FFFFFF"/>
              </a:solidFill>
              <a:latin typeface="Cambria"/>
              <a:ea typeface="Cambria"/>
              <a:cs typeface="Cambria"/>
              <a:sym typeface="Cambria"/>
            </a:endParaRPr>
          </a:p>
        </p:txBody>
      </p:sp>
      <p:sp>
        <p:nvSpPr>
          <p:cNvPr id="213" name="Google Shape;213;p5"/>
          <p:cNvSpPr txBox="1">
            <a:spLocks noGrp="1"/>
          </p:cNvSpPr>
          <p:nvPr>
            <p:ph type="title"/>
          </p:nvPr>
        </p:nvSpPr>
        <p:spPr>
          <a:xfrm>
            <a:off x="466344" y="4485736"/>
            <a:ext cx="3414368" cy="181822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2800"/>
              <a:buFont typeface="Calibri"/>
              <a:buNone/>
            </a:pPr>
            <a:r>
              <a:rPr lang="en-US" sz="2800" b="1" i="1">
                <a:solidFill>
                  <a:srgbClr val="FFFFFF"/>
                </a:solidFill>
              </a:rPr>
              <a:t>The ministry of John the Baptist</a:t>
            </a:r>
            <a:endParaRPr sz="2800" b="1" i="1">
              <a:solidFill>
                <a:srgbClr val="FFFFFF"/>
              </a:solidFill>
              <a:latin typeface="Cambria"/>
              <a:ea typeface="Cambria"/>
              <a:cs typeface="Cambria"/>
              <a:sym typeface="Cambri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6"/>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20" name="Google Shape;220;p6"/>
          <p:cNvSpPr/>
          <p:nvPr/>
        </p:nvSpPr>
        <p:spPr>
          <a:xfrm flipH="1">
            <a:off x="2" y="0"/>
            <a:ext cx="12191998" cy="2170031"/>
          </a:xfrm>
          <a:prstGeom prst="rect">
            <a:avLst/>
          </a:prstGeom>
          <a:gradFill>
            <a:gsLst>
              <a:gs pos="0">
                <a:srgbClr val="000000">
                  <a:alpha val="96078"/>
                </a:srgbClr>
              </a:gs>
              <a:gs pos="100000">
                <a:srgbClr val="2F5496"/>
              </a:gs>
            </a:gsLst>
            <a:lin ang="19799999"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21" name="Google Shape;221;p6"/>
          <p:cNvSpPr/>
          <p:nvPr/>
        </p:nvSpPr>
        <p:spPr>
          <a:xfrm flipH="1">
            <a:off x="8082819" y="0"/>
            <a:ext cx="4097211" cy="2170661"/>
          </a:xfrm>
          <a:prstGeom prst="rect">
            <a:avLst/>
          </a:prstGeom>
          <a:gradFill>
            <a:gsLst>
              <a:gs pos="0">
                <a:srgbClr val="1F3864">
                  <a:alpha val="67843"/>
                </a:srgbClr>
              </a:gs>
              <a:gs pos="19000">
                <a:srgbClr val="1F3864">
                  <a:alpha val="67843"/>
                </a:srgbClr>
              </a:gs>
              <a:gs pos="100000">
                <a:srgbClr val="4472C4">
                  <a:alpha val="47843"/>
                </a:srgbClr>
              </a:gs>
            </a:gsLst>
            <a:lin ang="19199999"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22" name="Google Shape;222;p6"/>
          <p:cNvSpPr/>
          <p:nvPr/>
        </p:nvSpPr>
        <p:spPr>
          <a:xfrm rot="-5400000" flipH="1">
            <a:off x="5010646" y="-5010043"/>
            <a:ext cx="2170709" cy="12192000"/>
          </a:xfrm>
          <a:prstGeom prst="rect">
            <a:avLst/>
          </a:prstGeom>
          <a:gradFill>
            <a:gsLst>
              <a:gs pos="0">
                <a:srgbClr val="2F5496">
                  <a:alpha val="16078"/>
                </a:srgbClr>
              </a:gs>
              <a:gs pos="23000">
                <a:srgbClr val="2F5496">
                  <a:alpha val="16078"/>
                </a:srgbClr>
              </a:gs>
              <a:gs pos="99000">
                <a:srgbClr val="000000">
                  <a:alpha val="45098"/>
                </a:srgbClr>
              </a:gs>
              <a:gs pos="100000">
                <a:srgbClr val="000000">
                  <a:alpha val="45098"/>
                </a:srgbClr>
              </a:gs>
            </a:gsLst>
            <a:lin ang="21000001"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23" name="Google Shape;223;p6"/>
          <p:cNvSpPr txBox="1">
            <a:spLocks noGrp="1"/>
          </p:cNvSpPr>
          <p:nvPr>
            <p:ph type="title"/>
          </p:nvPr>
        </p:nvSpPr>
        <p:spPr>
          <a:xfrm>
            <a:off x="1383564" y="348865"/>
            <a:ext cx="9718111" cy="157644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000"/>
              <a:buFont typeface="Cambria"/>
              <a:buNone/>
            </a:pPr>
            <a:r>
              <a:rPr lang="en-US" sz="4000" b="1" i="0" u="none" strike="noStrike" cap="none">
                <a:solidFill>
                  <a:srgbClr val="FFFFFF"/>
                </a:solidFill>
                <a:latin typeface="Cambria"/>
                <a:ea typeface="Cambria"/>
                <a:cs typeface="Cambria"/>
                <a:sym typeface="Cambria"/>
              </a:rPr>
              <a:t>QUESTION </a:t>
            </a:r>
            <a:r>
              <a:rPr lang="en-US" sz="4000" b="1">
                <a:solidFill>
                  <a:srgbClr val="FFFFFF"/>
                </a:solidFill>
                <a:latin typeface="Cambria"/>
                <a:ea typeface="Cambria"/>
                <a:cs typeface="Cambria"/>
                <a:sym typeface="Cambria"/>
              </a:rPr>
              <a:t>1</a:t>
            </a:r>
            <a:endParaRPr sz="4000">
              <a:solidFill>
                <a:srgbClr val="FFFFFF"/>
              </a:solidFill>
            </a:endParaRPr>
          </a:p>
        </p:txBody>
      </p:sp>
      <p:pic>
        <p:nvPicPr>
          <p:cNvPr id="224" name="Google Shape;224;p6"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grpSp>
        <p:nvGrpSpPr>
          <p:cNvPr id="225" name="Google Shape;225;p6"/>
          <p:cNvGrpSpPr/>
          <p:nvPr/>
        </p:nvGrpSpPr>
        <p:grpSpPr>
          <a:xfrm>
            <a:off x="607210" y="2573860"/>
            <a:ext cx="10910040" cy="3444488"/>
            <a:chOff x="-36846" y="-42119"/>
            <a:chExt cx="10910040" cy="3444488"/>
          </a:xfrm>
        </p:grpSpPr>
        <p:sp>
          <p:nvSpPr>
            <p:cNvPr id="226" name="Google Shape;226;p6"/>
            <p:cNvSpPr/>
            <p:nvPr/>
          </p:nvSpPr>
          <p:spPr>
            <a:xfrm>
              <a:off x="-36846" y="-42119"/>
              <a:ext cx="10260134" cy="2827077"/>
            </a:xfrm>
            <a:prstGeom prst="roundRect">
              <a:avLst>
                <a:gd name="adj" fmla="val 10000"/>
              </a:avLst>
            </a:prstGeom>
            <a:solidFill>
              <a:schemeClr val="dk2"/>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6"/>
            <p:cNvSpPr/>
            <p:nvPr/>
          </p:nvSpPr>
          <p:spPr>
            <a:xfrm>
              <a:off x="613060" y="575292"/>
              <a:ext cx="10260134" cy="2827077"/>
            </a:xfrm>
            <a:prstGeom prst="roundRect">
              <a:avLst>
                <a:gd name="adj" fmla="val 10000"/>
              </a:avLst>
            </a:prstGeom>
            <a:solidFill>
              <a:schemeClr val="lt2">
                <a:alpha val="90196"/>
              </a:schemeClr>
            </a:solidFill>
            <a:ln w="12700" cap="flat" cmpd="sng">
              <a:solidFill>
                <a:schemeClr val="dk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6"/>
            <p:cNvSpPr txBox="1"/>
            <p:nvPr/>
          </p:nvSpPr>
          <p:spPr>
            <a:xfrm>
              <a:off x="695862" y="658094"/>
              <a:ext cx="10094530" cy="2661473"/>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chemeClr val="dk1"/>
                </a:buClr>
                <a:buSzPts val="3200"/>
                <a:buFont typeface="Calibri"/>
                <a:buNone/>
              </a:pPr>
              <a:r>
                <a:rPr lang="en-US" sz="3200" b="0" i="1" u="none" strike="noStrike" cap="none" dirty="0">
                  <a:solidFill>
                    <a:schemeClr val="dk1"/>
                  </a:solidFill>
                  <a:latin typeface="Calibri"/>
                  <a:ea typeface="Calibri"/>
                  <a:cs typeface="Calibri"/>
                  <a:sym typeface="Calibri"/>
                </a:rPr>
                <a:t>What challenge does John the Baptist’s life pose to ministers and believers?</a:t>
              </a:r>
              <a:endParaRPr dirty="0"/>
            </a:p>
            <a:p>
              <a:pPr marL="0" marR="0" lvl="0" indent="0" algn="ctr" rtl="0">
                <a:spcBef>
                  <a:spcPts val="600"/>
                </a:spcBef>
                <a:spcAft>
                  <a:spcPts val="0"/>
                </a:spcAft>
                <a:buClr>
                  <a:schemeClr val="dk1"/>
                </a:buClr>
                <a:buSzPts val="3200"/>
                <a:buFont typeface="Calibri"/>
                <a:buNone/>
              </a:pPr>
              <a:r>
                <a:rPr lang="en-US" sz="3200" b="1" i="1" u="none" strike="noStrike" cap="none" dirty="0">
                  <a:solidFill>
                    <a:schemeClr val="dk1"/>
                  </a:solidFill>
                  <a:latin typeface="Calibri"/>
                  <a:ea typeface="Calibri"/>
                  <a:cs typeface="Calibri"/>
                  <a:sym typeface="Calibri"/>
                </a:rPr>
                <a:t>Luke 3:3, 11, 16; John 5:33-35</a:t>
              </a:r>
              <a:endParaRPr sz="3200" b="1" i="1" u="none" strike="noStrike" cap="none" dirty="0">
                <a:solidFill>
                  <a:schemeClr val="dk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7"/>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35" name="Google Shape;235;p7"/>
          <p:cNvSpPr/>
          <p:nvPr/>
        </p:nvSpPr>
        <p:spPr>
          <a:xfrm flipH="1">
            <a:off x="2" y="0"/>
            <a:ext cx="12191998" cy="2170031"/>
          </a:xfrm>
          <a:prstGeom prst="rect">
            <a:avLst/>
          </a:prstGeom>
          <a:gradFill>
            <a:gsLst>
              <a:gs pos="0">
                <a:srgbClr val="000000">
                  <a:alpha val="96078"/>
                </a:srgbClr>
              </a:gs>
              <a:gs pos="100000">
                <a:srgbClr val="2F5496"/>
              </a:gs>
            </a:gsLst>
            <a:lin ang="19799999"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36" name="Google Shape;236;p7"/>
          <p:cNvSpPr/>
          <p:nvPr/>
        </p:nvSpPr>
        <p:spPr>
          <a:xfrm flipH="1">
            <a:off x="8082819" y="0"/>
            <a:ext cx="4097211" cy="2170661"/>
          </a:xfrm>
          <a:prstGeom prst="rect">
            <a:avLst/>
          </a:prstGeom>
          <a:gradFill>
            <a:gsLst>
              <a:gs pos="0">
                <a:srgbClr val="1F3864">
                  <a:alpha val="67843"/>
                </a:srgbClr>
              </a:gs>
              <a:gs pos="19000">
                <a:srgbClr val="1F3864">
                  <a:alpha val="67843"/>
                </a:srgbClr>
              </a:gs>
              <a:gs pos="100000">
                <a:srgbClr val="4472C4">
                  <a:alpha val="47843"/>
                </a:srgbClr>
              </a:gs>
            </a:gsLst>
            <a:lin ang="19199999"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37" name="Google Shape;237;p7"/>
          <p:cNvSpPr/>
          <p:nvPr/>
        </p:nvSpPr>
        <p:spPr>
          <a:xfrm rot="-5400000" flipH="1">
            <a:off x="5010646" y="-5010043"/>
            <a:ext cx="2170709" cy="12192000"/>
          </a:xfrm>
          <a:prstGeom prst="rect">
            <a:avLst/>
          </a:prstGeom>
          <a:gradFill>
            <a:gsLst>
              <a:gs pos="0">
                <a:srgbClr val="2F5496">
                  <a:alpha val="16078"/>
                </a:srgbClr>
              </a:gs>
              <a:gs pos="23000">
                <a:srgbClr val="2F5496">
                  <a:alpha val="16078"/>
                </a:srgbClr>
              </a:gs>
              <a:gs pos="99000">
                <a:srgbClr val="000000">
                  <a:alpha val="45098"/>
                </a:srgbClr>
              </a:gs>
              <a:gs pos="100000">
                <a:srgbClr val="000000">
                  <a:alpha val="45098"/>
                </a:srgbClr>
              </a:gs>
            </a:gsLst>
            <a:lin ang="21000001"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38" name="Google Shape;238;p7"/>
          <p:cNvSpPr txBox="1">
            <a:spLocks noGrp="1"/>
          </p:cNvSpPr>
          <p:nvPr>
            <p:ph type="title"/>
          </p:nvPr>
        </p:nvSpPr>
        <p:spPr>
          <a:xfrm>
            <a:off x="1383564" y="348865"/>
            <a:ext cx="9718111" cy="157644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000"/>
              <a:buFont typeface="Cambria"/>
              <a:buNone/>
            </a:pPr>
            <a:r>
              <a:rPr lang="en-US" sz="4000" b="1" i="0" u="none" strike="noStrike" cap="none">
                <a:solidFill>
                  <a:srgbClr val="FFFFFF"/>
                </a:solidFill>
                <a:latin typeface="Cambria"/>
                <a:ea typeface="Cambria"/>
                <a:cs typeface="Cambria"/>
                <a:sym typeface="Cambria"/>
              </a:rPr>
              <a:t>QUESTION 2</a:t>
            </a:r>
            <a:endParaRPr sz="4000">
              <a:solidFill>
                <a:srgbClr val="FFFFFF"/>
              </a:solidFill>
            </a:endParaRPr>
          </a:p>
        </p:txBody>
      </p:sp>
      <p:pic>
        <p:nvPicPr>
          <p:cNvPr id="239" name="Google Shape;239;p7"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grpSp>
        <p:nvGrpSpPr>
          <p:cNvPr id="240" name="Google Shape;240;p7"/>
          <p:cNvGrpSpPr/>
          <p:nvPr/>
        </p:nvGrpSpPr>
        <p:grpSpPr>
          <a:xfrm>
            <a:off x="2077635" y="2645390"/>
            <a:ext cx="8109870" cy="3686628"/>
            <a:chOff x="1445550" y="-23282"/>
            <a:chExt cx="8109870" cy="3686628"/>
          </a:xfrm>
        </p:grpSpPr>
        <p:sp>
          <p:nvSpPr>
            <p:cNvPr id="241" name="Google Shape;241;p7"/>
            <p:cNvSpPr/>
            <p:nvPr/>
          </p:nvSpPr>
          <p:spPr>
            <a:xfrm>
              <a:off x="1445550" y="-23282"/>
              <a:ext cx="7582154" cy="3185299"/>
            </a:xfrm>
            <a:prstGeom prst="roundRect">
              <a:avLst>
                <a:gd name="adj" fmla="val 10000"/>
              </a:avLst>
            </a:prstGeom>
            <a:solidFill>
              <a:schemeClr val="dk2"/>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7"/>
            <p:cNvSpPr/>
            <p:nvPr/>
          </p:nvSpPr>
          <p:spPr>
            <a:xfrm>
              <a:off x="1973266" y="478047"/>
              <a:ext cx="7582154" cy="3185299"/>
            </a:xfrm>
            <a:prstGeom prst="roundRect">
              <a:avLst>
                <a:gd name="adj" fmla="val 10000"/>
              </a:avLst>
            </a:prstGeom>
            <a:solidFill>
              <a:schemeClr val="lt2">
                <a:alpha val="90196"/>
              </a:schemeClr>
            </a:solidFill>
            <a:ln w="12700" cap="flat" cmpd="sng">
              <a:solidFill>
                <a:schemeClr val="dk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7"/>
            <p:cNvSpPr txBox="1"/>
            <p:nvPr/>
          </p:nvSpPr>
          <p:spPr>
            <a:xfrm>
              <a:off x="2066560" y="571341"/>
              <a:ext cx="7395566" cy="2998711"/>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chemeClr val="dk1"/>
                </a:buClr>
                <a:buSzPts val="3200"/>
                <a:buFont typeface="Calibri"/>
                <a:buNone/>
              </a:pPr>
              <a:r>
                <a:rPr lang="en-US" sz="3200" b="0" i="1" u="none" strike="noStrike" cap="none">
                  <a:solidFill>
                    <a:schemeClr val="dk1"/>
                  </a:solidFill>
                  <a:latin typeface="Calibri"/>
                  <a:ea typeface="Calibri"/>
                  <a:cs typeface="Calibri"/>
                  <a:sym typeface="Calibri"/>
                </a:rPr>
                <a:t>Why was John sent ahead of the Lord Jesus Christ?</a:t>
              </a:r>
              <a:endParaRPr/>
            </a:p>
            <a:p>
              <a:pPr marL="0" marR="0" lvl="0" indent="0" algn="ctr" rtl="0">
                <a:spcBef>
                  <a:spcPts val="600"/>
                </a:spcBef>
                <a:spcAft>
                  <a:spcPts val="0"/>
                </a:spcAft>
                <a:buClr>
                  <a:schemeClr val="dk1"/>
                </a:buClr>
                <a:buSzPts val="3200"/>
                <a:buFont typeface="Calibri"/>
                <a:buNone/>
              </a:pPr>
              <a:r>
                <a:rPr lang="en-US" sz="3200" b="1" i="1" u="none" strike="noStrike" cap="none">
                  <a:solidFill>
                    <a:schemeClr val="dk1"/>
                  </a:solidFill>
                  <a:latin typeface="Calibri"/>
                  <a:ea typeface="Calibri"/>
                  <a:cs typeface="Calibri"/>
                  <a:sym typeface="Calibri"/>
                </a:rPr>
                <a:t>Isaiah 40:3; John 1:29</a:t>
              </a:r>
              <a:endParaRPr sz="3200" b="1" i="1" u="none" strike="noStrike" cap="none">
                <a:solidFill>
                  <a:schemeClr val="dk1"/>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8"/>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50" name="Google Shape;250;p8"/>
          <p:cNvSpPr/>
          <p:nvPr/>
        </p:nvSpPr>
        <p:spPr>
          <a:xfrm flipH="1">
            <a:off x="2" y="0"/>
            <a:ext cx="12191998" cy="2170031"/>
          </a:xfrm>
          <a:prstGeom prst="rect">
            <a:avLst/>
          </a:prstGeom>
          <a:gradFill>
            <a:gsLst>
              <a:gs pos="0">
                <a:srgbClr val="000000">
                  <a:alpha val="96078"/>
                </a:srgbClr>
              </a:gs>
              <a:gs pos="100000">
                <a:srgbClr val="2F5496"/>
              </a:gs>
            </a:gsLst>
            <a:lin ang="19799999"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51" name="Google Shape;251;p8"/>
          <p:cNvSpPr/>
          <p:nvPr/>
        </p:nvSpPr>
        <p:spPr>
          <a:xfrm flipH="1">
            <a:off x="8082819" y="0"/>
            <a:ext cx="4097211" cy="2170661"/>
          </a:xfrm>
          <a:prstGeom prst="rect">
            <a:avLst/>
          </a:prstGeom>
          <a:gradFill>
            <a:gsLst>
              <a:gs pos="0">
                <a:srgbClr val="1F3864">
                  <a:alpha val="67843"/>
                </a:srgbClr>
              </a:gs>
              <a:gs pos="19000">
                <a:srgbClr val="1F3864">
                  <a:alpha val="67843"/>
                </a:srgbClr>
              </a:gs>
              <a:gs pos="100000">
                <a:srgbClr val="4472C4">
                  <a:alpha val="47843"/>
                </a:srgbClr>
              </a:gs>
            </a:gsLst>
            <a:lin ang="19199999"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52" name="Google Shape;252;p8"/>
          <p:cNvSpPr/>
          <p:nvPr/>
        </p:nvSpPr>
        <p:spPr>
          <a:xfrm rot="-5400000" flipH="1">
            <a:off x="5010646" y="-5010043"/>
            <a:ext cx="2170709" cy="12192000"/>
          </a:xfrm>
          <a:prstGeom prst="rect">
            <a:avLst/>
          </a:prstGeom>
          <a:gradFill>
            <a:gsLst>
              <a:gs pos="0">
                <a:srgbClr val="2F5496">
                  <a:alpha val="16078"/>
                </a:srgbClr>
              </a:gs>
              <a:gs pos="23000">
                <a:srgbClr val="2F5496">
                  <a:alpha val="16078"/>
                </a:srgbClr>
              </a:gs>
              <a:gs pos="99000">
                <a:srgbClr val="000000">
                  <a:alpha val="45098"/>
                </a:srgbClr>
              </a:gs>
              <a:gs pos="100000">
                <a:srgbClr val="000000">
                  <a:alpha val="45098"/>
                </a:srgbClr>
              </a:gs>
            </a:gsLst>
            <a:lin ang="21000001"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53" name="Google Shape;253;p8"/>
          <p:cNvSpPr txBox="1">
            <a:spLocks noGrp="1"/>
          </p:cNvSpPr>
          <p:nvPr>
            <p:ph type="title"/>
          </p:nvPr>
        </p:nvSpPr>
        <p:spPr>
          <a:xfrm>
            <a:off x="1383564" y="348865"/>
            <a:ext cx="9718111" cy="157644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000"/>
              <a:buFont typeface="Cambria"/>
              <a:buNone/>
            </a:pPr>
            <a:r>
              <a:rPr lang="en-US" sz="4000" b="1" i="0" u="none" strike="noStrike" cap="none">
                <a:solidFill>
                  <a:srgbClr val="FFFFFF"/>
                </a:solidFill>
                <a:latin typeface="Cambria"/>
                <a:ea typeface="Cambria"/>
                <a:cs typeface="Cambria"/>
                <a:sym typeface="Cambria"/>
              </a:rPr>
              <a:t>QUESTION 3</a:t>
            </a:r>
            <a:endParaRPr sz="4000">
              <a:solidFill>
                <a:srgbClr val="FFFFFF"/>
              </a:solidFill>
            </a:endParaRPr>
          </a:p>
        </p:txBody>
      </p:sp>
      <p:pic>
        <p:nvPicPr>
          <p:cNvPr id="254" name="Google Shape;254;p8"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grpSp>
        <p:nvGrpSpPr>
          <p:cNvPr id="255" name="Google Shape;255;p8"/>
          <p:cNvGrpSpPr/>
          <p:nvPr/>
        </p:nvGrpSpPr>
        <p:grpSpPr>
          <a:xfrm>
            <a:off x="2360750" y="2616550"/>
            <a:ext cx="7494440" cy="3688261"/>
            <a:chOff x="1716694" y="571"/>
            <a:chExt cx="7494440" cy="3688261"/>
          </a:xfrm>
        </p:grpSpPr>
        <p:sp>
          <p:nvSpPr>
            <p:cNvPr id="256" name="Google Shape;256;p8"/>
            <p:cNvSpPr/>
            <p:nvPr/>
          </p:nvSpPr>
          <p:spPr>
            <a:xfrm>
              <a:off x="1716694" y="571"/>
              <a:ext cx="6803981" cy="3032324"/>
            </a:xfrm>
            <a:prstGeom prst="roundRect">
              <a:avLst>
                <a:gd name="adj" fmla="val 10000"/>
              </a:avLst>
            </a:prstGeom>
            <a:solidFill>
              <a:schemeClr val="dk2"/>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8"/>
            <p:cNvSpPr/>
            <p:nvPr/>
          </p:nvSpPr>
          <p:spPr>
            <a:xfrm>
              <a:off x="2407153" y="656508"/>
              <a:ext cx="6803981" cy="3032324"/>
            </a:xfrm>
            <a:prstGeom prst="roundRect">
              <a:avLst>
                <a:gd name="adj" fmla="val 10000"/>
              </a:avLst>
            </a:prstGeom>
            <a:solidFill>
              <a:schemeClr val="lt2">
                <a:alpha val="90196"/>
              </a:schemeClr>
            </a:solidFill>
            <a:ln w="12700" cap="flat" cmpd="sng">
              <a:solidFill>
                <a:schemeClr val="dk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8"/>
            <p:cNvSpPr txBox="1"/>
            <p:nvPr/>
          </p:nvSpPr>
          <p:spPr>
            <a:xfrm>
              <a:off x="2495967" y="745322"/>
              <a:ext cx="6626353" cy="2854696"/>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chemeClr val="dk1"/>
                </a:buClr>
                <a:buSzPts val="3200"/>
                <a:buFont typeface="Calibri"/>
                <a:buNone/>
              </a:pPr>
              <a:r>
                <a:rPr lang="en-US" sz="3200" b="0" i="1" u="none" strike="noStrike" cap="none">
                  <a:solidFill>
                    <a:schemeClr val="dk1"/>
                  </a:solidFill>
                  <a:latin typeface="Calibri"/>
                  <a:ea typeface="Calibri"/>
                  <a:cs typeface="Calibri"/>
                  <a:sym typeface="Calibri"/>
                </a:rPr>
                <a:t>What can we learn from John’s approach to fulfilling God’s purpose for his life?</a:t>
              </a:r>
              <a:endParaRPr sz="3200" b="0" i="1" u="none" strike="noStrike" cap="none">
                <a:solidFill>
                  <a:schemeClr val="dk1"/>
                </a:solidFill>
                <a:latin typeface="Calibri"/>
                <a:ea typeface="Calibri"/>
                <a:cs typeface="Calibri"/>
                <a:sym typeface="Calibri"/>
              </a:endParaRPr>
            </a:p>
            <a:p>
              <a:pPr marL="0" marR="0" lvl="0" indent="0" algn="ctr" rtl="0">
                <a:spcBef>
                  <a:spcPts val="600"/>
                </a:spcBef>
                <a:spcAft>
                  <a:spcPts val="0"/>
                </a:spcAft>
                <a:buClr>
                  <a:schemeClr val="dk1"/>
                </a:buClr>
                <a:buSzPts val="3200"/>
                <a:buFont typeface="Calibri"/>
                <a:buNone/>
              </a:pPr>
              <a:r>
                <a:rPr lang="en-US" sz="3200" b="1" i="1" u="none" strike="noStrike" cap="none">
                  <a:solidFill>
                    <a:schemeClr val="dk1"/>
                  </a:solidFill>
                  <a:latin typeface="Calibri"/>
                  <a:ea typeface="Calibri"/>
                  <a:cs typeface="Calibri"/>
                  <a:sym typeface="Calibri"/>
                </a:rPr>
                <a:t>Luke 3:9; Matthew 3:4</a:t>
              </a:r>
              <a:endParaRPr sz="3200" b="1" i="1" u="none" strike="noStrike" cap="none">
                <a:solidFill>
                  <a:schemeClr val="dk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9"/>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65" name="Google Shape;265;p9"/>
          <p:cNvSpPr/>
          <p:nvPr/>
        </p:nvSpPr>
        <p:spPr>
          <a:xfrm flipH="1">
            <a:off x="2" y="0"/>
            <a:ext cx="12191998" cy="2170031"/>
          </a:xfrm>
          <a:prstGeom prst="rect">
            <a:avLst/>
          </a:prstGeom>
          <a:gradFill>
            <a:gsLst>
              <a:gs pos="0">
                <a:srgbClr val="000000">
                  <a:alpha val="96078"/>
                </a:srgbClr>
              </a:gs>
              <a:gs pos="100000">
                <a:srgbClr val="2F5496"/>
              </a:gs>
            </a:gsLst>
            <a:lin ang="19799999"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66" name="Google Shape;266;p9"/>
          <p:cNvSpPr/>
          <p:nvPr/>
        </p:nvSpPr>
        <p:spPr>
          <a:xfrm flipH="1">
            <a:off x="8082819" y="0"/>
            <a:ext cx="4097211" cy="2170661"/>
          </a:xfrm>
          <a:prstGeom prst="rect">
            <a:avLst/>
          </a:prstGeom>
          <a:gradFill>
            <a:gsLst>
              <a:gs pos="0">
                <a:srgbClr val="1F3864">
                  <a:alpha val="67843"/>
                </a:srgbClr>
              </a:gs>
              <a:gs pos="19000">
                <a:srgbClr val="1F3864">
                  <a:alpha val="67843"/>
                </a:srgbClr>
              </a:gs>
              <a:gs pos="100000">
                <a:srgbClr val="4472C4">
                  <a:alpha val="47843"/>
                </a:srgbClr>
              </a:gs>
            </a:gsLst>
            <a:lin ang="19199999"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67" name="Google Shape;267;p9"/>
          <p:cNvSpPr/>
          <p:nvPr/>
        </p:nvSpPr>
        <p:spPr>
          <a:xfrm rot="-5400000" flipH="1">
            <a:off x="5010646" y="-5010043"/>
            <a:ext cx="2170709" cy="12192000"/>
          </a:xfrm>
          <a:prstGeom prst="rect">
            <a:avLst/>
          </a:prstGeom>
          <a:gradFill>
            <a:gsLst>
              <a:gs pos="0">
                <a:srgbClr val="2F5496">
                  <a:alpha val="16078"/>
                </a:srgbClr>
              </a:gs>
              <a:gs pos="23000">
                <a:srgbClr val="2F5496">
                  <a:alpha val="16078"/>
                </a:srgbClr>
              </a:gs>
              <a:gs pos="99000">
                <a:srgbClr val="000000">
                  <a:alpha val="45098"/>
                </a:srgbClr>
              </a:gs>
              <a:gs pos="100000">
                <a:srgbClr val="000000">
                  <a:alpha val="45098"/>
                </a:srgbClr>
              </a:gs>
            </a:gsLst>
            <a:lin ang="21000001"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68" name="Google Shape;268;p9"/>
          <p:cNvSpPr txBox="1">
            <a:spLocks noGrp="1"/>
          </p:cNvSpPr>
          <p:nvPr>
            <p:ph type="title"/>
          </p:nvPr>
        </p:nvSpPr>
        <p:spPr>
          <a:xfrm>
            <a:off x="1383564" y="348865"/>
            <a:ext cx="9718111" cy="157644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000"/>
              <a:buFont typeface="Cambria"/>
              <a:buNone/>
            </a:pPr>
            <a:r>
              <a:rPr lang="en-US" sz="4000" b="1" i="0" u="none" strike="noStrike" cap="none">
                <a:solidFill>
                  <a:srgbClr val="FFFFFF"/>
                </a:solidFill>
                <a:latin typeface="Cambria"/>
                <a:ea typeface="Cambria"/>
                <a:cs typeface="Cambria"/>
                <a:sym typeface="Cambria"/>
              </a:rPr>
              <a:t>QUESTION 4</a:t>
            </a:r>
            <a:endParaRPr sz="4000">
              <a:solidFill>
                <a:srgbClr val="FFFFFF"/>
              </a:solidFill>
            </a:endParaRPr>
          </a:p>
        </p:txBody>
      </p:sp>
      <p:pic>
        <p:nvPicPr>
          <p:cNvPr id="269" name="Google Shape;269;p9"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grpSp>
        <p:nvGrpSpPr>
          <p:cNvPr id="270" name="Google Shape;270;p9"/>
          <p:cNvGrpSpPr/>
          <p:nvPr/>
        </p:nvGrpSpPr>
        <p:grpSpPr>
          <a:xfrm>
            <a:off x="2406916" y="2617366"/>
            <a:ext cx="7402108" cy="3686629"/>
            <a:chOff x="1762860" y="1387"/>
            <a:chExt cx="7402108" cy="3686629"/>
          </a:xfrm>
        </p:grpSpPr>
        <p:sp>
          <p:nvSpPr>
            <p:cNvPr id="271" name="Google Shape;271;p9"/>
            <p:cNvSpPr/>
            <p:nvPr/>
          </p:nvSpPr>
          <p:spPr>
            <a:xfrm>
              <a:off x="1762860" y="1387"/>
              <a:ext cx="6874392" cy="3185299"/>
            </a:xfrm>
            <a:prstGeom prst="roundRect">
              <a:avLst>
                <a:gd name="adj" fmla="val 10000"/>
              </a:avLst>
            </a:prstGeom>
            <a:solidFill>
              <a:schemeClr val="dk2"/>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9"/>
            <p:cNvSpPr/>
            <p:nvPr/>
          </p:nvSpPr>
          <p:spPr>
            <a:xfrm>
              <a:off x="2290576" y="502717"/>
              <a:ext cx="6874392" cy="3185299"/>
            </a:xfrm>
            <a:prstGeom prst="roundRect">
              <a:avLst>
                <a:gd name="adj" fmla="val 10000"/>
              </a:avLst>
            </a:prstGeom>
            <a:solidFill>
              <a:schemeClr val="lt2">
                <a:alpha val="90196"/>
              </a:schemeClr>
            </a:solidFill>
            <a:ln w="12700" cap="flat" cmpd="sng">
              <a:solidFill>
                <a:schemeClr val="dk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9"/>
            <p:cNvSpPr txBox="1"/>
            <p:nvPr/>
          </p:nvSpPr>
          <p:spPr>
            <a:xfrm>
              <a:off x="2383870" y="596011"/>
              <a:ext cx="6687804" cy="2998711"/>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chemeClr val="dk1"/>
                </a:buClr>
                <a:buSzPts val="3200"/>
                <a:buFont typeface="Calibri"/>
                <a:buNone/>
              </a:pPr>
              <a:r>
                <a:rPr lang="en-US" sz="3200" b="0" i="1" u="none" strike="noStrike" cap="none" dirty="0">
                  <a:solidFill>
                    <a:schemeClr val="dk1"/>
                  </a:solidFill>
                  <a:latin typeface="Calibri"/>
                  <a:ea typeface="Calibri"/>
                  <a:cs typeface="Calibri"/>
                  <a:sym typeface="Calibri"/>
                </a:rPr>
                <a:t> Mention the characteristics of John’s message that contemporary preachers should emulate.</a:t>
              </a:r>
            </a:p>
            <a:p>
              <a:pPr marL="0" marR="0" lvl="0" indent="0" algn="ctr" rtl="0">
                <a:lnSpc>
                  <a:spcPct val="100000"/>
                </a:lnSpc>
                <a:spcBef>
                  <a:spcPts val="0"/>
                </a:spcBef>
                <a:spcAft>
                  <a:spcPts val="0"/>
                </a:spcAft>
                <a:buClr>
                  <a:schemeClr val="dk1"/>
                </a:buClr>
                <a:buSzPts val="3200"/>
                <a:buFont typeface="Calibri"/>
                <a:buNone/>
              </a:pPr>
              <a:r>
                <a:rPr lang="en-US" sz="3200" b="1" dirty="0">
                  <a:solidFill>
                    <a:schemeClr val="dk1"/>
                  </a:solidFill>
                  <a:latin typeface="Calibri"/>
                  <a:ea typeface="Calibri"/>
                  <a:cs typeface="Calibri"/>
                  <a:sym typeface="Calibri"/>
                </a:rPr>
                <a:t>2 Timothy 4:2; 2 Corinthians 5:20</a:t>
              </a:r>
              <a:endParaRPr b="1" dirty="0"/>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10"/>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80" name="Google Shape;280;p10"/>
          <p:cNvSpPr/>
          <p:nvPr/>
        </p:nvSpPr>
        <p:spPr>
          <a:xfrm flipH="1">
            <a:off x="2" y="0"/>
            <a:ext cx="12191998" cy="2170031"/>
          </a:xfrm>
          <a:prstGeom prst="rect">
            <a:avLst/>
          </a:prstGeom>
          <a:gradFill>
            <a:gsLst>
              <a:gs pos="0">
                <a:srgbClr val="000000">
                  <a:alpha val="96078"/>
                </a:srgbClr>
              </a:gs>
              <a:gs pos="100000">
                <a:srgbClr val="2F5496"/>
              </a:gs>
            </a:gsLst>
            <a:lin ang="19799999"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81" name="Google Shape;281;p10"/>
          <p:cNvSpPr/>
          <p:nvPr/>
        </p:nvSpPr>
        <p:spPr>
          <a:xfrm flipH="1">
            <a:off x="8082819" y="0"/>
            <a:ext cx="4097211" cy="2170661"/>
          </a:xfrm>
          <a:prstGeom prst="rect">
            <a:avLst/>
          </a:prstGeom>
          <a:gradFill>
            <a:gsLst>
              <a:gs pos="0">
                <a:srgbClr val="1F3864">
                  <a:alpha val="67843"/>
                </a:srgbClr>
              </a:gs>
              <a:gs pos="19000">
                <a:srgbClr val="1F3864">
                  <a:alpha val="67843"/>
                </a:srgbClr>
              </a:gs>
              <a:gs pos="100000">
                <a:srgbClr val="4472C4">
                  <a:alpha val="47843"/>
                </a:srgbClr>
              </a:gs>
            </a:gsLst>
            <a:lin ang="19199999"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82" name="Google Shape;282;p10"/>
          <p:cNvSpPr/>
          <p:nvPr/>
        </p:nvSpPr>
        <p:spPr>
          <a:xfrm rot="-5400000" flipH="1">
            <a:off x="5010646" y="-5010043"/>
            <a:ext cx="2170709" cy="12192000"/>
          </a:xfrm>
          <a:prstGeom prst="rect">
            <a:avLst/>
          </a:prstGeom>
          <a:gradFill>
            <a:gsLst>
              <a:gs pos="0">
                <a:srgbClr val="2F5496">
                  <a:alpha val="16078"/>
                </a:srgbClr>
              </a:gs>
              <a:gs pos="23000">
                <a:srgbClr val="2F5496">
                  <a:alpha val="16078"/>
                </a:srgbClr>
              </a:gs>
              <a:gs pos="99000">
                <a:srgbClr val="000000">
                  <a:alpha val="45098"/>
                </a:srgbClr>
              </a:gs>
              <a:gs pos="100000">
                <a:srgbClr val="000000">
                  <a:alpha val="45098"/>
                </a:srgbClr>
              </a:gs>
            </a:gsLst>
            <a:lin ang="21000001"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83" name="Google Shape;283;p10"/>
          <p:cNvSpPr txBox="1">
            <a:spLocks noGrp="1"/>
          </p:cNvSpPr>
          <p:nvPr>
            <p:ph type="title"/>
          </p:nvPr>
        </p:nvSpPr>
        <p:spPr>
          <a:xfrm>
            <a:off x="1383564" y="348865"/>
            <a:ext cx="9718111" cy="157644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000"/>
              <a:buFont typeface="Cambria"/>
              <a:buNone/>
            </a:pPr>
            <a:r>
              <a:rPr lang="en-US" sz="4000" b="1" i="0" u="none" strike="noStrike" cap="none">
                <a:solidFill>
                  <a:srgbClr val="FFFFFF"/>
                </a:solidFill>
                <a:latin typeface="Cambria"/>
                <a:ea typeface="Cambria"/>
                <a:cs typeface="Cambria"/>
                <a:sym typeface="Cambria"/>
              </a:rPr>
              <a:t>QUESTION 5</a:t>
            </a:r>
            <a:endParaRPr sz="4000">
              <a:solidFill>
                <a:srgbClr val="FFFFFF"/>
              </a:solidFill>
            </a:endParaRPr>
          </a:p>
        </p:txBody>
      </p:sp>
      <p:pic>
        <p:nvPicPr>
          <p:cNvPr id="284" name="Google Shape;284;p10"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grpSp>
        <p:nvGrpSpPr>
          <p:cNvPr id="285" name="Google Shape;285;p10"/>
          <p:cNvGrpSpPr/>
          <p:nvPr/>
        </p:nvGrpSpPr>
        <p:grpSpPr>
          <a:xfrm>
            <a:off x="2406916" y="2617366"/>
            <a:ext cx="7402108" cy="3686629"/>
            <a:chOff x="1762860" y="1387"/>
            <a:chExt cx="7402108" cy="3686629"/>
          </a:xfrm>
        </p:grpSpPr>
        <p:sp>
          <p:nvSpPr>
            <p:cNvPr id="286" name="Google Shape;286;p10"/>
            <p:cNvSpPr/>
            <p:nvPr/>
          </p:nvSpPr>
          <p:spPr>
            <a:xfrm>
              <a:off x="1762860" y="1387"/>
              <a:ext cx="6874392" cy="3185299"/>
            </a:xfrm>
            <a:prstGeom prst="roundRect">
              <a:avLst>
                <a:gd name="adj" fmla="val 10000"/>
              </a:avLst>
            </a:prstGeom>
            <a:solidFill>
              <a:schemeClr val="dk2"/>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10"/>
            <p:cNvSpPr/>
            <p:nvPr/>
          </p:nvSpPr>
          <p:spPr>
            <a:xfrm>
              <a:off x="2290576" y="502717"/>
              <a:ext cx="6874392" cy="3185299"/>
            </a:xfrm>
            <a:prstGeom prst="roundRect">
              <a:avLst>
                <a:gd name="adj" fmla="val 10000"/>
              </a:avLst>
            </a:prstGeom>
            <a:solidFill>
              <a:schemeClr val="lt2">
                <a:alpha val="90196"/>
              </a:schemeClr>
            </a:solidFill>
            <a:ln w="12700" cap="flat" cmpd="sng">
              <a:solidFill>
                <a:schemeClr val="dk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10"/>
            <p:cNvSpPr txBox="1"/>
            <p:nvPr/>
          </p:nvSpPr>
          <p:spPr>
            <a:xfrm>
              <a:off x="2383870" y="596011"/>
              <a:ext cx="6687804" cy="2998711"/>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chemeClr val="dk1"/>
                </a:buClr>
                <a:buSzPts val="3200"/>
                <a:buFont typeface="Calibri"/>
                <a:buNone/>
              </a:pPr>
              <a:r>
                <a:rPr lang="en-US" sz="3200" b="0" i="1" u="none" strike="noStrike" cap="none" dirty="0">
                  <a:solidFill>
                    <a:schemeClr val="dk1"/>
                  </a:solidFill>
                  <a:latin typeface="Calibri"/>
                  <a:ea typeface="Calibri"/>
                  <a:cs typeface="Calibri"/>
                  <a:sym typeface="Calibri"/>
                </a:rPr>
                <a:t>How can a believer be a burning and shinning light like John?</a:t>
              </a:r>
            </a:p>
            <a:p>
              <a:pPr marL="0" marR="0" lvl="0" indent="0" algn="ctr" rtl="0">
                <a:lnSpc>
                  <a:spcPct val="100000"/>
                </a:lnSpc>
                <a:spcBef>
                  <a:spcPts val="0"/>
                </a:spcBef>
                <a:spcAft>
                  <a:spcPts val="0"/>
                </a:spcAft>
                <a:buClr>
                  <a:schemeClr val="dk1"/>
                </a:buClr>
                <a:buSzPts val="3200"/>
                <a:buFont typeface="Calibri"/>
                <a:buNone/>
              </a:pPr>
              <a:r>
                <a:rPr lang="en-US" sz="3200" b="1" dirty="0">
                  <a:solidFill>
                    <a:schemeClr val="dk1"/>
                  </a:solidFill>
                  <a:latin typeface="Calibri"/>
                  <a:ea typeface="Calibri"/>
                  <a:cs typeface="Calibri"/>
                  <a:sym typeface="Calibri"/>
                </a:rPr>
                <a:t>John 5:35</a:t>
              </a:r>
              <a:endParaRPr b="1"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3"/>
        <p:cNvGrpSpPr/>
        <p:nvPr/>
      </p:nvGrpSpPr>
      <p:grpSpPr>
        <a:xfrm>
          <a:off x="0" y="0"/>
          <a:ext cx="0" cy="0"/>
          <a:chOff x="0" y="0"/>
          <a:chExt cx="0" cy="0"/>
        </a:xfrm>
      </p:grpSpPr>
      <p:sp>
        <p:nvSpPr>
          <p:cNvPr id="294" name="Google Shape;294;p11"/>
          <p:cNvSpPr/>
          <p:nvPr/>
        </p:nvSpPr>
        <p:spPr>
          <a:xfrm>
            <a:off x="466344" y="448055"/>
            <a:ext cx="3414370" cy="3801257"/>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95" name="Google Shape;295;p11"/>
          <p:cNvSpPr txBox="1">
            <a:spLocks noGrp="1"/>
          </p:cNvSpPr>
          <p:nvPr>
            <p:ph type="title"/>
          </p:nvPr>
        </p:nvSpPr>
        <p:spPr>
          <a:xfrm>
            <a:off x="777240" y="731519"/>
            <a:ext cx="2845191" cy="323757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2800"/>
              <a:buFont typeface="Cambria"/>
              <a:buNone/>
            </a:pPr>
            <a:r>
              <a:rPr lang="en-US" sz="2800" b="1" i="0" u="none" strike="noStrike" cap="none">
                <a:solidFill>
                  <a:srgbClr val="FFFFFF"/>
                </a:solidFill>
                <a:latin typeface="Cambria"/>
                <a:ea typeface="Cambria"/>
                <a:cs typeface="Cambria"/>
                <a:sym typeface="Cambria"/>
              </a:rPr>
              <a:t>CONCLUSION</a:t>
            </a:r>
            <a:endParaRPr sz="2800">
              <a:solidFill>
                <a:srgbClr val="FFFFFF"/>
              </a:solidFill>
            </a:endParaRPr>
          </a:p>
        </p:txBody>
      </p:sp>
      <p:sp>
        <p:nvSpPr>
          <p:cNvPr id="296" name="Google Shape;296;p11"/>
          <p:cNvSpPr/>
          <p:nvPr/>
        </p:nvSpPr>
        <p:spPr>
          <a:xfrm>
            <a:off x="466343" y="4419227"/>
            <a:ext cx="3414369" cy="1979852"/>
          </a:xfrm>
          <a:prstGeom prst="rect">
            <a:avLst/>
          </a:prstGeom>
          <a:solidFill>
            <a:schemeClr val="accent1">
              <a:alpha val="94901"/>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97" name="Google Shape;297;p11"/>
          <p:cNvSpPr/>
          <p:nvPr/>
        </p:nvSpPr>
        <p:spPr>
          <a:xfrm>
            <a:off x="4044603" y="448055"/>
            <a:ext cx="7688475" cy="5952745"/>
          </a:xfrm>
          <a:prstGeom prst="rect">
            <a:avLst/>
          </a:prstGeom>
          <a:solidFill>
            <a:srgbClr val="7F7F7F">
              <a:alpha val="2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98" name="Google Shape;298;p11"/>
          <p:cNvSpPr txBox="1">
            <a:spLocks noGrp="1"/>
          </p:cNvSpPr>
          <p:nvPr>
            <p:ph type="body" idx="1"/>
          </p:nvPr>
        </p:nvSpPr>
        <p:spPr>
          <a:xfrm>
            <a:off x="4130211" y="686862"/>
            <a:ext cx="7517258" cy="5475129"/>
          </a:xfrm>
          <a:prstGeom prst="rect">
            <a:avLst/>
          </a:prstGeom>
          <a:noFill/>
          <a:ln>
            <a:noFill/>
          </a:ln>
        </p:spPr>
        <p:txBody>
          <a:bodyPr spcFirstLastPara="1" wrap="square" lIns="91425" tIns="45700" rIns="91425" bIns="45700" anchor="ctr" anchorCtr="0">
            <a:noAutofit/>
          </a:bodyPr>
          <a:lstStyle/>
          <a:p>
            <a:pPr marL="0" lvl="0" indent="0" algn="ctr" rtl="0">
              <a:lnSpc>
                <a:spcPct val="110000"/>
              </a:lnSpc>
              <a:spcBef>
                <a:spcPts val="0"/>
              </a:spcBef>
              <a:spcAft>
                <a:spcPts val="0"/>
              </a:spcAft>
              <a:buClr>
                <a:schemeClr val="dk1"/>
              </a:buClr>
              <a:buSzPts val="2800"/>
              <a:buNone/>
            </a:pPr>
            <a:r>
              <a:rPr lang="en-US" b="1" dirty="0"/>
              <a:t>The purpose of John’s ministry was predetermined and announced before he was born. </a:t>
            </a:r>
            <a:endParaRPr dirty="0"/>
          </a:p>
          <a:p>
            <a:pPr marL="0" lvl="0" indent="0" algn="ctr" rtl="0">
              <a:lnSpc>
                <a:spcPct val="110000"/>
              </a:lnSpc>
              <a:spcBef>
                <a:spcPts val="1000"/>
              </a:spcBef>
              <a:spcAft>
                <a:spcPts val="0"/>
              </a:spcAft>
              <a:buClr>
                <a:schemeClr val="dk1"/>
              </a:buClr>
              <a:buSzPts val="2800"/>
              <a:buNone/>
            </a:pPr>
            <a:r>
              <a:rPr lang="en-US" b="1" dirty="0"/>
              <a:t>Christ did not send us to amuse our listeners but to preach repentance and remission of sin in His name. We should fulfil our calling courageously and be ready like John, to put our lives on the line to remain faithful and be willing to pay any price to do the will of God.</a:t>
            </a:r>
            <a:endParaRPr dirty="0"/>
          </a:p>
        </p:txBody>
      </p:sp>
      <p:pic>
        <p:nvPicPr>
          <p:cNvPr id="299" name="Google Shape;299;p11"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12"/>
          <p:cNvSpPr/>
          <p:nvPr/>
        </p:nvSpPr>
        <p:spPr>
          <a:xfrm>
            <a:off x="466344" y="448055"/>
            <a:ext cx="3414370" cy="3801257"/>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05" name="Google Shape;305;p12"/>
          <p:cNvSpPr txBox="1">
            <a:spLocks noGrp="1"/>
          </p:cNvSpPr>
          <p:nvPr>
            <p:ph type="title"/>
          </p:nvPr>
        </p:nvSpPr>
        <p:spPr>
          <a:xfrm>
            <a:off x="777240" y="731519"/>
            <a:ext cx="2845191" cy="323757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2800"/>
              <a:buFont typeface="Cambria"/>
              <a:buNone/>
            </a:pPr>
            <a:r>
              <a:rPr lang="en-US" sz="2800" b="1" i="0" u="none" strike="noStrike" cap="none">
                <a:solidFill>
                  <a:srgbClr val="FFFFFF"/>
                </a:solidFill>
                <a:latin typeface="Cambria"/>
                <a:ea typeface="Cambria"/>
                <a:cs typeface="Cambria"/>
                <a:sym typeface="Cambria"/>
              </a:rPr>
              <a:t>ASSIGNMENT</a:t>
            </a:r>
            <a:endParaRPr sz="2800">
              <a:solidFill>
                <a:srgbClr val="FFFFFF"/>
              </a:solidFill>
            </a:endParaRPr>
          </a:p>
        </p:txBody>
      </p:sp>
      <p:sp>
        <p:nvSpPr>
          <p:cNvPr id="306" name="Google Shape;306;p12"/>
          <p:cNvSpPr/>
          <p:nvPr/>
        </p:nvSpPr>
        <p:spPr>
          <a:xfrm>
            <a:off x="466343" y="4419227"/>
            <a:ext cx="3414369" cy="1979852"/>
          </a:xfrm>
          <a:prstGeom prst="rect">
            <a:avLst/>
          </a:prstGeom>
          <a:solidFill>
            <a:schemeClr val="accent1">
              <a:alpha val="94901"/>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07" name="Google Shape;307;p12"/>
          <p:cNvSpPr/>
          <p:nvPr/>
        </p:nvSpPr>
        <p:spPr>
          <a:xfrm>
            <a:off x="4044603" y="448055"/>
            <a:ext cx="7688475" cy="5952745"/>
          </a:xfrm>
          <a:prstGeom prst="rect">
            <a:avLst/>
          </a:prstGeom>
          <a:solidFill>
            <a:srgbClr val="7F7F7F">
              <a:alpha val="2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08" name="Google Shape;308;p12"/>
          <p:cNvSpPr txBox="1">
            <a:spLocks noGrp="1"/>
          </p:cNvSpPr>
          <p:nvPr>
            <p:ph type="body" idx="1"/>
          </p:nvPr>
        </p:nvSpPr>
        <p:spPr>
          <a:xfrm>
            <a:off x="4191609" y="686862"/>
            <a:ext cx="7541470" cy="5475129"/>
          </a:xfrm>
          <a:prstGeom prst="rect">
            <a:avLst/>
          </a:prstGeom>
          <a:noFill/>
          <a:ln>
            <a:noFill/>
          </a:ln>
        </p:spPr>
        <p:txBody>
          <a:bodyPr spcFirstLastPara="1" wrap="square" lIns="91425" tIns="45700" rIns="91425" bIns="45700" anchor="ctr" anchorCtr="0">
            <a:noAutofit/>
          </a:bodyPr>
          <a:lstStyle/>
          <a:p>
            <a:pPr marL="0" lvl="0" indent="0" algn="ctr" rtl="0">
              <a:lnSpc>
                <a:spcPct val="110000"/>
              </a:lnSpc>
              <a:spcBef>
                <a:spcPts val="1000"/>
              </a:spcBef>
              <a:spcAft>
                <a:spcPts val="0"/>
              </a:spcAft>
              <a:buClr>
                <a:srgbClr val="FF0000"/>
              </a:buClr>
              <a:buSzPts val="2800"/>
              <a:buNone/>
            </a:pPr>
            <a:r>
              <a:rPr lang="en-US" b="1" dirty="0">
                <a:solidFill>
                  <a:schemeClr val="tx1"/>
                </a:solidFill>
              </a:rPr>
              <a:t>A believer has relocated to an unbelieving community where sin is openly practiced and the message of repentance is strongly opposed. Like John the Baptist before Herod, how should he/she faithfully preach the truth while remaining wise and prepared for consequences?</a:t>
            </a:r>
            <a:endParaRPr dirty="0">
              <a:solidFill>
                <a:schemeClr val="tx1"/>
              </a:solidFill>
            </a:endParaRPr>
          </a:p>
        </p:txBody>
      </p:sp>
      <p:pic>
        <p:nvPicPr>
          <p:cNvPr id="309" name="Google Shape;309;p12" descr="Logo&#10;&#10;Description automatically generated"/>
          <p:cNvPicPr preferRelativeResize="0"/>
          <p:nvPr/>
        </p:nvPicPr>
        <p:blipFill rotWithShape="1">
          <a:blip r:embed="rId3">
            <a:alphaModFix/>
          </a:blip>
          <a:srcRect/>
          <a:stretch/>
        </p:blipFill>
        <p:spPr>
          <a:xfrm>
            <a:off x="11113833" y="5870148"/>
            <a:ext cx="1078167" cy="98785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Shape 313"/>
        <p:cNvGrpSpPr/>
        <p:nvPr/>
      </p:nvGrpSpPr>
      <p:grpSpPr>
        <a:xfrm>
          <a:off x="0" y="0"/>
          <a:ext cx="0" cy="0"/>
          <a:chOff x="0" y="0"/>
          <a:chExt cx="0" cy="0"/>
        </a:xfrm>
      </p:grpSpPr>
      <p:sp>
        <p:nvSpPr>
          <p:cNvPr id="314" name="Google Shape;314;p13"/>
          <p:cNvSpPr/>
          <p:nvPr/>
        </p:nvSpPr>
        <p:spPr>
          <a:xfrm>
            <a:off x="336884" y="311449"/>
            <a:ext cx="4332307" cy="6179552"/>
          </a:xfrm>
          <a:prstGeom prst="rect">
            <a:avLst/>
          </a:prstGeom>
          <a:solidFill>
            <a:srgbClr val="404040"/>
          </a:solidFill>
          <a:ln w="127000" cap="sq" cmpd="thinThick">
            <a:solidFill>
              <a:srgbClr val="40404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5" name="Google Shape;315;p13"/>
          <p:cNvSpPr txBox="1">
            <a:spLocks noGrp="1"/>
          </p:cNvSpPr>
          <p:nvPr>
            <p:ph type="title"/>
          </p:nvPr>
        </p:nvSpPr>
        <p:spPr>
          <a:xfrm>
            <a:off x="742950" y="742951"/>
            <a:ext cx="3476625" cy="496252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800"/>
              <a:buFont typeface="Calibri"/>
              <a:buNone/>
            </a:pPr>
            <a:r>
              <a:rPr lang="en-US" sz="4800" b="1">
                <a:solidFill>
                  <a:srgbClr val="FFFFFF"/>
                </a:solidFill>
                <a:latin typeface="Calibri"/>
                <a:ea typeface="Calibri"/>
                <a:cs typeface="Calibri"/>
                <a:sym typeface="Calibri"/>
              </a:rPr>
              <a:t>SEARCH THE SCRIPTURES </a:t>
            </a:r>
            <a:r>
              <a:rPr lang="en-US" sz="4800" b="1" i="0" u="none" strike="noStrike" cap="none">
                <a:solidFill>
                  <a:srgbClr val="FFFFFF"/>
                </a:solidFill>
                <a:latin typeface="Calibri"/>
                <a:ea typeface="Calibri"/>
                <a:cs typeface="Calibri"/>
                <a:sym typeface="Calibri"/>
              </a:rPr>
              <a:t>SUMMARY</a:t>
            </a:r>
            <a:endParaRPr sz="4800">
              <a:solidFill>
                <a:srgbClr val="FFFFFF"/>
              </a:solidFill>
              <a:latin typeface="Calibri"/>
              <a:ea typeface="Calibri"/>
              <a:cs typeface="Calibri"/>
              <a:sym typeface="Calibri"/>
            </a:endParaRPr>
          </a:p>
        </p:txBody>
      </p:sp>
      <p:pic>
        <p:nvPicPr>
          <p:cNvPr id="316" name="Google Shape;316;p13" descr="A picture containing graphical user interface&#10;&#10;Description automatically generated"/>
          <p:cNvPicPr preferRelativeResize="0">
            <a:picLocks noGrp="1"/>
          </p:cNvPicPr>
          <p:nvPr>
            <p:ph type="body" idx="1"/>
          </p:nvPr>
        </p:nvPicPr>
        <p:blipFill rotWithShape="1">
          <a:blip r:embed="rId3">
            <a:alphaModFix/>
          </a:blip>
          <a:srcRect/>
          <a:stretch/>
        </p:blipFill>
        <p:spPr>
          <a:xfrm>
            <a:off x="5141932" y="1881381"/>
            <a:ext cx="6552381" cy="3095238"/>
          </a:xfrm>
          <a:prstGeom prst="rect">
            <a:avLst/>
          </a:prstGeom>
          <a:noFill/>
          <a:ln>
            <a:noFill/>
          </a:ln>
        </p:spPr>
      </p:pic>
      <p:pic>
        <p:nvPicPr>
          <p:cNvPr id="317" name="Google Shape;317;p13" descr="Logo&#10;&#10;Description automatically generated"/>
          <p:cNvPicPr preferRelativeResize="0"/>
          <p:nvPr/>
        </p:nvPicPr>
        <p:blipFill rotWithShape="1">
          <a:blip r:embed="rId4">
            <a:alphaModFix/>
          </a:blip>
          <a:srcRect/>
          <a:stretch/>
        </p:blipFill>
        <p:spPr>
          <a:xfrm>
            <a:off x="11113833" y="5870148"/>
            <a:ext cx="1078167" cy="987852"/>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TotalTime>
  <Words>575</Words>
  <Application>Microsoft Office PowerPoint</Application>
  <PresentationFormat>Widescreen</PresentationFormat>
  <Paragraphs>52</Paragraphs>
  <Slides>13</Slides>
  <Notes>12</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13</vt:i4>
      </vt:variant>
    </vt:vector>
  </HeadingPairs>
  <TitlesOfParts>
    <vt:vector size="18" baseType="lpstr">
      <vt:lpstr>Arial</vt:lpstr>
      <vt:lpstr>Calibri</vt:lpstr>
      <vt:lpstr>Cambria</vt:lpstr>
      <vt:lpstr>Office Theme</vt:lpstr>
      <vt:lpstr>4_Office Theme</vt:lpstr>
      <vt:lpstr>SEARCH THE SCRIPTURES</vt:lpstr>
      <vt:lpstr>ASSIGNMENT</vt:lpstr>
      <vt:lpstr> LESSON 9:  The ministry of John the Baptist</vt:lpstr>
      <vt:lpstr>INTRODUCTION</vt:lpstr>
      <vt:lpstr>The ministry of John the Baptist</vt:lpstr>
      <vt:lpstr>QUESTION 1</vt:lpstr>
      <vt:lpstr>QUESTION 2</vt:lpstr>
      <vt:lpstr>QUESTION 3</vt:lpstr>
      <vt:lpstr>QUESTION 4</vt:lpstr>
      <vt:lpstr>QUESTION 5</vt:lpstr>
      <vt:lpstr>CONCLUSION</vt:lpstr>
      <vt:lpstr>ASSIGNMENT</vt:lpstr>
      <vt:lpstr>SEARCH THE SCRIPTURES 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DCLM NL</dc:creator>
  <cp:lastModifiedBy>AMS Pastor Imole Kayode</cp:lastModifiedBy>
  <cp:revision>3</cp:revision>
  <dcterms:created xsi:type="dcterms:W3CDTF">2023-01-06T14:44:39Z</dcterms:created>
  <dcterms:modified xsi:type="dcterms:W3CDTF">2026-02-12T21:50:16Z</dcterms:modified>
</cp:coreProperties>
</file>