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94" r:id="rId3"/>
    <p:sldId id="258" r:id="rId4"/>
    <p:sldId id="259" r:id="rId5"/>
    <p:sldId id="287" r:id="rId6"/>
    <p:sldId id="283" r:id="rId7"/>
    <p:sldId id="276" r:id="rId8"/>
    <p:sldId id="292" r:id="rId9"/>
    <p:sldId id="297" r:id="rId10"/>
    <p:sldId id="296" r:id="rId11"/>
    <p:sldId id="295" r:id="rId12"/>
    <p:sldId id="298" r:id="rId13"/>
    <p:sldId id="269" r:id="rId14"/>
    <p:sldId id="288" r:id="rId15"/>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5" autoAdjust="0"/>
    <p:restoredTop sz="76066" autoAdjust="0"/>
  </p:normalViewPr>
  <p:slideViewPr>
    <p:cSldViewPr snapToGrid="0">
      <p:cViewPr varScale="1">
        <p:scale>
          <a:sx n="48" d="100"/>
          <a:sy n="48" d="100"/>
        </p:scale>
        <p:origin x="12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Explain the poor in spirit.</a:t>
          </a:r>
          <a:r>
            <a:rPr lang="en-NL" sz="3200" kern="1200" dirty="0"/>
            <a:t> </a:t>
          </a:r>
          <a:endParaRPr lang="en-US" sz="3200" kern="1200" dirty="0"/>
        </a:p>
        <a:p>
          <a:pPr algn="ctr">
            <a:lnSpc>
              <a:spcPct val="100000"/>
            </a:lnSpc>
            <a:spcBef>
              <a:spcPct val="0"/>
            </a:spcBef>
            <a:spcAft>
              <a:spcPts val="600"/>
            </a:spcAft>
          </a:pPr>
          <a:r>
            <a:rPr lang="en-GB" sz="3200" b="1" kern="1200" dirty="0" err="1"/>
            <a:t>Psa</a:t>
          </a:r>
          <a:r>
            <a:rPr lang="en-GB" sz="3200" b="1" kern="1200" dirty="0"/>
            <a:t> 51:17; Luke 18:13</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How can a believer make peace between God and a sinner?</a:t>
          </a:r>
          <a:endParaRPr lang="en-US" sz="3200" dirty="0"/>
        </a:p>
        <a:p>
          <a:pPr algn="ctr">
            <a:lnSpc>
              <a:spcPct val="100000"/>
            </a:lnSpc>
            <a:spcBef>
              <a:spcPct val="0"/>
            </a:spcBef>
            <a:spcAft>
              <a:spcPts val="600"/>
            </a:spcAft>
          </a:pPr>
          <a:r>
            <a:rPr lang="en-GB" sz="3200" b="1" dirty="0"/>
            <a:t>2 Cor. 5:18-20; Mat 28:19-20; Jam 5:20 </a:t>
          </a:r>
          <a:endParaRPr lang="en-GB" sz="3200" b="1"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What is the antidote to lust?</a:t>
          </a:r>
        </a:p>
        <a:p>
          <a:pPr algn="ctr">
            <a:lnSpc>
              <a:spcPct val="100000"/>
            </a:lnSpc>
            <a:spcBef>
              <a:spcPct val="0"/>
            </a:spcBef>
            <a:spcAft>
              <a:spcPts val="600"/>
            </a:spcAft>
          </a:pPr>
          <a:r>
            <a:rPr lang="en-GB" sz="3200" b="1" dirty="0"/>
            <a:t>Gal. 5:16; Rom. 8:13</a:t>
          </a:r>
          <a:r>
            <a:rPr lang="en-NL" sz="3200" b="1" dirty="0"/>
            <a:t>; </a:t>
          </a:r>
          <a:r>
            <a:rPr lang="en-GB" sz="3200" b="1" dirty="0"/>
            <a:t>13:14; 1 Peter 2:11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Why should believers love their enemies?</a:t>
          </a:r>
        </a:p>
        <a:p>
          <a:pPr algn="ctr">
            <a:lnSpc>
              <a:spcPct val="100000"/>
            </a:lnSpc>
            <a:spcBef>
              <a:spcPct val="0"/>
            </a:spcBef>
            <a:spcAft>
              <a:spcPts val="600"/>
            </a:spcAft>
          </a:pPr>
          <a:r>
            <a:rPr lang="en-GB" sz="3200" b="1" dirty="0"/>
            <a:t>Mat. 5:44-45; Rom. 12:20</a:t>
          </a:r>
          <a:r>
            <a:rPr lang="en-NL" sz="3200" b="1" dirty="0"/>
            <a:t>;</a:t>
          </a:r>
          <a:r>
            <a:rPr lang="en-GB" sz="3200" b="1" dirty="0"/>
            <a:t> Luk 6:27-28</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a:t>
          </a:r>
          <a:r>
            <a:rPr lang="en-GB" sz="3200" dirty="0"/>
            <a:t>What can we learn from the Lord’s prayer?</a:t>
          </a:r>
          <a:endParaRPr lang="en-US" sz="3200" dirty="0"/>
        </a:p>
        <a:p>
          <a:pPr algn="ctr">
            <a:lnSpc>
              <a:spcPct val="100000"/>
            </a:lnSpc>
            <a:spcBef>
              <a:spcPct val="0"/>
            </a:spcBef>
            <a:spcAft>
              <a:spcPts val="600"/>
            </a:spcAft>
          </a:pPr>
          <a:r>
            <a:rPr lang="en-GB" sz="3200" b="1" dirty="0"/>
            <a:t>Mat. 7:7-8; 1 Joh 5:14,15; Mark 11:24</a:t>
          </a:r>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How can we be free from worry and anxiety?</a:t>
          </a:r>
        </a:p>
        <a:p>
          <a:pPr algn="ctr">
            <a:lnSpc>
              <a:spcPct val="100000"/>
            </a:lnSpc>
            <a:spcBef>
              <a:spcPct val="0"/>
            </a:spcBef>
            <a:spcAft>
              <a:spcPts val="600"/>
            </a:spcAft>
          </a:pPr>
          <a:r>
            <a:rPr lang="en-GB" sz="3200" b="1" dirty="0"/>
            <a:t>Phi. 4:6-7, 19; 1 Pet. 5:7; Mat. 6:25,30,31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Explain the “golden rule.”</a:t>
          </a:r>
        </a:p>
        <a:p>
          <a:pPr algn="ctr">
            <a:lnSpc>
              <a:spcPct val="100000"/>
            </a:lnSpc>
            <a:spcBef>
              <a:spcPct val="0"/>
            </a:spcBef>
            <a:spcAft>
              <a:spcPts val="600"/>
            </a:spcAft>
          </a:pPr>
          <a:r>
            <a:rPr lang="en-GB" sz="3200" b="1" dirty="0"/>
            <a:t>Mat. 7:12</a:t>
          </a:r>
          <a:r>
            <a:rPr lang="en-NL" sz="3200" b="1" dirty="0"/>
            <a:t>; </a:t>
          </a:r>
          <a:r>
            <a:rPr lang="en-GB" sz="3200" b="1" dirty="0"/>
            <a:t>Luke 6:31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Explain the poor in spirit.</a:t>
          </a:r>
          <a:r>
            <a:rPr lang="en-NL" sz="3200" kern="1200" dirty="0"/>
            <a:t> </a:t>
          </a:r>
          <a:endParaRPr lang="en-US" sz="3200" kern="1200" dirty="0"/>
        </a:p>
        <a:p>
          <a:pPr marL="0" lvl="0" indent="0" algn="ctr" defTabSz="1422400">
            <a:lnSpc>
              <a:spcPct val="100000"/>
            </a:lnSpc>
            <a:spcBef>
              <a:spcPct val="0"/>
            </a:spcBef>
            <a:spcAft>
              <a:spcPts val="600"/>
            </a:spcAft>
            <a:buNone/>
          </a:pPr>
          <a:r>
            <a:rPr lang="en-GB" sz="3200" b="1" kern="1200" dirty="0" err="1"/>
            <a:t>Psa</a:t>
          </a:r>
          <a:r>
            <a:rPr lang="en-GB" sz="3200" b="1" kern="1200" dirty="0"/>
            <a:t> 51:17; Luke 18:13</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How can a believer make peace between God and a sinner?</a:t>
          </a:r>
          <a:endParaRPr lang="en-US" sz="3200" kern="1200" dirty="0"/>
        </a:p>
        <a:p>
          <a:pPr marL="0" lvl="0" indent="0" algn="ctr" defTabSz="1422400">
            <a:lnSpc>
              <a:spcPct val="100000"/>
            </a:lnSpc>
            <a:spcBef>
              <a:spcPct val="0"/>
            </a:spcBef>
            <a:spcAft>
              <a:spcPts val="600"/>
            </a:spcAft>
            <a:buNone/>
          </a:pPr>
          <a:r>
            <a:rPr lang="en-GB" sz="3200" b="1" kern="1200" dirty="0"/>
            <a:t>2 Cor. 5:18-20; Mat 28:19-20; Jam 5:20 </a:t>
          </a:r>
          <a:endParaRPr lang="en-GB" sz="3200" b="1" i="1" kern="1200" dirty="0"/>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is the antidote to lust?</a:t>
          </a:r>
        </a:p>
        <a:p>
          <a:pPr marL="0" lvl="0" indent="0" algn="ctr" defTabSz="1422400">
            <a:lnSpc>
              <a:spcPct val="100000"/>
            </a:lnSpc>
            <a:spcBef>
              <a:spcPct val="0"/>
            </a:spcBef>
            <a:spcAft>
              <a:spcPts val="600"/>
            </a:spcAft>
            <a:buNone/>
          </a:pPr>
          <a:r>
            <a:rPr lang="en-GB" sz="3200" b="1" kern="1200" dirty="0"/>
            <a:t>Gal. 5:16; Rom. 8:13</a:t>
          </a:r>
          <a:r>
            <a:rPr lang="en-NL" sz="3200" b="1" kern="1200" dirty="0"/>
            <a:t>; </a:t>
          </a:r>
          <a:r>
            <a:rPr lang="en-GB" sz="3200" b="1" kern="1200" dirty="0"/>
            <a:t>13:14; 1 Peter 2:11</a:t>
          </a:r>
          <a:endParaRPr lang="en-GB" sz="3200" b="1" i="1" kern="1200" dirty="0"/>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Why should believers love their enemies?</a:t>
          </a:r>
        </a:p>
        <a:p>
          <a:pPr marL="0" lvl="0" indent="0" algn="ctr" defTabSz="1422400">
            <a:lnSpc>
              <a:spcPct val="100000"/>
            </a:lnSpc>
            <a:spcBef>
              <a:spcPct val="0"/>
            </a:spcBef>
            <a:spcAft>
              <a:spcPts val="600"/>
            </a:spcAft>
            <a:buNone/>
          </a:pPr>
          <a:r>
            <a:rPr lang="en-GB" sz="3200" b="1" kern="1200" dirty="0"/>
            <a:t>Mat. 5:44-45; Rom. 12:20</a:t>
          </a:r>
          <a:r>
            <a:rPr lang="en-NL" sz="3200" b="1" kern="1200" dirty="0"/>
            <a:t>;</a:t>
          </a:r>
          <a:r>
            <a:rPr lang="en-GB" sz="3200" b="1" kern="1200" dirty="0"/>
            <a:t> Luk 6:27-28</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GB" sz="3200" kern="1200" dirty="0"/>
            <a:t>What can we learn from the Lord’s prayer?</a:t>
          </a:r>
          <a:endParaRPr lang="en-US" sz="3200" kern="1200" dirty="0"/>
        </a:p>
        <a:p>
          <a:pPr marL="0" lvl="0" indent="0" algn="ctr" defTabSz="1422400">
            <a:lnSpc>
              <a:spcPct val="100000"/>
            </a:lnSpc>
            <a:spcBef>
              <a:spcPct val="0"/>
            </a:spcBef>
            <a:spcAft>
              <a:spcPts val="600"/>
            </a:spcAft>
            <a:buNone/>
          </a:pPr>
          <a:r>
            <a:rPr lang="en-GB" sz="3200" b="1" kern="1200" dirty="0"/>
            <a:t>Mat. 7:7-8; 1 Joh 5:14,15; Mark 11:24</a:t>
          </a:r>
        </a:p>
        <a:p>
          <a:pPr marL="0" lvl="0" indent="0" algn="ctr" defTabSz="1422400">
            <a:lnSpc>
              <a:spcPct val="100000"/>
            </a:lnSpc>
            <a:spcBef>
              <a:spcPct val="0"/>
            </a:spcBef>
            <a:spcAft>
              <a:spcPts val="600"/>
            </a:spcAft>
            <a:buNone/>
          </a:pP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How can we be free from worry and anxiety?</a:t>
          </a:r>
        </a:p>
        <a:p>
          <a:pPr marL="0" lvl="0" indent="0" algn="ctr" defTabSz="1422400">
            <a:lnSpc>
              <a:spcPct val="100000"/>
            </a:lnSpc>
            <a:spcBef>
              <a:spcPct val="0"/>
            </a:spcBef>
            <a:spcAft>
              <a:spcPts val="600"/>
            </a:spcAft>
            <a:buNone/>
          </a:pPr>
          <a:r>
            <a:rPr lang="en-GB" sz="3200" b="1" kern="1200" dirty="0"/>
            <a:t>Phi. 4:6-7, 19; 1 Pet. 5:7; Mat. 6:25,30,31</a:t>
          </a:r>
          <a:endParaRPr lang="en-GB" sz="3200" b="1" i="1" kern="1200" dirty="0"/>
        </a:p>
      </dsp:txBody>
      <dsp:txXfrm>
        <a:off x="2383870" y="596011"/>
        <a:ext cx="6687804"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Explain the “golden rule.”</a:t>
          </a:r>
        </a:p>
        <a:p>
          <a:pPr marL="0" lvl="0" indent="0" algn="ctr" defTabSz="1422400">
            <a:lnSpc>
              <a:spcPct val="100000"/>
            </a:lnSpc>
            <a:spcBef>
              <a:spcPct val="0"/>
            </a:spcBef>
            <a:spcAft>
              <a:spcPts val="600"/>
            </a:spcAft>
            <a:buNone/>
          </a:pPr>
          <a:r>
            <a:rPr lang="en-GB" sz="3200" b="1" kern="1200" dirty="0"/>
            <a:t>Mat. 7:12</a:t>
          </a:r>
          <a:r>
            <a:rPr lang="en-NL" sz="3200" b="1" kern="1200" dirty="0"/>
            <a:t>; </a:t>
          </a:r>
          <a:r>
            <a:rPr lang="en-GB" sz="3200" b="1" kern="1200" dirty="0"/>
            <a:t>Luke 6:31</a:t>
          </a:r>
          <a:endParaRPr lang="en-GB" sz="3200" b="1" i="1" kern="1200" dirty="0"/>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2/11/2026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1777761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366433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1327705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2E720-BDFB-88AE-2146-EC4C4CD4A0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22791-5D53-9975-602C-A3C779858D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2C0713-A658-F795-760A-B3A6F8E821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300788-F17C-8C0B-8A92-CAA8387CBA36}"/>
              </a:ext>
            </a:extLst>
          </p:cNvPr>
          <p:cNvSpPr>
            <a:spLocks noGrp="1"/>
          </p:cNvSpPr>
          <p:nvPr>
            <p:ph type="sldNum" sz="quarter" idx="5"/>
          </p:nvPr>
        </p:nvSpPr>
        <p:spPr/>
        <p:txBody>
          <a:bodyPr/>
          <a:lstStyle/>
          <a:p>
            <a:fld id="{C505F175-DDF5-4570-A698-9A96E4F2BEA7}" type="slidenum">
              <a:rPr lang="en-US" smtClean="0"/>
              <a:t>12</a:t>
            </a:fld>
            <a:endParaRPr lang="en-US"/>
          </a:p>
        </p:txBody>
      </p:sp>
    </p:spTree>
    <p:extLst>
      <p:ext uri="{BB962C8B-B14F-4D97-AF65-F5344CB8AC3E}">
        <p14:creationId xmlns:p14="http://schemas.microsoft.com/office/powerpoint/2010/main" val="1746879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13</a:t>
            </a:fld>
            <a:endParaRPr lang="en-US"/>
          </a:p>
        </p:txBody>
      </p:sp>
    </p:spTree>
    <p:extLst>
      <p:ext uri="{BB962C8B-B14F-4D97-AF65-F5344CB8AC3E}">
        <p14:creationId xmlns:p14="http://schemas.microsoft.com/office/powerpoint/2010/main" val="2635277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11/02/2026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11/02/2026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11/02/2026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11/02/2026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11/02/2026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11/02/2026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15-03-2026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00000"/>
              </a:lnSpc>
              <a:spcBef>
                <a:spcPts val="0"/>
              </a:spcBef>
              <a:buNone/>
            </a:pPr>
            <a:r>
              <a:rPr lang="en-US" b="1" dirty="0">
                <a:solidFill>
                  <a:schemeClr val="bg1">
                    <a:lumMod val="65000"/>
                  </a:schemeClr>
                </a:solidFill>
                <a:latin typeface="Calibri" panose="020F0502020204030204" pitchFamily="34" charset="0"/>
              </a:rPr>
              <a:t>Moments of discouragement, fear, or loneliness can leave a believer open to being tempted. What Scripture-based strategies can help believers remain fully obedient and faithful during these times?</a:t>
            </a:r>
          </a:p>
          <a:p>
            <a:pPr marL="0" indent="0" algn="ctr">
              <a:lnSpc>
                <a:spcPct val="100000"/>
              </a:lnSpc>
              <a:spcBef>
                <a:spcPts val="0"/>
              </a:spcBef>
              <a:buNone/>
            </a:pPr>
            <a:endParaRPr lang="en-US" b="1" dirty="0">
              <a:solidFill>
                <a:schemeClr val="bg1">
                  <a:lumMod val="65000"/>
                </a:schemeClr>
              </a:solidFill>
              <a:latin typeface="Calibri" panose="020F0502020204030204" pitchFamily="34" charset="0"/>
            </a:endParaRPr>
          </a:p>
          <a:p>
            <a:pPr marL="0" indent="0" algn="ctr">
              <a:lnSpc>
                <a:spcPct val="100000"/>
              </a:lnSpc>
              <a:spcBef>
                <a:spcPts val="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 Temptation and commencement of Christ's ministry</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S</a:t>
            </a:r>
            <a:r>
              <a:rPr kumimoji="0" lang="en-GB" altLang="en-US" sz="4800" b="1" i="0" u="none" strike="noStrike" kern="1200" cap="none" spc="0" normalizeH="0" baseline="0" noProof="0" dirty="0" err="1">
                <a:ln>
                  <a:noFill/>
                </a:ln>
                <a:solidFill>
                  <a:srgbClr val="FFFFFF"/>
                </a:solidFill>
                <a:effectLst/>
                <a:uLnTx/>
                <a:uFillTx/>
                <a:latin typeface="+mj-lt"/>
                <a:ea typeface="+mj-ea"/>
                <a:cs typeface="+mj-cs"/>
              </a:rPr>
              <a:t>ermon</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 on the Mount</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t>
            </a:r>
            <a:r>
              <a:rPr lang="en-GB" sz="2800" i="1" dirty="0"/>
              <a:t>For I say unto you, That except your righteousness shall exceed the righteousness of the scribes and Pharisees, ye shall in no case enter into the kingdom of heaven” (</a:t>
            </a:r>
            <a:r>
              <a:rPr lang="en-GB" sz="2800" b="1" i="1" dirty="0"/>
              <a:t>Matthew </a:t>
            </a:r>
            <a:r>
              <a:rPr lang="en-GB" sz="2800" b="1" i="1"/>
              <a:t>5:20</a:t>
            </a:r>
            <a:r>
              <a:rPr lang="en-GB" sz="2800" i="1"/>
              <a:t>).</a:t>
            </a: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GB" sz="2800" b="1" i="1" kern="1200" baseline="0" dirty="0">
                <a:latin typeface="Calibri" panose="020F0502020204030204" pitchFamily="34" charset="0"/>
                <a:sym typeface="+mn-ea"/>
              </a:rPr>
              <a:t>Matthew 5-7; Luke 6:17-49; 13:22-30</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a:lnSpc>
                <a:spcPct val="100000"/>
              </a:lnSpc>
              <a:buNone/>
            </a:pPr>
            <a:r>
              <a:rPr lang="en-GB" sz="2700" dirty="0">
                <a:latin typeface="Calibri (Body)"/>
              </a:rPr>
              <a:t>The Sermon on the Mount is a practical message which our Lord Jesus Christ gave to His followers and disciples on a mountain. It consists of expositions of the doctrines of the kingdom of God, pattern of godliness expected of kingdom citizens and precepts for daily Christian living. The sermon contains instructions, commandments, promises, warnings and rebuke.</a:t>
            </a:r>
            <a:endParaRPr lang="en-US" sz="2700" dirty="0">
              <a:latin typeface="Calibri (Body)"/>
            </a:endParaRPr>
          </a:p>
          <a:p>
            <a:pPr marL="0" indent="0" algn="just">
              <a:lnSpc>
                <a:spcPct val="100000"/>
              </a:lnSpc>
              <a:buNone/>
            </a:pPr>
            <a:r>
              <a:rPr lang="en-GB" sz="2700" dirty="0">
                <a:latin typeface="Calibri (Body)"/>
              </a:rPr>
              <a:t>The sermon begins with the beatitudes – statements which explain the spiritual state of those who practice the precepts and fulfil the conditions for blessings. It is a pattern of a balanced message for preachers to emulate and for all to obey.</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199"/>
            <a:ext cx="7688474" cy="5846765"/>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dirty="0"/>
              <a:t>The “poor in spirit” are those who acknowledge and genuinely repent of their sins (Mat. 5:3). </a:t>
            </a:r>
            <a:endParaRPr lang="en-US" dirty="0"/>
          </a:p>
          <a:p>
            <a:pPr marL="514350" indent="-514350" algn="just" eaLnBrk="0" fontAlgn="base" hangingPunct="0">
              <a:lnSpc>
                <a:spcPct val="100000"/>
              </a:lnSpc>
              <a:spcBef>
                <a:spcPct val="0"/>
              </a:spcBef>
              <a:spcAft>
                <a:spcPts val="600"/>
              </a:spcAft>
              <a:buFont typeface="+mj-lt"/>
              <a:buAutoNum type="arabicPeriod"/>
              <a:defRPr/>
            </a:pPr>
            <a:r>
              <a:rPr lang="en-GB" dirty="0"/>
              <a:t>To “Hunger and thirst after righteousness” encourages us to pant after the nature of God.</a:t>
            </a:r>
          </a:p>
          <a:p>
            <a:pPr marL="514350" indent="-514350" algn="just" eaLnBrk="0" fontAlgn="base" hangingPunct="0">
              <a:lnSpc>
                <a:spcPct val="100000"/>
              </a:lnSpc>
              <a:spcBef>
                <a:spcPct val="0"/>
              </a:spcBef>
              <a:spcAft>
                <a:spcPts val="600"/>
              </a:spcAft>
              <a:buFont typeface="+mj-lt"/>
              <a:buAutoNum type="arabicPeriod"/>
              <a:defRPr/>
            </a:pPr>
            <a:r>
              <a:rPr lang="en-GB" dirty="0"/>
              <a:t>Believers are also called to be “peacemakers” – reconciling sinners to God by preaching.</a:t>
            </a:r>
            <a:endParaRPr lang="en-US" dirty="0"/>
          </a:p>
          <a:p>
            <a:pPr marL="514350" indent="-514350" algn="just" eaLnBrk="0" fontAlgn="base" hangingPunct="0">
              <a:lnSpc>
                <a:spcPct val="100000"/>
              </a:lnSpc>
              <a:spcBef>
                <a:spcPct val="0"/>
              </a:spcBef>
              <a:spcAft>
                <a:spcPts val="600"/>
              </a:spcAft>
              <a:buFont typeface="+mj-lt"/>
              <a:buAutoNum type="arabicPeriod"/>
              <a:defRPr/>
            </a:pPr>
            <a:r>
              <a:rPr lang="en-GB" dirty="0"/>
              <a:t>Believers are salt and light of the world. we are to be examples of righteous living everywhere.</a:t>
            </a:r>
          </a:p>
          <a:p>
            <a:pPr marL="514350" indent="-514350" algn="just" eaLnBrk="0" fontAlgn="base" hangingPunct="0">
              <a:lnSpc>
                <a:spcPct val="100000"/>
              </a:lnSpc>
              <a:spcBef>
                <a:spcPct val="0"/>
              </a:spcBef>
              <a:spcAft>
                <a:spcPts val="600"/>
              </a:spcAft>
              <a:buFont typeface="+mj-lt"/>
              <a:buAutoNum type="arabicPeriod"/>
              <a:defRPr/>
            </a:pPr>
            <a:r>
              <a:rPr lang="en-GB" dirty="0"/>
              <a:t> Christ’s sacrifice fulfilled the ultimate purpose of the Old Testament ceremonial law. However, the moral law is still in place in the New Testament. The Lord expects us to keep them.</a:t>
            </a:r>
            <a:endParaRPr lang="en-US"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US" sz="2800" b="1" i="1" dirty="0">
                <a:solidFill>
                  <a:srgbClr val="FFFFFF"/>
                </a:solidFill>
                <a:latin typeface="Cambria" panose="02040503050406030204" pitchFamily="18" charset="0"/>
                <a:ea typeface="Cambria" panose="02040503050406030204" pitchFamily="18" charset="0"/>
              </a:rPr>
              <a:t>Sermon on the Mount</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400792610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00584583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92827034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238714706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extLst>
              <p:ext uri="{D42A27DB-BD31-4B8C-83A1-F6EECF244321}">
                <p14:modId xmlns:p14="http://schemas.microsoft.com/office/powerpoint/2010/main" val="113536503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259193997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9D654-88B1-F183-B8A6-21F299AA62DB}"/>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865E6376-95BD-0DBC-0DDA-58CA87E9573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ABB66CA-25AF-9595-F294-7123E82E135C}"/>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A32EAF-9360-A7AF-2068-94EC7DE2FC66}"/>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1FB51A7-6FC6-2C3B-E976-ED5A144F0D7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E086261-E933-2C59-C0A3-09A4FBCEC87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7</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F10E04C3-CCB1-9101-386A-63964421F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224AC05A-BF61-7776-6216-F546F7FF2845}"/>
              </a:ext>
            </a:extLst>
          </p:cNvPr>
          <p:cNvGraphicFramePr>
            <a:graphicFrameLocks noGrp="1"/>
          </p:cNvGraphicFramePr>
          <p:nvPr>
            <p:ph idx="1"/>
            <p:extLst>
              <p:ext uri="{D42A27DB-BD31-4B8C-83A1-F6EECF244321}">
                <p14:modId xmlns:p14="http://schemas.microsoft.com/office/powerpoint/2010/main" val="85750014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36537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buNone/>
            </a:pPr>
            <a:r>
              <a:rPr lang="en-GB" b="1" dirty="0"/>
              <a:t>Bible-based preaching brings sinners to repentance. It transforms lives, matures young converts and establishes  believers in the faith (Colossians 1:23).</a:t>
            </a:r>
            <a:endParaRPr lang="en-US" b="1" dirty="0"/>
          </a:p>
          <a:p>
            <a:pPr marL="0" indent="0" algn="ctr">
              <a:buNone/>
            </a:pPr>
            <a:endParaRPr lang="en-GB" b="1" dirty="0"/>
          </a:p>
          <a:p>
            <a:pPr marL="0" indent="0" algn="ctr">
              <a:buNone/>
            </a:pPr>
            <a:r>
              <a:rPr lang="en-GB" b="1" dirty="0"/>
              <a:t>The word of God contains instructions, commandments, promises, warnings and rebuke. We must hear the word of God and do it. </a:t>
            </a:r>
            <a:endParaRPr lang="en-NL"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buNone/>
            </a:pPr>
            <a:r>
              <a:rPr lang="en-GB" sz="3000" b="1" dirty="0"/>
              <a:t>What are the benefits of following and obeying the word of God? Support your answers with scriptural references.</a:t>
            </a:r>
            <a:endParaRPr lang="en-US" sz="3000" b="1" dirty="0"/>
          </a:p>
          <a:p>
            <a:pPr marL="0" indent="0" algn="ctr">
              <a:buNone/>
            </a:pPr>
            <a:br>
              <a:rPr lang="en-US" sz="3000" b="1" dirty="0"/>
            </a:br>
            <a:r>
              <a:rPr lang="en-NL" sz="3000" b="1" dirty="0"/>
              <a:t>Prepare to </a:t>
            </a:r>
            <a:r>
              <a:rPr lang="en-GB" sz="3000" b="1" dirty="0"/>
              <a:t>share your answers next study.</a:t>
            </a:r>
            <a:endParaRPr lang="en-NL" sz="3000" b="1" dirty="0"/>
          </a:p>
          <a:p>
            <a:pPr marL="0" indent="0">
              <a:buNone/>
            </a:pPr>
            <a:endParaRPr lang="en-US" dirty="0"/>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5661</TotalTime>
  <Words>576</Words>
  <Application>Microsoft Office PowerPoint</Application>
  <PresentationFormat>Widescreen</PresentationFormat>
  <Paragraphs>61</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11: Sermon on the Mount</vt:lpstr>
      <vt:lpstr>INTRODUCTION</vt:lpstr>
      <vt:lpstr>Sermon on the Mount</vt:lpstr>
      <vt:lpstr>QUESTION 1</vt:lpstr>
      <vt:lpstr>QUESTION 2</vt:lpstr>
      <vt:lpstr>QUESTION 3</vt:lpstr>
      <vt:lpstr>QUESTION 4</vt:lpstr>
      <vt:lpstr>QUESTION 5</vt:lpstr>
      <vt:lpstr>QUESTION 6</vt:lpstr>
      <vt:lpstr>QUESTION 7</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AMS Pastor Imole Kayode</cp:lastModifiedBy>
  <cp:revision>246</cp:revision>
  <dcterms:modified xsi:type="dcterms:W3CDTF">2026-02-11T17:20:38Z</dcterms:modified>
</cp:coreProperties>
</file>