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9"/>
  </p:notesMasterIdLst>
  <p:sldIdLst>
    <p:sldId id="4219" r:id="rId8"/>
    <p:sldId id="269" r:id="rId9"/>
    <p:sldId id="270" r:id="rId10"/>
    <p:sldId id="4283" r:id="rId11"/>
    <p:sldId id="4284" r:id="rId12"/>
    <p:sldId id="293" r:id="rId13"/>
    <p:sldId id="294" r:id="rId14"/>
    <p:sldId id="4285" r:id="rId15"/>
    <p:sldId id="256" r:id="rId16"/>
    <p:sldId id="4286" r:id="rId17"/>
    <p:sldId id="258" r:id="rId18"/>
    <p:sldId id="259" r:id="rId19"/>
    <p:sldId id="287" r:id="rId20"/>
    <p:sldId id="283" r:id="rId21"/>
    <p:sldId id="277" r:id="rId22"/>
    <p:sldId id="276" r:id="rId23"/>
    <p:sldId id="292" r:id="rId24"/>
    <p:sldId id="295" r:id="rId25"/>
    <p:sldId id="296" r:id="rId26"/>
    <p:sldId id="4287" r:id="rId27"/>
    <p:sldId id="288" r:id="rId28"/>
    <p:sldId id="3211" r:id="rId29"/>
    <p:sldId id="3200" r:id="rId30"/>
    <p:sldId id="3201" r:id="rId31"/>
    <p:sldId id="4231" r:id="rId32"/>
    <p:sldId id="3163" r:id="rId33"/>
    <p:sldId id="3380" r:id="rId34"/>
    <p:sldId id="4279" r:id="rId35"/>
    <p:sldId id="4280" r:id="rId36"/>
    <p:sldId id="4104" r:id="rId37"/>
    <p:sldId id="4281" r:id="rId38"/>
    <p:sldId id="4282" r:id="rId39"/>
    <p:sldId id="274" r:id="rId40"/>
    <p:sldId id="299" r:id="rId41"/>
    <p:sldId id="300" r:id="rId42"/>
    <p:sldId id="301" r:id="rId43"/>
    <p:sldId id="302" r:id="rId44"/>
    <p:sldId id="303" r:id="rId45"/>
    <p:sldId id="298" r:id="rId46"/>
    <p:sldId id="3204" r:id="rId47"/>
    <p:sldId id="208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8" d="100"/>
          <a:sy n="68" d="100"/>
        </p:scale>
        <p:origin x="1219"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diagrams/_rels/data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kern="1200" dirty="0"/>
            <a:t>Why should a believer expect to be tempted by the devil?</a:t>
          </a:r>
        </a:p>
        <a:p>
          <a:pPr algn="ctr">
            <a:lnSpc>
              <a:spcPct val="100000"/>
            </a:lnSpc>
            <a:spcBef>
              <a:spcPct val="0"/>
            </a:spcBef>
            <a:spcAft>
              <a:spcPts val="600"/>
            </a:spcAft>
            <a:buFont typeface="+mj-lt"/>
            <a:buAutoNum type="arabicPeriod"/>
          </a:pPr>
          <a:r>
            <a:rPr lang="nl-NL" sz="3200" b="1" i="1" kern="1200" dirty="0"/>
            <a:t>Matt 10:24; Jam 1:12; 1 Cor 10:13</a:t>
          </a:r>
          <a:endParaRPr lang="en-GB" sz="3200" b="1" i="1" kern="1200" dirty="0">
            <a:solidFill>
              <a:srgbClr val="FF0000"/>
            </a:solidFill>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3508" custScaleY="71037" custLinFactNeighborX="-3405" custLinFactNeighborY="-6986">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can a believer overcome temptations?</a:t>
          </a:r>
        </a:p>
        <a:p>
          <a:pPr algn="ctr">
            <a:lnSpc>
              <a:spcPct val="100000"/>
            </a:lnSpc>
            <a:spcBef>
              <a:spcPct val="0"/>
            </a:spcBef>
            <a:spcAft>
              <a:spcPts val="600"/>
            </a:spcAft>
          </a:pPr>
          <a:r>
            <a:rPr lang="en-US" sz="3200" b="1" i="1" dirty="0"/>
            <a:t>Matt 4:4,7,10; Psalm 119: 9,11; Revelation 12:11</a:t>
          </a:r>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Why did Christ accompany His teaching and preaching ministry with miracles?</a:t>
          </a:r>
        </a:p>
        <a:p>
          <a:pPr algn="ctr">
            <a:lnSpc>
              <a:spcPct val="100000"/>
            </a:lnSpc>
            <a:spcBef>
              <a:spcPct val="0"/>
            </a:spcBef>
            <a:spcAft>
              <a:spcPts val="600"/>
            </a:spcAft>
          </a:pPr>
          <a:r>
            <a:rPr lang="nl-NL" sz="3200" b="1" i="1" dirty="0"/>
            <a:t>John 4:48; Acts 10:38; Matthew 14:14</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 </a:t>
          </a:r>
          <a:r>
            <a:rPr lang="en-US" sz="3200" kern="1200" dirty="0">
              <a:solidFill>
                <a:prstClr val="black">
                  <a:hueOff val="0"/>
                  <a:satOff val="0"/>
                  <a:lumOff val="0"/>
                  <a:alphaOff val="0"/>
                </a:prstClr>
              </a:solidFill>
              <a:latin typeface="Calibri"/>
              <a:ea typeface="+mn-ea"/>
              <a:cs typeface="+mn-cs"/>
            </a:rPr>
            <a:t>What can we learn from Jesus’ call of fishermen to be apostles in the early church?</a:t>
          </a:r>
        </a:p>
        <a:p>
          <a:pPr algn="ctr">
            <a:lnSpc>
              <a:spcPct val="100000"/>
            </a:lnSpc>
            <a:spcBef>
              <a:spcPct val="0"/>
            </a:spcBef>
            <a:spcAft>
              <a:spcPts val="600"/>
            </a:spcAft>
          </a:pPr>
          <a:r>
            <a:rPr lang="en-US" sz="3200" b="1" kern="1200" dirty="0">
              <a:solidFill>
                <a:prstClr val="black">
                  <a:hueOff val="0"/>
                  <a:satOff val="0"/>
                  <a:lumOff val="0"/>
                  <a:alphaOff val="0"/>
                </a:prstClr>
              </a:solidFill>
              <a:latin typeface="Calibri"/>
              <a:ea typeface="+mn-ea"/>
              <a:cs typeface="+mn-cs"/>
            </a:rPr>
            <a:t>Matthew 4:18-20; 1 Corinthians 1:26-28</a:t>
          </a:r>
          <a:endParaRPr lang="en-GB" sz="3200" b="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dirty="0"/>
            <a:t>How can we answer Christ’s call to discipleship?</a:t>
          </a:r>
        </a:p>
        <a:p>
          <a:pPr algn="ctr">
            <a:lnSpc>
              <a:spcPct val="100000"/>
            </a:lnSpc>
            <a:spcBef>
              <a:spcPct val="0"/>
            </a:spcBef>
            <a:spcAft>
              <a:spcPts val="600"/>
            </a:spcAft>
            <a:buFont typeface="+mj-lt"/>
            <a:buNone/>
          </a:pPr>
          <a:r>
            <a:rPr lang="nl-NL" sz="3200" b="1" i="1" dirty="0"/>
            <a:t>Mat. 4:18–22; 16:24; Lk. 14:26,27; John 1:40–41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did the disciples respond to Christ’s call?</a:t>
          </a:r>
        </a:p>
        <a:p>
          <a:pPr algn="ctr">
            <a:lnSpc>
              <a:spcPct val="100000"/>
            </a:lnSpc>
            <a:spcBef>
              <a:spcPct val="0"/>
            </a:spcBef>
            <a:spcAft>
              <a:spcPts val="600"/>
            </a:spcAft>
          </a:pPr>
          <a:r>
            <a:rPr lang="en-US" sz="3200" b="1" dirty="0"/>
            <a:t>Matt 4:19,20; Exodus 24:7; Genesis 12:1,4; 1 Samuel 3:9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14855" y="-293748"/>
          <a:ext cx="9510462" cy="298939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51203" y="405781"/>
          <a:ext cx="9510462" cy="2989398"/>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Why should a believer expect to be tempted by the devil?</a:t>
          </a:r>
        </a:p>
        <a:p>
          <a:pPr marL="0" lvl="0" indent="0" algn="ctr" defTabSz="1422400">
            <a:lnSpc>
              <a:spcPct val="100000"/>
            </a:lnSpc>
            <a:spcBef>
              <a:spcPct val="0"/>
            </a:spcBef>
            <a:spcAft>
              <a:spcPts val="600"/>
            </a:spcAft>
            <a:buFont typeface="+mj-lt"/>
            <a:buNone/>
          </a:pPr>
          <a:r>
            <a:rPr lang="nl-NL" sz="3200" b="1" i="1" kern="1200" dirty="0"/>
            <a:t>Matt 10:24; Jam 1:12; 1 Cor 10:13</a:t>
          </a:r>
          <a:endParaRPr lang="en-GB" sz="3200" b="1" i="1" kern="1200" dirty="0">
            <a:solidFill>
              <a:srgbClr val="FF0000"/>
            </a:solidFill>
          </a:endParaRPr>
        </a:p>
      </dsp:txBody>
      <dsp:txXfrm>
        <a:off x="938759" y="493337"/>
        <a:ext cx="9335350" cy="28142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a believer overcome temptations?</a:t>
          </a:r>
        </a:p>
        <a:p>
          <a:pPr marL="0" lvl="0" indent="0" algn="ctr" defTabSz="1422400">
            <a:lnSpc>
              <a:spcPct val="100000"/>
            </a:lnSpc>
            <a:spcBef>
              <a:spcPct val="0"/>
            </a:spcBef>
            <a:spcAft>
              <a:spcPts val="600"/>
            </a:spcAft>
            <a:buNone/>
          </a:pPr>
          <a:r>
            <a:rPr lang="en-US" sz="3200" b="1" i="1" kern="1200" dirty="0"/>
            <a:t>Matt 4:4,7,10; Psalm 119: 9,11; Revelation 12:11</a:t>
          </a:r>
        </a:p>
        <a:p>
          <a:pPr marL="0" lvl="0" indent="0" algn="ctr" defTabSz="1422400">
            <a:lnSpc>
              <a:spcPct val="100000"/>
            </a:lnSpc>
            <a:spcBef>
              <a:spcPct val="0"/>
            </a:spcBef>
            <a:spcAft>
              <a:spcPts val="600"/>
            </a:spcAft>
            <a:buNone/>
          </a:pPr>
          <a:endParaRPr lang="en-GB" sz="3200" b="1" i="1" kern="1200" dirty="0"/>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did Christ accompany His teaching and preaching ministry with miracles?</a:t>
          </a:r>
        </a:p>
        <a:p>
          <a:pPr marL="0" lvl="0" indent="0" algn="ctr" defTabSz="1422400">
            <a:lnSpc>
              <a:spcPct val="100000"/>
            </a:lnSpc>
            <a:spcBef>
              <a:spcPct val="0"/>
            </a:spcBef>
            <a:spcAft>
              <a:spcPts val="600"/>
            </a:spcAft>
            <a:buNone/>
          </a:pPr>
          <a:r>
            <a:rPr lang="nl-NL" sz="3200" b="1" i="1" kern="1200" dirty="0"/>
            <a:t>John 4:48; Acts 10:38; Matthew 14:14</a:t>
          </a:r>
          <a:endParaRPr lang="en-GB" sz="3200" b="1" i="1" kern="1200" dirty="0"/>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US" sz="3200" kern="1200" dirty="0">
              <a:solidFill>
                <a:prstClr val="black">
                  <a:hueOff val="0"/>
                  <a:satOff val="0"/>
                  <a:lumOff val="0"/>
                  <a:alphaOff val="0"/>
                </a:prstClr>
              </a:solidFill>
              <a:latin typeface="Calibri"/>
              <a:ea typeface="+mn-ea"/>
              <a:cs typeface="+mn-cs"/>
            </a:rPr>
            <a:t>What can we learn from Jesus’ call of fishermen to be apostles in the early church?</a:t>
          </a:r>
        </a:p>
        <a:p>
          <a:pPr marL="0" lvl="0" indent="0" algn="ctr" defTabSz="1422400">
            <a:lnSpc>
              <a:spcPct val="100000"/>
            </a:lnSpc>
            <a:spcBef>
              <a:spcPct val="0"/>
            </a:spcBef>
            <a:spcAft>
              <a:spcPts val="600"/>
            </a:spcAft>
            <a:buNone/>
          </a:pPr>
          <a:r>
            <a:rPr lang="en-US" sz="3200" b="1" kern="1200" dirty="0">
              <a:solidFill>
                <a:prstClr val="black">
                  <a:hueOff val="0"/>
                  <a:satOff val="0"/>
                  <a:lumOff val="0"/>
                  <a:alphaOff val="0"/>
                </a:prstClr>
              </a:solidFill>
              <a:latin typeface="Calibri"/>
              <a:ea typeface="+mn-ea"/>
              <a:cs typeface="+mn-cs"/>
            </a:rPr>
            <a:t>Matthew 4:18-20; 1 Corinthians 1:26-28</a:t>
          </a:r>
          <a:endParaRPr lang="en-GB" sz="3200" b="1" kern="1200" dirty="0">
            <a:solidFill>
              <a:prstClr val="black">
                <a:hueOff val="0"/>
                <a:satOff val="0"/>
                <a:lumOff val="0"/>
                <a:alphaOff val="0"/>
              </a:prstClr>
            </a:solidFill>
            <a:latin typeface="Calibri"/>
            <a:ea typeface="+mn-ea"/>
            <a:cs typeface="+mn-cs"/>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kern="1200" dirty="0"/>
            <a:t>How can we answer Christ’s call to discipleship?</a:t>
          </a:r>
        </a:p>
        <a:p>
          <a:pPr marL="0" lvl="0" indent="0" algn="ctr" defTabSz="1422400">
            <a:lnSpc>
              <a:spcPct val="100000"/>
            </a:lnSpc>
            <a:spcBef>
              <a:spcPct val="0"/>
            </a:spcBef>
            <a:spcAft>
              <a:spcPts val="600"/>
            </a:spcAft>
            <a:buFont typeface="+mj-lt"/>
            <a:buNone/>
          </a:pPr>
          <a:r>
            <a:rPr lang="nl-NL" sz="3200" b="1" i="1" kern="1200" dirty="0"/>
            <a:t>Mat. 4:18–22; 16:24; Lk. 14:26,27; John 1:40–41</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did the disciples respond to Christ’s call?</a:t>
          </a:r>
        </a:p>
        <a:p>
          <a:pPr marL="0" lvl="0" indent="0" algn="ctr" defTabSz="1422400">
            <a:lnSpc>
              <a:spcPct val="100000"/>
            </a:lnSpc>
            <a:spcBef>
              <a:spcPct val="0"/>
            </a:spcBef>
            <a:spcAft>
              <a:spcPts val="600"/>
            </a:spcAft>
            <a:buNone/>
          </a:pPr>
          <a:r>
            <a:rPr lang="en-US" sz="3200" b="1" kern="1200" dirty="0"/>
            <a:t>Matt 4:19,20; Exodus 24:7; Genesis 12:1,4; 1 Samuel 3:9</a:t>
          </a:r>
          <a:endParaRPr lang="en-GB" sz="3200" b="1" i="1" kern="1200" dirty="0"/>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3/4/2026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27705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946108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5512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25</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2509906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29</a:t>
            </a:fld>
            <a:endParaRPr lang="en-US"/>
          </a:p>
        </p:txBody>
      </p:sp>
    </p:spTree>
    <p:extLst>
      <p:ext uri="{BB962C8B-B14F-4D97-AF65-F5344CB8AC3E}">
        <p14:creationId xmlns:p14="http://schemas.microsoft.com/office/powerpoint/2010/main" val="3152909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40</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04/03/2026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04/03/2026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04/03/2026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3/4/2026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3/4/2026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3/4/2026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3/4/2026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3/4/2026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3/4/2026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3/4/2026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3/4/2026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3/4/2026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3/4/2026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3/4/2026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3/4/2026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3/4/2026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3/4/2026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3/4/2026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3/4/2026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3/4/2026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3/4/2026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3/4/2026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3/4/2026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945228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215879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04/03/2026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1651784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04/03/2026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18113876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04/03/2026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438696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04/03/2026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294781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04/03/2026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954334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04/03/2026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937235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04/03/2026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0099561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1837311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04/03/2026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76336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04/03/2026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3/4/2026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04/03/2026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3/4/2026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3/4/2026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3/4/2026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04/03/2026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36852195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10.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08-03-2026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006:</a:t>
            </a:r>
            <a:r>
              <a:rPr lang="en-US" sz="7200" b="1" dirty="0">
                <a:solidFill>
                  <a:schemeClr val="bg1"/>
                </a:solidFill>
                <a:effectLst>
                  <a:outerShdw blurRad="38100" dist="38100" dir="2700000" algn="tl">
                    <a:srgbClr val="000000">
                      <a:alpha val="43137"/>
                    </a:srgbClr>
                  </a:outerShdw>
                </a:effectLst>
              </a:rPr>
              <a:t> YIELD NOT TO TEMPTATION</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YIELD NOT TO TEMPTATION [GHS 006]</a:t>
            </a:r>
          </a:p>
        </p:txBody>
      </p:sp>
      <p:grpSp>
        <p:nvGrpSpPr>
          <p:cNvPr id="3" name="Group 2"/>
          <p:cNvGrpSpPr/>
          <p:nvPr/>
        </p:nvGrpSpPr>
        <p:grpSpPr>
          <a:xfrm>
            <a:off x="243372" y="1656012"/>
            <a:ext cx="11948629" cy="3631763"/>
            <a:chOff x="257130" y="1719391"/>
            <a:chExt cx="10547818" cy="3631763"/>
          </a:xfrm>
        </p:grpSpPr>
        <p:sp>
          <p:nvSpPr>
            <p:cNvPr id="14339" name="TextBox 1"/>
            <p:cNvSpPr txBox="1">
              <a:spLocks noChangeArrowheads="1"/>
            </p:cNvSpPr>
            <p:nvPr/>
          </p:nvSpPr>
          <p:spPr bwMode="auto">
            <a:xfrm>
              <a:off x="907147" y="1719391"/>
              <a:ext cx="9897801"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Yield not to temptation, for yielding is sin;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Each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will help you some other to win;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Fight manfully onward, dark passions subdue;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ever to Jesus, He’ll carry you through.</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86495"/>
            <a:ext cx="9370214"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the Savior to help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Comfort, strengthen, and keep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willing to aid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carry you through.</a:t>
            </a:r>
          </a:p>
        </p:txBody>
      </p:sp>
    </p:spTree>
    <p:extLst>
      <p:ext uri="{BB962C8B-B14F-4D97-AF65-F5344CB8AC3E}">
        <p14:creationId xmlns:p14="http://schemas.microsoft.com/office/powerpoint/2010/main" val="2545376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YIELD NOT TO TEMPTATION [GHS 006]</a:t>
            </a:r>
          </a:p>
        </p:txBody>
      </p:sp>
      <p:grpSp>
        <p:nvGrpSpPr>
          <p:cNvPr id="3" name="Group 2"/>
          <p:cNvGrpSpPr/>
          <p:nvPr/>
        </p:nvGrpSpPr>
        <p:grpSpPr>
          <a:xfrm>
            <a:off x="243372" y="1656012"/>
            <a:ext cx="11948629" cy="4247317"/>
            <a:chOff x="257130" y="1719391"/>
            <a:chExt cx="10547818" cy="4247317"/>
          </a:xfrm>
        </p:grpSpPr>
        <p:sp>
          <p:nvSpPr>
            <p:cNvPr id="14339" name="TextBox 1"/>
            <p:cNvSpPr txBox="1">
              <a:spLocks noChangeArrowheads="1"/>
            </p:cNvSpPr>
            <p:nvPr/>
          </p:nvSpPr>
          <p:spPr bwMode="auto">
            <a:xfrm>
              <a:off x="907147" y="1719391"/>
              <a:ext cx="9897801"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Shun evil companions, bad language disdain,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God’s name hold in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rev’rence</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nor take it in vain;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thoughtful and earnest, kindhearted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ever to Jesus, He’ll carry you through.</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8321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86495"/>
            <a:ext cx="9370214"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the Savior to help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Comfort, strengthen, and keep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willing to aid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carry you through.</a:t>
            </a:r>
          </a:p>
        </p:txBody>
      </p:sp>
    </p:spTree>
    <p:extLst>
      <p:ext uri="{BB962C8B-B14F-4D97-AF65-F5344CB8AC3E}">
        <p14:creationId xmlns:p14="http://schemas.microsoft.com/office/powerpoint/2010/main" val="112172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YIELD NOT TO TEMPTATION [GHS 006]</a:t>
            </a:r>
          </a:p>
        </p:txBody>
      </p:sp>
      <p:grpSp>
        <p:nvGrpSpPr>
          <p:cNvPr id="3" name="Group 2"/>
          <p:cNvGrpSpPr/>
          <p:nvPr/>
        </p:nvGrpSpPr>
        <p:grpSpPr>
          <a:xfrm>
            <a:off x="243372" y="1656012"/>
            <a:ext cx="11948629" cy="3785652"/>
            <a:chOff x="257130" y="1719391"/>
            <a:chExt cx="10547818" cy="3785652"/>
          </a:xfrm>
        </p:grpSpPr>
        <p:sp>
          <p:nvSpPr>
            <p:cNvPr id="14339" name="TextBox 1"/>
            <p:cNvSpPr txBox="1">
              <a:spLocks noChangeArrowheads="1"/>
            </p:cNvSpPr>
            <p:nvPr/>
          </p:nvSpPr>
          <p:spPr bwMode="auto">
            <a:xfrm>
              <a:off x="907147" y="1719391"/>
              <a:ext cx="9897801"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him that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o’ercometh</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God giveth a crown,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Through faith we will conquer,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often cast down;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who is our Savior, our strength will renew;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ever to Jesus, He’ll carry you through.</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161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86495"/>
            <a:ext cx="9370214"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the Savior to help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Comfort, strengthen, and keep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willing to aid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will carry you through.</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8107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a:t>08-03-2026</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lvl="0" indent="0" algn="ctr">
              <a:lnSpc>
                <a:spcPct val="110000"/>
              </a:lnSpc>
              <a:buClr>
                <a:srgbClr val="FF0000"/>
              </a:buClr>
              <a:buSzPts val="2800"/>
              <a:buNone/>
            </a:pPr>
            <a:r>
              <a:rPr lang="en-GB" b="1" dirty="0"/>
              <a:t>What qualities stand out for you from the life and ministry of John the Baptist. How can you practically model these in your own life and service to God this year?</a:t>
            </a:r>
          </a:p>
          <a:p>
            <a:pPr marL="0" lvl="0" indent="0" algn="ctr">
              <a:lnSpc>
                <a:spcPct val="110000"/>
              </a:lnSpc>
              <a:buClr>
                <a:srgbClr val="FF0000"/>
              </a:buClr>
              <a:buSzPts val="2800"/>
              <a:buNone/>
            </a:pPr>
            <a:r>
              <a:rPr lang="en-GB" b="1" dirty="0">
                <a:solidFill>
                  <a:schemeClr val="bg1">
                    <a:lumMod val="65000"/>
                  </a:schemeClr>
                </a:solidFill>
              </a:rPr>
              <a:t>Any </a:t>
            </a:r>
            <a:r>
              <a:rPr lang="en-GB" b="1">
                <a:solidFill>
                  <a:schemeClr val="bg1">
                    <a:lumMod val="65000"/>
                  </a:schemeClr>
                </a:solidFill>
              </a:rPr>
              <a:t>volunteers please?</a:t>
            </a:r>
            <a:endParaRPr lang="en-GB" dirty="0">
              <a:solidFill>
                <a:schemeClr val="bg1">
                  <a:lumMod val="65000"/>
                </a:schemeClr>
              </a:solidFill>
            </a:endParaRP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1" name="Rectangle 10">
            <a:extLst>
              <a:ext uri="{FF2B5EF4-FFF2-40B4-BE49-F238E27FC236}">
                <a16:creationId xmlns:a16="http://schemas.microsoft.com/office/drawing/2014/main" id="{37EE3022-905D-B7D5-0598-F5B2CE72EA19}"/>
              </a:ext>
            </a:extLst>
          </p:cNvPr>
          <p:cNvSpPr>
            <a:spLocks noChangeAspec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The ministry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John the Baptist</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968329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277834" y="742951"/>
            <a:ext cx="4332307"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dirty="0">
                <a:solidFill>
                  <a:srgbClr val="FFFFFF"/>
                </a:solidFill>
              </a:rPr>
              <a:t>Temptation and Commencement of Christ’s Ministry</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 spirit of the Lord is upon me, because he hath anointed me to preach the gospel to the poor; he hath sent me to heal the brokenhearted, to preach deliverance to the captives, and recovering of sight to the blind, to set at liberty them that are bruised” (Luke 4:18).</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4:1-25; Luke 4:1-44</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t>Jesus’ earthly ministry was divinely approved by God at His baptism in the River Jordan. After this, He was led into the wilderness to be tempted by the devil, pointing to the reality that all believers will face trials. Similarly, as Christ overcame Satan, His followers can also overcome by relying on His grace. Following His victory, Jesus began His public ministry, calling for repentance and proclaiming the kingdom of heaven. He then chose and trained disciples, commissioning them for the work of soul-winning, a calling that extends to all believers</a:t>
            </a:r>
            <a:r>
              <a:rPr lang="en-US" dirty="0">
                <a:latin typeface="Calibri" panose="020F0502020204030204" pitchFamily="34" charset="0"/>
              </a:rPr>
              <a: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Satan targets legitimate needs and desires. Our obedience to God must never be exchanged for influence, position, or recognition.</a:t>
            </a:r>
          </a:p>
          <a:p>
            <a:pPr marL="514350" indent="-514350" algn="just" eaLnBrk="0" fontAlgn="base" hangingPunct="0">
              <a:lnSpc>
                <a:spcPct val="100000"/>
              </a:lnSpc>
              <a:spcBef>
                <a:spcPct val="0"/>
              </a:spcBef>
              <a:spcAft>
                <a:spcPts val="600"/>
              </a:spcAft>
              <a:buFont typeface="+mj-lt"/>
              <a:buAutoNum type="arabicPeriod"/>
              <a:defRPr/>
            </a:pPr>
            <a:r>
              <a:rPr lang="en-US" dirty="0"/>
              <a:t>The word of God is the ultimate weapon to overcome temptation.</a:t>
            </a:r>
          </a:p>
          <a:p>
            <a:pPr marL="514350" indent="-514350" algn="just" eaLnBrk="0" fontAlgn="base" hangingPunct="0">
              <a:lnSpc>
                <a:spcPct val="100000"/>
              </a:lnSpc>
              <a:spcBef>
                <a:spcPct val="0"/>
              </a:spcBef>
              <a:spcAft>
                <a:spcPts val="600"/>
              </a:spcAft>
              <a:buFont typeface="+mj-lt"/>
              <a:buAutoNum type="arabicPeriod"/>
              <a:defRPr/>
            </a:pPr>
            <a:r>
              <a:rPr lang="en-US" dirty="0"/>
              <a:t>Genuine salvation, sanctification, Holy Ghost baptism and water baptism are compulsory to excel in the gospel ministry.</a:t>
            </a:r>
          </a:p>
          <a:p>
            <a:pPr marL="514350" indent="-514350" algn="just" eaLnBrk="0" fontAlgn="base" hangingPunct="0">
              <a:lnSpc>
                <a:spcPct val="100000"/>
              </a:lnSpc>
              <a:spcBef>
                <a:spcPct val="0"/>
              </a:spcBef>
              <a:spcAft>
                <a:spcPts val="600"/>
              </a:spcAft>
              <a:buFont typeface="+mj-lt"/>
              <a:buAutoNum type="arabicPeriod"/>
              <a:defRPr/>
            </a:pPr>
            <a:r>
              <a:rPr lang="en-US" dirty="0"/>
              <a:t>Believers should </a:t>
            </a:r>
            <a:r>
              <a:rPr lang="en-US" dirty="0" err="1"/>
              <a:t>emphasise</a:t>
            </a:r>
            <a:r>
              <a:rPr lang="en-US" dirty="0"/>
              <a:t> repentance in their preaching outreaches like Jesus did.</a:t>
            </a:r>
          </a:p>
          <a:p>
            <a:pPr marL="514350" indent="-514350" algn="just" eaLnBrk="0" fontAlgn="base" hangingPunct="0">
              <a:lnSpc>
                <a:spcPct val="100000"/>
              </a:lnSpc>
              <a:spcBef>
                <a:spcPct val="0"/>
              </a:spcBef>
              <a:spcAft>
                <a:spcPts val="600"/>
              </a:spcAft>
              <a:buFont typeface="+mj-lt"/>
              <a:buAutoNum type="arabicPeriod"/>
              <a:defRPr/>
            </a:pPr>
            <a:r>
              <a:rPr lang="en-US" dirty="0"/>
              <a:t>True discipleship requires obedience, sacrifice, and leaving comfort and old priorities to follow Jesus</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Temptation and Commencement of Christ’s Ministry</a:t>
            </a:r>
            <a:endParaRPr lang="en-GB" sz="2800" b="1" i="1" dirty="0">
              <a:solidFill>
                <a:srgbClr val="FFFFFF"/>
              </a:solidFill>
              <a:latin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75841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God’s Word is sufficient for the believer to overcome temptation. Like Jesus, rely on the Scripture and the Holy Spirit always. Follow His call wholeheartedly, trust Him, and He will use you to bring multitudes of souls into God’s kingdom.</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A young convert has come to you for counselling. Since she gave her life to Jesus, she has separated herself from her boyfriend. The young man has been contacting her and pleading with her to come back to him. How can she deal with this temptation? How will you advise </a:t>
            </a:r>
            <a:r>
              <a:rPr lang="en-US" b="1">
                <a:latin typeface="Calibri" panose="020F0502020204030204" pitchFamily="34" charset="0"/>
              </a:rPr>
              <a:t>her scripturally?</a:t>
            </a: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Prepare to share your answer next week.</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The sermon on the Mount</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“For I say unto you, That except your righteousness shall exceed the righteousness of the scribes and Pharisees, ye shall in no case enter into the kingdom of heaven”</a:t>
            </a: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GB" sz="2800" b="1" i="1" u="none" strike="noStrike" kern="0" cap="none" spc="0" normalizeH="0" baseline="0" noProof="0" dirty="0">
                <a:ln>
                  <a:noFill/>
                </a:ln>
                <a:solidFill>
                  <a:srgbClr val="000000"/>
                </a:solidFill>
                <a:effectLst/>
                <a:uLnTx/>
                <a:uFillTx/>
                <a:latin typeface="Calibri"/>
                <a:ea typeface="Calibri"/>
                <a:cs typeface="Calibri"/>
                <a:sym typeface="Calibri"/>
              </a:rPr>
              <a:t>Matthew 5:20</a:t>
            </a: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5-7; Luke 6:17-49; 13:22-30</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1B50"/>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20991AB-0EBE-0AD4-EE4F-A06144424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3815" y="1048701"/>
            <a:ext cx="4935212" cy="59222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CDD6A29-B420-6537-2F3F-6BC1EE78A47F}"/>
              </a:ext>
            </a:extLst>
          </p:cNvPr>
          <p:cNvSpPr>
            <a:spLocks noGrp="1"/>
          </p:cNvSpPr>
          <p:nvPr>
            <p:ph type="title"/>
          </p:nvPr>
        </p:nvSpPr>
        <p:spPr>
          <a:xfrm>
            <a:off x="720970" y="19114"/>
            <a:ext cx="10515600" cy="1077219"/>
          </a:xfrm>
        </p:spPr>
        <p:txBody>
          <a:bodyPr/>
          <a:lstStyle/>
          <a:p>
            <a:pPr algn="ctr"/>
            <a:r>
              <a:rPr lang="en-GB" dirty="0">
                <a:solidFill>
                  <a:schemeClr val="bg1"/>
                </a:solidFill>
                <a:latin typeface="Arial Black" panose="020B0A04020102020204" pitchFamily="34" charset="0"/>
                <a:ea typeface="Cambria" panose="02040503050406030204" pitchFamily="18" charset="0"/>
              </a:rPr>
              <a:t>NATIONAL PRAYER MEETING</a:t>
            </a:r>
          </a:p>
        </p:txBody>
      </p:sp>
      <p:sp>
        <p:nvSpPr>
          <p:cNvPr id="3" name="Content Placeholder 2">
            <a:extLst>
              <a:ext uri="{FF2B5EF4-FFF2-40B4-BE49-F238E27FC236}">
                <a16:creationId xmlns:a16="http://schemas.microsoft.com/office/drawing/2014/main" id="{269B6DD7-67AE-DC35-F4B2-AC932D24DABC}"/>
              </a:ext>
            </a:extLst>
          </p:cNvPr>
          <p:cNvSpPr>
            <a:spLocks noGrp="1"/>
          </p:cNvSpPr>
          <p:nvPr>
            <p:ph idx="1"/>
          </p:nvPr>
        </p:nvSpPr>
        <p:spPr>
          <a:xfrm>
            <a:off x="515815" y="984359"/>
            <a:ext cx="10515600" cy="4351338"/>
          </a:xfrm>
        </p:spPr>
        <p:txBody>
          <a:bodyPr>
            <a:normAutofit/>
          </a:bodyPr>
          <a:lstStyle/>
          <a:p>
            <a:pPr marL="0" indent="0">
              <a:buNone/>
            </a:pPr>
            <a:r>
              <a:rPr lang="en-GB" sz="3200" b="1" dirty="0">
                <a:solidFill>
                  <a:srgbClr val="00B0F0"/>
                </a:solidFill>
              </a:rPr>
              <a:t>Start Date: </a:t>
            </a:r>
            <a:r>
              <a:rPr lang="en-GB" sz="3200" dirty="0">
                <a:solidFill>
                  <a:schemeClr val="bg1"/>
                </a:solidFill>
              </a:rPr>
              <a:t>Thursday 12 March 2026</a:t>
            </a:r>
          </a:p>
          <a:p>
            <a:pPr marL="0" indent="0">
              <a:buNone/>
            </a:pPr>
            <a:r>
              <a:rPr lang="en-GB" sz="3200" b="1" dirty="0">
                <a:solidFill>
                  <a:srgbClr val="00B0F0"/>
                </a:solidFill>
              </a:rPr>
              <a:t>Time: </a:t>
            </a:r>
            <a:r>
              <a:rPr lang="en-GB" sz="3200" dirty="0">
                <a:solidFill>
                  <a:schemeClr val="bg1"/>
                </a:solidFill>
              </a:rPr>
              <a:t>8:00pm - 9:00 pm</a:t>
            </a:r>
          </a:p>
          <a:p>
            <a:pPr marL="0" indent="0">
              <a:buNone/>
            </a:pPr>
            <a:r>
              <a:rPr lang="en-GB" sz="3200" b="1" dirty="0">
                <a:solidFill>
                  <a:srgbClr val="00B0F0"/>
                </a:solidFill>
              </a:rPr>
              <a:t>Frequency: </a:t>
            </a:r>
            <a:r>
              <a:rPr lang="en-GB" sz="3200" dirty="0">
                <a:solidFill>
                  <a:schemeClr val="bg1"/>
                </a:solidFill>
              </a:rPr>
              <a:t>Every 2 week</a:t>
            </a:r>
          </a:p>
          <a:p>
            <a:pPr marL="0" indent="0">
              <a:buNone/>
            </a:pPr>
            <a:endParaRPr lang="en-GB" sz="3200" dirty="0"/>
          </a:p>
          <a:p>
            <a:pPr marL="0" indent="0">
              <a:spcBef>
                <a:spcPts val="0"/>
              </a:spcBef>
              <a:buNone/>
            </a:pPr>
            <a:r>
              <a:rPr lang="en-GB" sz="3200" b="1" dirty="0">
                <a:solidFill>
                  <a:srgbClr val="00B0F0"/>
                </a:solidFill>
              </a:rPr>
              <a:t>Zoom Platform: </a:t>
            </a:r>
          </a:p>
          <a:p>
            <a:pPr marL="0" indent="0">
              <a:spcBef>
                <a:spcPts val="0"/>
              </a:spcBef>
              <a:buNone/>
            </a:pPr>
            <a:r>
              <a:rPr lang="en-GB" sz="3200" b="1" dirty="0">
                <a:solidFill>
                  <a:srgbClr val="00B0F0"/>
                </a:solidFill>
              </a:rPr>
              <a:t>National Zoom ID: </a:t>
            </a:r>
            <a:r>
              <a:rPr lang="en-GB" sz="3200" dirty="0">
                <a:solidFill>
                  <a:schemeClr val="bg1"/>
                </a:solidFill>
              </a:rPr>
              <a:t>795-674-627 </a:t>
            </a:r>
          </a:p>
          <a:p>
            <a:pPr marL="0" indent="0">
              <a:buNone/>
            </a:pPr>
            <a:r>
              <a:rPr lang="en-GB" sz="3200" b="1" dirty="0">
                <a:solidFill>
                  <a:srgbClr val="00B0F0"/>
                </a:solidFill>
              </a:rPr>
              <a:t>Passcode: </a:t>
            </a:r>
            <a:r>
              <a:rPr lang="en-GB" sz="3200" dirty="0">
                <a:solidFill>
                  <a:schemeClr val="bg1"/>
                </a:solidFill>
              </a:rPr>
              <a:t>100100</a:t>
            </a:r>
          </a:p>
          <a:p>
            <a:endParaRPr lang="en-GB" dirty="0"/>
          </a:p>
        </p:txBody>
      </p:sp>
      <p:pic>
        <p:nvPicPr>
          <p:cNvPr id="4" name="Picture 3" descr="Logo&#10;&#10;Description automatically generated">
            <a:extLst>
              <a:ext uri="{FF2B5EF4-FFF2-40B4-BE49-F238E27FC236}">
                <a16:creationId xmlns:a16="http://schemas.microsoft.com/office/drawing/2014/main" id="{F0A39150-A1CD-92C2-4926-E354619ED09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914541" y="62402"/>
            <a:ext cx="1078167" cy="987852"/>
          </a:xfrm>
          <a:prstGeom prst="rect">
            <a:avLst/>
          </a:prstGeom>
        </p:spPr>
      </p:pic>
      <p:pic>
        <p:nvPicPr>
          <p:cNvPr id="6" name="Picture 5">
            <a:extLst>
              <a:ext uri="{FF2B5EF4-FFF2-40B4-BE49-F238E27FC236}">
                <a16:creationId xmlns:a16="http://schemas.microsoft.com/office/drawing/2014/main" id="{A594BDAF-8B46-220A-70B6-0813890219AC}"/>
              </a:ext>
            </a:extLst>
          </p:cNvPr>
          <p:cNvPicPr>
            <a:picLocks noChangeAspect="1"/>
          </p:cNvPicPr>
          <p:nvPr/>
        </p:nvPicPr>
        <p:blipFill>
          <a:blip r:embed="rId5"/>
          <a:stretch>
            <a:fillRect/>
          </a:stretch>
        </p:blipFill>
        <p:spPr>
          <a:xfrm>
            <a:off x="10914541" y="5708954"/>
            <a:ext cx="1195041" cy="987852"/>
          </a:xfrm>
          <a:prstGeom prst="ellipse">
            <a:avLst/>
          </a:prstGeom>
          <a:ln>
            <a:noFill/>
          </a:ln>
          <a:effectLst>
            <a:softEdge rad="112500"/>
          </a:effectLst>
        </p:spPr>
      </p:pic>
      <p:sp>
        <p:nvSpPr>
          <p:cNvPr id="8" name="TextBox 7">
            <a:extLst>
              <a:ext uri="{FF2B5EF4-FFF2-40B4-BE49-F238E27FC236}">
                <a16:creationId xmlns:a16="http://schemas.microsoft.com/office/drawing/2014/main" id="{8D384BEA-8BF9-0585-E2A6-AA8B3EF3289E}"/>
              </a:ext>
            </a:extLst>
          </p:cNvPr>
          <p:cNvSpPr txBox="1"/>
          <p:nvPr/>
        </p:nvSpPr>
        <p:spPr>
          <a:xfrm>
            <a:off x="0" y="5270690"/>
            <a:ext cx="7507111" cy="1077218"/>
          </a:xfrm>
          <a:prstGeom prst="rect">
            <a:avLst/>
          </a:prstGeom>
          <a:noFill/>
        </p:spPr>
        <p:txBody>
          <a:bodyPr wrap="square">
            <a:spAutoFit/>
          </a:bodyPr>
          <a:lstStyle/>
          <a:p>
            <a:pPr algn="ctr"/>
            <a:r>
              <a:rPr lang="en-GB" sz="3200" dirty="0">
                <a:solidFill>
                  <a:schemeClr val="bg1"/>
                </a:solidFill>
              </a:rPr>
              <a:t>All brethren who are interested are invited to join in praying for a growing family.</a:t>
            </a:r>
          </a:p>
        </p:txBody>
      </p:sp>
      <p:sp>
        <p:nvSpPr>
          <p:cNvPr id="10" name="TextBox 9">
            <a:extLst>
              <a:ext uri="{FF2B5EF4-FFF2-40B4-BE49-F238E27FC236}">
                <a16:creationId xmlns:a16="http://schemas.microsoft.com/office/drawing/2014/main" id="{4D4E3FDA-AD7D-88F2-7797-12FAB61585EB}"/>
              </a:ext>
            </a:extLst>
          </p:cNvPr>
          <p:cNvSpPr txBox="1"/>
          <p:nvPr/>
        </p:nvSpPr>
        <p:spPr>
          <a:xfrm>
            <a:off x="7540185" y="6163950"/>
            <a:ext cx="4602471" cy="646331"/>
          </a:xfrm>
          <a:prstGeom prst="rect">
            <a:avLst/>
          </a:prstGeom>
          <a:noFill/>
        </p:spPr>
        <p:txBody>
          <a:bodyPr wrap="square">
            <a:spAutoFit/>
          </a:bodyPr>
          <a:lstStyle/>
          <a:p>
            <a:pPr algn="ctr"/>
            <a:r>
              <a:rPr lang="en-GB" b="1" i="1" dirty="0">
                <a:solidFill>
                  <a:srgbClr val="FFFF00"/>
                </a:solidFill>
                <a:effectLst/>
                <a:latin typeface="Roboto" panose="02000000000000000000" pitchFamily="2" charset="0"/>
              </a:rPr>
              <a:t>The effectual fervent prayer of a righteous man availeth much</a:t>
            </a:r>
            <a:r>
              <a:rPr lang="en-GB" b="1" i="1" dirty="0">
                <a:solidFill>
                  <a:srgbClr val="FFFF00"/>
                </a:solidFill>
                <a:latin typeface="Roboto" panose="02000000000000000000" pitchFamily="2" charset="0"/>
              </a:rPr>
              <a:t> </a:t>
            </a:r>
            <a:r>
              <a:rPr lang="en-GB" b="1" i="1" dirty="0">
                <a:solidFill>
                  <a:srgbClr val="FFFF00"/>
                </a:solidFill>
                <a:effectLst/>
                <a:latin typeface="Roboto" panose="02000000000000000000" pitchFamily="2" charset="0"/>
              </a:rPr>
              <a:t>(Ephesians 5:16b).</a:t>
            </a:r>
            <a:endParaRPr lang="en-GB" b="1" i="1" dirty="0">
              <a:solidFill>
                <a:srgbClr val="FFFF00"/>
              </a:solidFill>
            </a:endParaRPr>
          </a:p>
        </p:txBody>
      </p:sp>
    </p:spTree>
    <p:extLst>
      <p:ext uri="{BB962C8B-B14F-4D97-AF65-F5344CB8AC3E}">
        <p14:creationId xmlns:p14="http://schemas.microsoft.com/office/powerpoint/2010/main" val="586476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EB02B-2FB7-9BBD-E4CB-6E517BB6298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D50029C-A7BB-F0F2-2571-23A2E4DEA04C}"/>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6D2D917C-4D3E-6851-F0DE-5F345CB355E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15842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Genesis 32:1-30</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01) Genesis 032">
            <a:hlinkClick r:id="" action="ppaction://media"/>
            <a:extLst>
              <a:ext uri="{FF2B5EF4-FFF2-40B4-BE49-F238E27FC236}">
                <a16:creationId xmlns:a16="http://schemas.microsoft.com/office/drawing/2014/main" id="{2BEB7D6A-BF97-2464-DFFE-A141CCE0B511}"/>
              </a:ext>
            </a:extLst>
          </p:cNvPr>
          <p:cNvPicPr>
            <a:picLocks noChangeAspect="1"/>
          </p:cNvPicPr>
          <p:nvPr>
            <a:audioFile r:link="rId1"/>
            <p:extLst>
              <p:ext uri="{DAA4B4D4-6D71-4841-9C94-3DE7FCFB9230}">
                <p14:media xmlns:p14="http://schemas.microsoft.com/office/powerpoint/2010/main" r:embed="rId2">
                  <p14:trim end="20265.8571"/>
                </p14:media>
              </p:ext>
            </p:extLst>
          </p:nvPr>
        </p:nvPicPr>
        <p:blipFill>
          <a:blip r:embed="rId7"/>
          <a:stretch>
            <a:fillRect/>
          </a:stretch>
        </p:blipFill>
        <p:spPr>
          <a:xfrm>
            <a:off x="6001995" y="3612789"/>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4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b="1" i="0" u="sng"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Calibri" panose="020F0502020204030204"/>
                <a:ea typeface="+mn-ea"/>
                <a:cs typeface="+mn-cs"/>
              </a:rPr>
              <a:t>GHS 166:</a:t>
            </a:r>
            <a:r>
              <a:rPr kumimoji="0" lang="en-US"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a:t>
            </a:r>
            <a:r>
              <a:rPr kumimoji="0" lang="en-GB"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DID YOU THINK TO PRAY?</a:t>
            </a:r>
            <a:endParaRPr kumimoji="0" lang="en-US"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1305556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DID YOU THINK TO PRAY? [GHS 166]</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4093428"/>
            <a:chOff x="257130" y="1719391"/>
            <a:chExt cx="10547818" cy="4093428"/>
          </a:xfrm>
        </p:grpSpPr>
        <p:sp>
          <p:nvSpPr>
            <p:cNvPr id="14339" name="TextBox 1"/>
            <p:cNvSpPr txBox="1">
              <a:spLocks noChangeArrowheads="1"/>
            </p:cNvSpPr>
            <p:nvPr/>
          </p:nvSpPr>
          <p:spPr bwMode="auto">
            <a:xfrm>
              <a:off x="907147" y="1719391"/>
              <a:ext cx="9897801"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Ere you left your room this morning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Did you think to pray?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name of Christ, our Saviour,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Did you sue for loving favour,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a shield today?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346638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92772" y="1208765"/>
            <a:ext cx="1102009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how praying rests the weary!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Prayer will change the night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 when life seems dark and dreary,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Don’t forget to pray.</a:t>
            </a:r>
          </a:p>
        </p:txBody>
      </p:sp>
    </p:spTree>
    <p:extLst>
      <p:ext uri="{BB962C8B-B14F-4D97-AF65-F5344CB8AC3E}">
        <p14:creationId xmlns:p14="http://schemas.microsoft.com/office/powerpoint/2010/main" val="359791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DID YOU THINK TO PRAY? [GHS 166]</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4093428"/>
            <a:chOff x="257130" y="1719391"/>
            <a:chExt cx="10547818" cy="4093428"/>
          </a:xfrm>
        </p:grpSpPr>
        <p:sp>
          <p:nvSpPr>
            <p:cNvPr id="14339" name="TextBox 1"/>
            <p:cNvSpPr txBox="1">
              <a:spLocks noChangeArrowheads="1"/>
            </p:cNvSpPr>
            <p:nvPr/>
          </p:nvSpPr>
          <p:spPr bwMode="auto">
            <a:xfrm>
              <a:off x="907147" y="1719391"/>
              <a:ext cx="9897801"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you met with great temptation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Did you think to pray?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His dying love and merit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Did you claim the Holy Spirit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your guide and stay?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9775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92772" y="1208765"/>
            <a:ext cx="1102009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how praying rests the weary!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Prayer will change the night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 when life seems dark and dreary,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Don’t forget to pray.</a:t>
            </a:r>
          </a:p>
        </p:txBody>
      </p:sp>
    </p:spTree>
    <p:extLst>
      <p:ext uri="{BB962C8B-B14F-4D97-AF65-F5344CB8AC3E}">
        <p14:creationId xmlns:p14="http://schemas.microsoft.com/office/powerpoint/2010/main" val="1672952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DID YOU THINK TO PRAY? [GHS 166]</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4093428"/>
            <a:chOff x="257130" y="1719391"/>
            <a:chExt cx="10547818" cy="4093428"/>
          </a:xfrm>
        </p:grpSpPr>
        <p:sp>
          <p:nvSpPr>
            <p:cNvPr id="14339" name="TextBox 1"/>
            <p:cNvSpPr txBox="1">
              <a:spLocks noChangeArrowheads="1"/>
            </p:cNvSpPr>
            <p:nvPr/>
          </p:nvSpPr>
          <p:spPr bwMode="auto">
            <a:xfrm>
              <a:off x="907147" y="1719391"/>
              <a:ext cx="9897801"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your heart was overburdened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Did you think to pray?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Did you plead for grace, my brother,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you might forgive another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had crossed your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153180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92772" y="1208765"/>
            <a:ext cx="1102009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how praying rests the weary!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Prayer will change the night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 when life seems dark and dreary,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Don’t forget to pray.</a:t>
            </a:r>
          </a:p>
        </p:txBody>
      </p:sp>
    </p:spTree>
    <p:extLst>
      <p:ext uri="{BB962C8B-B14F-4D97-AF65-F5344CB8AC3E}">
        <p14:creationId xmlns:p14="http://schemas.microsoft.com/office/powerpoint/2010/main" val="37311855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DID YOU THINK TO PRAY? [GHS 166]</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4093428"/>
            <a:chOff x="257130" y="1719391"/>
            <a:chExt cx="10547818" cy="4093428"/>
          </a:xfrm>
        </p:grpSpPr>
        <p:sp>
          <p:nvSpPr>
            <p:cNvPr id="14339" name="TextBox 1"/>
            <p:cNvSpPr txBox="1">
              <a:spLocks noChangeArrowheads="1"/>
            </p:cNvSpPr>
            <p:nvPr/>
          </p:nvSpPr>
          <p:spPr bwMode="auto">
            <a:xfrm>
              <a:off x="907147" y="1719391"/>
              <a:ext cx="9897801"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sore trials came upon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Did you thinks to pray?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your soul was bowed in sorrow,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Balm of Gilead did you borrow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the gates today?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5640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92772" y="1208765"/>
            <a:ext cx="1102009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how praying rests the weary!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Prayer will change the night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 when life seems dark and dreary,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Don’t forget to pray.</a:t>
            </a:r>
          </a:p>
        </p:txBody>
      </p:sp>
      <p:sp>
        <p:nvSpPr>
          <p:cNvPr id="2" name="Oval 1">
            <a:extLst>
              <a:ext uri="{FF2B5EF4-FFF2-40B4-BE49-F238E27FC236}">
                <a16:creationId xmlns:a16="http://schemas.microsoft.com/office/drawing/2014/main" id="{14F4423F-47E2-4C3C-AC1C-36792EE5149C}"/>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67556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THE INVINCIBLE ARM OF PREVAILING PRAYER</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39626</TotalTime>
  <Words>1442</Words>
  <Application>Microsoft Office PowerPoint</Application>
  <PresentationFormat>Widescreen</PresentationFormat>
  <Paragraphs>215</Paragraphs>
  <Slides>41</Slides>
  <Notes>15</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41</vt:i4>
      </vt:variant>
    </vt:vector>
  </HeadingPairs>
  <TitlesOfParts>
    <vt:vector size="59" baseType="lpstr">
      <vt:lpstr>Aptos</vt:lpstr>
      <vt:lpstr>Arial</vt:lpstr>
      <vt:lpstr>Arial Black</vt:lpstr>
      <vt:lpstr>Bell MT</vt:lpstr>
      <vt:lpstr>Calibri</vt:lpstr>
      <vt:lpstr>Calibri Light</vt:lpstr>
      <vt:lpstr>Cambria</vt:lpstr>
      <vt:lpstr>Candara</vt:lpstr>
      <vt:lpstr>Lucida Sans</vt:lpstr>
      <vt:lpstr>Roboto</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YIELD NOT TO TEMPTATION [GHS 006]</vt:lpstr>
      <vt:lpstr>PowerPoint Presentation</vt:lpstr>
      <vt:lpstr>YIELD NOT TO TEMPTATION [GHS 006]</vt:lpstr>
      <vt:lpstr>PowerPoint Presentation</vt:lpstr>
      <vt:lpstr>YIELD NOT TO TEMPTATION [GHS 006]</vt:lpstr>
      <vt:lpstr>PowerPoint Presentation</vt:lpstr>
      <vt:lpstr>SEARCH THE SCRIPTURES</vt:lpstr>
      <vt:lpstr>ASSIGNMENT</vt:lpstr>
      <vt:lpstr> LESSON 10:  Temptation and Commencement of Christ’s Ministry</vt:lpstr>
      <vt:lpstr>INTRODUCTION</vt:lpstr>
      <vt:lpstr>Temptation and Commencement of Christ’s Ministry</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  LESSON 11:  The sermon on the Mount </vt:lpstr>
      <vt:lpstr>NATIONAL PRAYER MEETING</vt:lpstr>
      <vt:lpstr>PowerPoint Presentation</vt:lpstr>
      <vt:lpstr>PowerPoint Presentation</vt:lpstr>
      <vt:lpstr>HYMN</vt:lpstr>
      <vt:lpstr>DID YOU THINK TO PRAY? [GHS 166]</vt:lpstr>
      <vt:lpstr>PowerPoint Presentation</vt:lpstr>
      <vt:lpstr>DID YOU THINK TO PRAY? [GHS 166]</vt:lpstr>
      <vt:lpstr>PowerPoint Presentation</vt:lpstr>
      <vt:lpstr>DID YOU THINK TO PRAY? [GHS 166]</vt:lpstr>
      <vt:lpstr>PowerPoint Presentation</vt:lpstr>
      <vt:lpstr>DID YOU THINK TO PRAY? [GHS 166]</vt:lpstr>
      <vt:lpstr>PowerPoint Presentation</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1186</cp:revision>
  <dcterms:created xsi:type="dcterms:W3CDTF">2023-01-06T14:44:39Z</dcterms:created>
  <dcterms:modified xsi:type="dcterms:W3CDTF">2026-03-04T22:39:26Z</dcterms:modified>
</cp:coreProperties>
</file>