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307" r:id="rId3"/>
    <p:sldId id="258" r:id="rId4"/>
    <p:sldId id="259" r:id="rId5"/>
    <p:sldId id="287" r:id="rId6"/>
    <p:sldId id="300" r:id="rId7"/>
    <p:sldId id="301" r:id="rId8"/>
    <p:sldId id="302" r:id="rId9"/>
    <p:sldId id="303" r:id="rId10"/>
    <p:sldId id="304" r:id="rId11"/>
    <p:sldId id="29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081BF7-92B1-4438-9661-75657695B839}" v="14" dt="2026-03-11T06:42:30.3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9" autoAdjust="0"/>
    <p:restoredTop sz="90476" autoAdjust="0"/>
  </p:normalViewPr>
  <p:slideViewPr>
    <p:cSldViewPr snapToGrid="0">
      <p:cViewPr varScale="1">
        <p:scale>
          <a:sx n="88" d="100"/>
          <a:sy n="88" d="100"/>
        </p:scale>
        <p:origin x="1104"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nso Ogunmolu" userId="994c0feeb0afd6e3" providerId="LiveId" clId="{DEC861BE-B82A-4187-843A-833F592CF81B}"/>
    <pc:docChg chg="undo custSel addSld delSld modSld">
      <pc:chgData name="Funso Ogunmolu" userId="994c0feeb0afd6e3" providerId="LiveId" clId="{DEC861BE-B82A-4187-843A-833F592CF81B}" dt="2026-03-15T21:02:39.583" v="151" actId="20577"/>
      <pc:docMkLst>
        <pc:docMk/>
      </pc:docMkLst>
      <pc:sldChg chg="modSp mod">
        <pc:chgData name="Funso Ogunmolu" userId="994c0feeb0afd6e3" providerId="LiveId" clId="{DEC861BE-B82A-4187-843A-833F592CF81B}" dt="2026-03-11T06:25:32.091" v="93" actId="14100"/>
        <pc:sldMkLst>
          <pc:docMk/>
          <pc:sldMk cId="0" sldId="258"/>
        </pc:sldMkLst>
        <pc:spChg chg="mod">
          <ac:chgData name="Funso Ogunmolu" userId="994c0feeb0afd6e3" providerId="LiveId" clId="{DEC861BE-B82A-4187-843A-833F592CF81B}" dt="2026-03-11T06:25:32.091" v="93" actId="14100"/>
          <ac:spMkLst>
            <pc:docMk/>
            <pc:sldMk cId="0" sldId="258"/>
            <ac:spMk id="8" creationId="{00000000-0000-0000-0000-000000000000}"/>
          </ac:spMkLst>
        </pc:spChg>
      </pc:sldChg>
      <pc:sldChg chg="modSp mod">
        <pc:chgData name="Funso Ogunmolu" userId="994c0feeb0afd6e3" providerId="LiveId" clId="{DEC861BE-B82A-4187-843A-833F592CF81B}" dt="2026-03-11T06:36:08.921" v="130"/>
        <pc:sldMkLst>
          <pc:docMk/>
          <pc:sldMk cId="0" sldId="259"/>
        </pc:sldMkLst>
        <pc:spChg chg="mod">
          <ac:chgData name="Funso Ogunmolu" userId="994c0feeb0afd6e3" providerId="LiveId" clId="{DEC861BE-B82A-4187-843A-833F592CF81B}" dt="2026-03-11T06:36:08.921" v="130"/>
          <ac:spMkLst>
            <pc:docMk/>
            <pc:sldMk cId="0" sldId="259"/>
            <ac:spMk id="3" creationId="{00000000-0000-0000-0000-000000000000}"/>
          </ac:spMkLst>
        </pc:spChg>
      </pc:sldChg>
      <pc:sldChg chg="modSp mod">
        <pc:chgData name="Funso Ogunmolu" userId="994c0feeb0afd6e3" providerId="LiveId" clId="{DEC861BE-B82A-4187-843A-833F592CF81B}" dt="2026-03-11T06:37:07.257" v="133" actId="6549"/>
        <pc:sldMkLst>
          <pc:docMk/>
          <pc:sldMk cId="0" sldId="287"/>
        </pc:sldMkLst>
        <pc:spChg chg="mod">
          <ac:chgData name="Funso Ogunmolu" userId="994c0feeb0afd6e3" providerId="LiveId" clId="{DEC861BE-B82A-4187-843A-833F592CF81B}" dt="2026-03-11T06:37:07.257" v="133" actId="6549"/>
          <ac:spMkLst>
            <pc:docMk/>
            <pc:sldMk cId="0" sldId="287"/>
            <ac:spMk id="3" creationId="{00000000-0000-0000-0000-000000000000}"/>
          </ac:spMkLst>
        </pc:spChg>
      </pc:sldChg>
      <pc:sldChg chg="modSp mod">
        <pc:chgData name="Funso Ogunmolu" userId="994c0feeb0afd6e3" providerId="LiveId" clId="{DEC861BE-B82A-4187-843A-833F592CF81B}" dt="2026-03-11T06:33:17.894" v="122"/>
        <pc:sldMkLst>
          <pc:docMk/>
          <pc:sldMk cId="3147146620" sldId="288"/>
        </pc:sldMkLst>
        <pc:spChg chg="mod">
          <ac:chgData name="Funso Ogunmolu" userId="994c0feeb0afd6e3" providerId="LiveId" clId="{DEC861BE-B82A-4187-843A-833F592CF81B}" dt="2026-03-11T06:33:17.894" v="122"/>
          <ac:spMkLst>
            <pc:docMk/>
            <pc:sldMk cId="3147146620" sldId="288"/>
            <ac:spMk id="3" creationId="{5726220F-64AF-5D4E-529F-4F53CD27DA00}"/>
          </ac:spMkLst>
        </pc:spChg>
      </pc:sldChg>
      <pc:sldChg chg="modSp mod">
        <pc:chgData name="Funso Ogunmolu" userId="994c0feeb0afd6e3" providerId="LiveId" clId="{DEC861BE-B82A-4187-843A-833F592CF81B}" dt="2026-03-11T06:32:53.923" v="121" actId="20577"/>
        <pc:sldMkLst>
          <pc:docMk/>
          <pc:sldMk cId="3818614797" sldId="299"/>
        </pc:sldMkLst>
        <pc:spChg chg="mod">
          <ac:chgData name="Funso Ogunmolu" userId="994c0feeb0afd6e3" providerId="LiveId" clId="{DEC861BE-B82A-4187-843A-833F592CF81B}" dt="2026-03-11T06:32:53.923" v="121" actId="20577"/>
          <ac:spMkLst>
            <pc:docMk/>
            <pc:sldMk cId="3818614797" sldId="299"/>
            <ac:spMk id="3" creationId="{2FD276C4-2EBE-702D-ABC6-7575630489D1}"/>
          </ac:spMkLst>
        </pc:spChg>
      </pc:sldChg>
      <pc:sldChg chg="modSp mod">
        <pc:chgData name="Funso Ogunmolu" userId="994c0feeb0afd6e3" providerId="LiveId" clId="{DEC861BE-B82A-4187-843A-833F592CF81B}" dt="2026-03-11T06:41:31.250" v="141" actId="114"/>
        <pc:sldMkLst>
          <pc:docMk/>
          <pc:sldMk cId="680127658" sldId="300"/>
        </pc:sldMkLst>
        <pc:graphicFrameChg chg="mod modGraphic">
          <ac:chgData name="Funso Ogunmolu" userId="994c0feeb0afd6e3" providerId="LiveId" clId="{DEC861BE-B82A-4187-843A-833F592CF81B}" dt="2026-03-11T06:41:31.250" v="141" actId="114"/>
          <ac:graphicFrameMkLst>
            <pc:docMk/>
            <pc:sldMk cId="680127658" sldId="300"/>
            <ac:graphicFrameMk id="6" creationId="{F41E27B3-2E18-FF1A-E996-9D7EF1D9CD90}"/>
          </ac:graphicFrameMkLst>
        </pc:graphicFrameChg>
      </pc:sldChg>
      <pc:sldChg chg="modSp mod">
        <pc:chgData name="Funso Ogunmolu" userId="994c0feeb0afd6e3" providerId="LiveId" clId="{DEC861BE-B82A-4187-843A-833F592CF81B}" dt="2026-03-11T06:42:02.113" v="146" actId="113"/>
        <pc:sldMkLst>
          <pc:docMk/>
          <pc:sldMk cId="4144312461" sldId="301"/>
        </pc:sldMkLst>
        <pc:graphicFrameChg chg="mod modGraphic">
          <ac:chgData name="Funso Ogunmolu" userId="994c0feeb0afd6e3" providerId="LiveId" clId="{DEC861BE-B82A-4187-843A-833F592CF81B}" dt="2026-03-11T06:42:02.113" v="146" actId="113"/>
          <ac:graphicFrameMkLst>
            <pc:docMk/>
            <pc:sldMk cId="4144312461" sldId="301"/>
            <ac:graphicFrameMk id="6" creationId="{D6ED34C1-3477-8D7D-C269-F7D8B5F7B637}"/>
          </ac:graphicFrameMkLst>
        </pc:graphicFrameChg>
      </pc:sldChg>
      <pc:sldChg chg="modSp mod">
        <pc:chgData name="Funso Ogunmolu" userId="994c0feeb0afd6e3" providerId="LiveId" clId="{DEC861BE-B82A-4187-843A-833F592CF81B}" dt="2026-03-11T06:42:31.777" v="148" actId="20577"/>
        <pc:sldMkLst>
          <pc:docMk/>
          <pc:sldMk cId="1202197637" sldId="302"/>
        </pc:sldMkLst>
        <pc:graphicFrameChg chg="mod modGraphic">
          <ac:chgData name="Funso Ogunmolu" userId="994c0feeb0afd6e3" providerId="LiveId" clId="{DEC861BE-B82A-4187-843A-833F592CF81B}" dt="2026-03-11T06:42:31.777" v="148" actId="20577"/>
          <ac:graphicFrameMkLst>
            <pc:docMk/>
            <pc:sldMk cId="1202197637" sldId="302"/>
            <ac:graphicFrameMk id="6" creationId="{261243B2-40B0-28BB-85E4-A32C4A10C8DF}"/>
          </ac:graphicFrameMkLst>
        </pc:graphicFrameChg>
      </pc:sldChg>
      <pc:sldChg chg="modSp mod">
        <pc:chgData name="Funso Ogunmolu" userId="994c0feeb0afd6e3" providerId="LiveId" clId="{DEC861BE-B82A-4187-843A-833F592CF81B}" dt="2026-03-15T21:02:39.583" v="151" actId="20577"/>
        <pc:sldMkLst>
          <pc:docMk/>
          <pc:sldMk cId="1889265566" sldId="304"/>
        </pc:sldMkLst>
        <pc:graphicFrameChg chg="modGraphic">
          <ac:chgData name="Funso Ogunmolu" userId="994c0feeb0afd6e3" providerId="LiveId" clId="{DEC861BE-B82A-4187-843A-833F592CF81B}" dt="2026-03-15T21:02:39.583" v="151" actId="20577"/>
          <ac:graphicFrameMkLst>
            <pc:docMk/>
            <pc:sldMk cId="1889265566" sldId="304"/>
            <ac:graphicFrameMk id="6" creationId="{61F3773F-85C5-17F5-6D6B-B71755C0D236}"/>
          </ac:graphicFrameMkLst>
        </pc:graphicFrameChg>
      </pc:sldChg>
      <pc:sldChg chg="modSp add del mod">
        <pc:chgData name="Funso Ogunmolu" userId="994c0feeb0afd6e3" providerId="LiveId" clId="{DEC861BE-B82A-4187-843A-833F592CF81B}" dt="2026-03-11T00:48:38.937" v="69"/>
        <pc:sldMkLst>
          <pc:docMk/>
          <pc:sldMk cId="2844686258" sldId="307"/>
        </pc:sldMkLst>
        <pc:spChg chg="mod">
          <ac:chgData name="Funso Ogunmolu" userId="994c0feeb0afd6e3" providerId="LiveId" clId="{DEC861BE-B82A-4187-843A-833F592CF81B}" dt="2026-03-11T00:48:38.937" v="69"/>
          <ac:spMkLst>
            <pc:docMk/>
            <pc:sldMk cId="2844686258" sldId="307"/>
            <ac:spMk id="2" creationId="{F5F08DC4-ACA9-3E73-6E37-13F43D5B1A44}"/>
          </ac:spMkLst>
        </pc:spChg>
        <pc:spChg chg="mod">
          <ac:chgData name="Funso Ogunmolu" userId="994c0feeb0afd6e3" providerId="LiveId" clId="{DEC861BE-B82A-4187-843A-833F592CF81B}" dt="2026-03-11T00:48:21.765" v="67" actId="313"/>
          <ac:spMkLst>
            <pc:docMk/>
            <pc:sldMk cId="2844686258" sldId="307"/>
            <ac:spMk id="3" creationId="{81CB5C9C-1E78-40CF-3FE4-64E16CA1284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can people benefit maximally from the healing ministry of Christ?</a:t>
          </a:r>
        </a:p>
        <a:p>
          <a:pPr algn="ctr">
            <a:lnSpc>
              <a:spcPct val="100000"/>
            </a:lnSpc>
            <a:spcBef>
              <a:spcPct val="0"/>
            </a:spcBef>
            <a:spcAft>
              <a:spcPts val="600"/>
            </a:spcAft>
          </a:pPr>
          <a:r>
            <a:rPr lang="en-US" sz="3200" b="1" i="1" dirty="0"/>
            <a:t>Matthew 8:2-3,8-10,13; 9:2,21-22,27-29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1455" custScaleY="96194">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provision did Jesus make for our healing?</a:t>
          </a:r>
        </a:p>
        <a:p>
          <a:pPr algn="ctr">
            <a:lnSpc>
              <a:spcPct val="100000"/>
            </a:lnSpc>
            <a:spcBef>
              <a:spcPct val="0"/>
            </a:spcBef>
            <a:spcAft>
              <a:spcPts val="600"/>
            </a:spcAft>
          </a:pPr>
          <a:r>
            <a:rPr lang="en-US" sz="3200" b="1" i="1" dirty="0"/>
            <a:t>Matthew 8:16–17; 1 Peter 2:24.</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can believers learn from the disciples’ experience with the Lord on the boat?</a:t>
          </a:r>
        </a:p>
        <a:p>
          <a:pPr algn="ctr">
            <a:lnSpc>
              <a:spcPct val="100000"/>
            </a:lnSpc>
            <a:spcBef>
              <a:spcPct val="0"/>
            </a:spcBef>
            <a:spcAft>
              <a:spcPts val="600"/>
            </a:spcAft>
          </a:pPr>
          <a:r>
            <a:rPr lang="en-US" sz="3200" b="1" i="1" dirty="0"/>
            <a:t>Mat 8:23-26; 14:23-31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urgent is the task of soul-winning?</a:t>
          </a:r>
        </a:p>
        <a:p>
          <a:pPr algn="ctr">
            <a:lnSpc>
              <a:spcPct val="100000"/>
            </a:lnSpc>
            <a:spcBef>
              <a:spcPct val="0"/>
            </a:spcBef>
            <a:spcAft>
              <a:spcPts val="600"/>
            </a:spcAft>
          </a:pPr>
          <a:r>
            <a:rPr lang="en-US" sz="3200" b="1" i="1" dirty="0"/>
            <a:t>John 9:4; Mat 9:37,38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should motivate believers to engage in soulwinning?</a:t>
          </a:r>
        </a:p>
        <a:p>
          <a:pPr algn="ctr">
            <a:lnSpc>
              <a:spcPct val="100000"/>
            </a:lnSpc>
            <a:spcBef>
              <a:spcPct val="0"/>
            </a:spcBef>
            <a:spcAft>
              <a:spcPts val="600"/>
            </a:spcAft>
          </a:pPr>
          <a:r>
            <a:rPr lang="en-US" sz="3200" b="1" i="1"/>
            <a:t>Mat 9:36,37</a:t>
          </a:r>
          <a:r>
            <a:rPr lang="en-US" sz="3200" b="1" i="1" dirty="0"/>
            <a:t>; 28:18-20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09043" y="709"/>
          <a:ext cx="5737739" cy="314458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1046" y="544113"/>
          <a:ext cx="5737739" cy="314458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people benefit maximally from the healing ministry of Christ?</a:t>
          </a:r>
        </a:p>
        <a:p>
          <a:pPr marL="0" lvl="0" indent="0" algn="ctr" defTabSz="1422400">
            <a:lnSpc>
              <a:spcPct val="100000"/>
            </a:lnSpc>
            <a:spcBef>
              <a:spcPct val="0"/>
            </a:spcBef>
            <a:spcAft>
              <a:spcPts val="600"/>
            </a:spcAft>
            <a:buNone/>
          </a:pPr>
          <a:r>
            <a:rPr lang="en-US" sz="3200" b="1" i="1" kern="1200" dirty="0"/>
            <a:t>Matthew 8:2-3,8-10,13; 9:2,21-22,27-29</a:t>
          </a:r>
          <a:endParaRPr lang="en-GB" sz="3200" b="1" i="1" kern="1200" dirty="0"/>
        </a:p>
      </dsp:txBody>
      <dsp:txXfrm>
        <a:off x="2973148" y="636215"/>
        <a:ext cx="5553535" cy="2960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provision did Jesus make for our healing?</a:t>
          </a:r>
        </a:p>
        <a:p>
          <a:pPr marL="0" lvl="0" indent="0" algn="ctr" defTabSz="1422400">
            <a:lnSpc>
              <a:spcPct val="100000"/>
            </a:lnSpc>
            <a:spcBef>
              <a:spcPct val="0"/>
            </a:spcBef>
            <a:spcAft>
              <a:spcPts val="600"/>
            </a:spcAft>
            <a:buNone/>
          </a:pPr>
          <a:r>
            <a:rPr lang="en-US" sz="3200" b="1" i="1" kern="1200" dirty="0"/>
            <a:t>Matthew 8:16–17; 1 Peter 2:24.</a:t>
          </a:r>
          <a:endParaRPr lang="en-GB" sz="3200" b="1" i="1" kern="1200" dirty="0"/>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can believers learn from the disciples’ experience with the Lord on the boat?</a:t>
          </a:r>
        </a:p>
        <a:p>
          <a:pPr marL="0" lvl="0" indent="0" algn="ctr" defTabSz="1422400">
            <a:lnSpc>
              <a:spcPct val="100000"/>
            </a:lnSpc>
            <a:spcBef>
              <a:spcPct val="0"/>
            </a:spcBef>
            <a:spcAft>
              <a:spcPts val="600"/>
            </a:spcAft>
            <a:buNone/>
          </a:pPr>
          <a:r>
            <a:rPr lang="en-US" sz="3200" b="1" i="1" kern="1200" dirty="0"/>
            <a:t>Mat 8:23-26; 14:23-31</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urgent is the task of soul-winning?</a:t>
          </a:r>
        </a:p>
        <a:p>
          <a:pPr marL="0" lvl="0" indent="0" algn="ctr" defTabSz="1422400">
            <a:lnSpc>
              <a:spcPct val="100000"/>
            </a:lnSpc>
            <a:spcBef>
              <a:spcPct val="0"/>
            </a:spcBef>
            <a:spcAft>
              <a:spcPts val="600"/>
            </a:spcAft>
            <a:buNone/>
          </a:pPr>
          <a:r>
            <a:rPr lang="en-US" sz="3200" b="1" i="1" kern="1200" dirty="0"/>
            <a:t>John 9:4; Mat 9:37,38</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should motivate believers to engage in soulwinning?</a:t>
          </a:r>
        </a:p>
        <a:p>
          <a:pPr marL="0" lvl="0" indent="0" algn="ctr" defTabSz="1422400">
            <a:lnSpc>
              <a:spcPct val="100000"/>
            </a:lnSpc>
            <a:spcBef>
              <a:spcPct val="0"/>
            </a:spcBef>
            <a:spcAft>
              <a:spcPts val="600"/>
            </a:spcAft>
            <a:buNone/>
          </a:pPr>
          <a:r>
            <a:rPr lang="en-US" sz="3200" b="1" i="1" kern="1200"/>
            <a:t>Mat 9:36,37</a:t>
          </a:r>
          <a:r>
            <a:rPr lang="en-US" sz="3200" b="1" i="1" kern="1200" dirty="0"/>
            <a:t>; 28:18-20</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3/15/2026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5CB3A-1338-2FCF-C48B-36E9C5E11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8647F-F017-3D6A-3D9E-729E77A70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C163B-7CF6-CC0C-6EEA-52DCDF058F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A026F6-BA08-009F-FE49-27D4304AC70A}"/>
              </a:ext>
            </a:extLst>
          </p:cNvPr>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145175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8759F-4966-427F-38A3-246F868CE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3A523B-9C32-F7BD-F88B-F76031EFF8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F98D1F-BCAD-DCD8-8A28-19967A5415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F4CD99-0DD4-AF36-22CB-6751018F5AFF}"/>
              </a:ext>
            </a:extLst>
          </p:cNvPr>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1260757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6335F-2612-CB56-4059-D00131F43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A1CF0-2926-C84D-253E-02BAE7EB6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9697F-4E1A-C8A3-6B50-13DDF2BFFE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07A7C3-3C5E-EABC-18D2-56F51CD5CC9A}"/>
              </a:ext>
            </a:extLst>
          </p:cNvPr>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653764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6939C-CA68-FBCC-98E0-4A8241169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C7ACF-67BA-881B-6F50-8BC2C3EB11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BEA43D-F34E-BB1D-7F26-92200976F0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198F8B-E707-DC73-A524-DEA19647AD92}"/>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2910783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518E4-6305-34BE-2F49-0F12BE39A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A575B1-24BC-EA49-7464-528D3206E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DF0724-FDC8-9381-543F-0A8F6536F2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C2E8FD-9FD1-402C-274D-705494E186A9}"/>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1078095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E3506-2139-4962-3823-CED11C5F5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89822-1865-BD47-A32C-2A8349C515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CEAB4C-5A98-A799-09E7-19523654E7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4CB2344-0729-03E9-F184-BA5EF25B3C15}"/>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180994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15/03/2026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15/03/2026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15/03/2026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15/03/2026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22-03-2026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30AE0-E85B-C050-CFD0-0A08F6A2394C}"/>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65E54392-C0C1-885C-404F-49F4BCCD3F00}"/>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F08DC4-ACA9-3E73-6E37-13F43D5B1A44}"/>
              </a:ext>
            </a:extLst>
          </p:cNvPr>
          <p:cNvSpPr>
            <a:spLocks noGrp="1"/>
          </p:cNvSpPr>
          <p:nvPr>
            <p:ph type="title"/>
          </p:nvPr>
        </p:nvSpPr>
        <p:spPr>
          <a:xfrm>
            <a:off x="777240" y="731519"/>
            <a:ext cx="2845191" cy="3237579"/>
          </a:xfrm>
        </p:spPr>
        <p:txBody>
          <a:bodyPr>
            <a:normAutofit/>
          </a:bodyPr>
          <a:lstStyle/>
          <a:p>
            <a:pPr algn="ct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a:extLst>
              <a:ext uri="{FF2B5EF4-FFF2-40B4-BE49-F238E27FC236}">
                <a16:creationId xmlns:a16="http://schemas.microsoft.com/office/drawing/2014/main" id="{1B15B3A5-7A9A-332B-6F12-2F57647E0D1C}"/>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E9E4F4A-A7FF-05AF-4373-0266B70E5085}"/>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1CB5C9C-1E78-40CF-3FE4-64E16CA12849}"/>
              </a:ext>
            </a:extLst>
          </p:cNvPr>
          <p:cNvSpPr>
            <a:spLocks noGrp="1"/>
          </p:cNvSpPr>
          <p:nvPr>
            <p:ph idx="1"/>
          </p:nvPr>
        </p:nvSpPr>
        <p:spPr>
          <a:xfrm>
            <a:off x="4561841" y="686862"/>
            <a:ext cx="7171238" cy="5475129"/>
          </a:xfrm>
        </p:spPr>
        <p:txBody>
          <a:bodyPr anchor="ctr">
            <a:noAutofit/>
          </a:bodyPr>
          <a:lstStyle/>
          <a:p>
            <a:pPr marL="0" indent="0" algn="ctr">
              <a:lnSpc>
                <a:spcPct val="110000"/>
              </a:lnSpc>
              <a:buNone/>
            </a:pPr>
            <a:r>
              <a:rPr lang="en-GB" b="1" dirty="0">
                <a:solidFill>
                  <a:schemeClr val="bg1">
                    <a:lumMod val="65000"/>
                  </a:schemeClr>
                </a:solidFill>
              </a:rPr>
              <a:t>The setting of today’s study was on a mountain – hence the title “Sermon on the Mount.” In which places can we preach the gospel in our country today? What will be your own contribution to make it happen?</a:t>
            </a:r>
          </a:p>
          <a:p>
            <a:pPr marL="0" indent="0" algn="ctr">
              <a:lnSpc>
                <a:spcPct val="110000"/>
              </a:lnSpc>
              <a:buNone/>
            </a:pPr>
            <a:endParaRPr lang="en-GB" b="1" dirty="0">
              <a:solidFill>
                <a:schemeClr val="bg1">
                  <a:lumMod val="65000"/>
                </a:schemeClr>
              </a:solidFill>
            </a:endParaRPr>
          </a:p>
          <a:p>
            <a:pPr marL="0" indent="0" algn="ctr">
              <a:lnSpc>
                <a:spcPct val="110000"/>
              </a:lnSpc>
              <a:buNone/>
            </a:pPr>
            <a:r>
              <a:rPr lang="en-US" b="1" dirty="0">
                <a:solidFill>
                  <a:schemeClr val="bg1">
                    <a:lumMod val="65000"/>
                  </a:schemeClr>
                </a:solidFill>
              </a:rPr>
              <a:t>Volunteers please!</a:t>
            </a:r>
          </a:p>
        </p:txBody>
      </p:sp>
      <p:pic>
        <p:nvPicPr>
          <p:cNvPr id="4" name="Picture 3" descr="Logo&#10;&#10;Description automatically generated">
            <a:extLst>
              <a:ext uri="{FF2B5EF4-FFF2-40B4-BE49-F238E27FC236}">
                <a16:creationId xmlns:a16="http://schemas.microsoft.com/office/drawing/2014/main" id="{A74196FD-A9D6-F9D2-FA1B-BFD23D841A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844686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Jesus, The Healer</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030357" y="1578634"/>
            <a:ext cx="682476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“When the even was come, they brought unto him many that were possessed with devils: and he cast out the spirits with his word, and healed all that were sick: That it might be fulfilled which was spoken by Esaias the prophet, saying, Himself took our infirmities, and bare our sicknesses” </a:t>
            </a:r>
          </a:p>
          <a:p>
            <a:pPr marL="180975" lvl="1" indent="-180975" algn="ctr" defTabSz="1289050">
              <a:lnSpc>
                <a:spcPct val="90000"/>
              </a:lnSpc>
              <a:spcBef>
                <a:spcPct val="0"/>
              </a:spcBef>
              <a:spcAft>
                <a:spcPct val="20000"/>
              </a:spcAft>
            </a:pPr>
            <a:r>
              <a:rPr lang="en-US" sz="2800" b="1" i="1" dirty="0"/>
              <a:t>(Matthew 8:16,17)</a:t>
            </a:r>
            <a:r>
              <a:rPr lang="en-US" sz="2800" i="1" dirty="0"/>
              <a:t>.</a:t>
            </a: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GB" sz="2800" b="1" i="1" kern="1200" baseline="0" dirty="0">
                <a:latin typeface="Calibri" panose="020F0502020204030204" pitchFamily="34" charset="0"/>
                <a:sym typeface="+mn-ea"/>
              </a:rPr>
              <a:t>Matthew 8:1-17, 23-34; 9:1-38</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a:lnSpc>
                <a:spcPct val="100000"/>
              </a:lnSpc>
              <a:buNone/>
            </a:pPr>
            <a:r>
              <a:rPr lang="en-US" sz="2700" dirty="0">
                <a:latin typeface="Calibri (Body)"/>
              </a:rPr>
              <a:t>Our Lord and Saviour Jesus Christ engaged in a threefold ministry of preaching, teaching, and healing while He was on earth. When people encountered Him during His inspired outreaches, He identified with them and met their needs. Though He came to seek and to save the lost, He also comforted the bereaved, healed the sick, fed the hungry, and delivered the oppressed. His healing ministry drew multitudes to Him and complemented His saving mission. This shows that any ministry that would fulfil heaven’s mandate must reflect Christ’s model of preaching, teaching, and healing.</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6" name="Title 1">
            <a:extLst>
              <a:ext uri="{FF2B5EF4-FFF2-40B4-BE49-F238E27FC236}">
                <a16:creationId xmlns:a16="http://schemas.microsoft.com/office/drawing/2014/main" id="{E2CFF964-4FC8-0422-719B-31CCC2F11E20}"/>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i="1">
                <a:solidFill>
                  <a:srgbClr val="FFFFFF"/>
                </a:solidFill>
                <a:latin typeface="Cambria" panose="02040503050406030204" pitchFamily="18" charset="0"/>
                <a:ea typeface="Cambria" panose="02040503050406030204" pitchFamily="18" charset="0"/>
              </a:rPr>
              <a:t>Jesus, The Healer</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241398" y="490652"/>
            <a:ext cx="7484258" cy="569243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sz="2400" dirty="0"/>
              <a:t>Jesus has the power to heal all kinds of sicknesses and deliver those who come to Him in faith.</a:t>
            </a:r>
          </a:p>
          <a:p>
            <a:pPr marL="514350" indent="-514350" algn="just" eaLnBrk="0" fontAlgn="base" hangingPunct="0">
              <a:lnSpc>
                <a:spcPct val="100000"/>
              </a:lnSpc>
              <a:spcBef>
                <a:spcPct val="0"/>
              </a:spcBef>
              <a:spcAft>
                <a:spcPts val="600"/>
              </a:spcAft>
              <a:buFont typeface="+mj-lt"/>
              <a:buAutoNum type="arabicPeriod"/>
              <a:defRPr/>
            </a:pPr>
            <a:r>
              <a:rPr lang="en-US" sz="2400" dirty="0"/>
              <a:t>Faith in Christ is essential for receiving His help and blessing. Distance is no barrier to the word of faith for a believing heart.</a:t>
            </a:r>
          </a:p>
          <a:p>
            <a:pPr marL="514350" indent="-514350" algn="just" eaLnBrk="0" fontAlgn="base" hangingPunct="0">
              <a:lnSpc>
                <a:spcPct val="100000"/>
              </a:lnSpc>
              <a:spcBef>
                <a:spcPct val="0"/>
              </a:spcBef>
              <a:spcAft>
                <a:spcPts val="600"/>
              </a:spcAft>
              <a:buFont typeface="+mj-lt"/>
              <a:buAutoNum type="arabicPeriod"/>
              <a:defRPr/>
            </a:pPr>
            <a:r>
              <a:rPr lang="en-US" sz="2400" dirty="0"/>
              <a:t>Believers may face trials while serving God, but Christ brings peace and victory in every storm.</a:t>
            </a:r>
          </a:p>
          <a:p>
            <a:pPr marL="514350" indent="-514350" algn="just" eaLnBrk="0" fontAlgn="base" hangingPunct="0">
              <a:lnSpc>
                <a:spcPct val="100000"/>
              </a:lnSpc>
              <a:spcBef>
                <a:spcPct val="0"/>
              </a:spcBef>
              <a:spcAft>
                <a:spcPts val="600"/>
              </a:spcAft>
              <a:buFont typeface="+mj-lt"/>
              <a:buAutoNum type="arabicPeriod"/>
              <a:defRPr/>
            </a:pPr>
            <a:r>
              <a:rPr lang="en-US" sz="2400" dirty="0"/>
              <a:t>Spiritual stability comes through salvation, faith, God’s word, and prayer.</a:t>
            </a:r>
          </a:p>
          <a:p>
            <a:pPr marL="514350" indent="-514350" algn="just" eaLnBrk="0" fontAlgn="base" hangingPunct="0">
              <a:lnSpc>
                <a:spcPct val="100000"/>
              </a:lnSpc>
              <a:spcBef>
                <a:spcPct val="0"/>
              </a:spcBef>
              <a:spcAft>
                <a:spcPts val="600"/>
              </a:spcAft>
              <a:buFont typeface="+mj-lt"/>
              <a:buAutoNum type="arabicPeriod"/>
              <a:defRPr/>
            </a:pPr>
            <a:r>
              <a:rPr lang="en-US" sz="2400" dirty="0"/>
              <a:t>Christ’s compassion for the multitudes should motivate believers to </a:t>
            </a:r>
            <a:r>
              <a:rPr lang="en-US" sz="2400" dirty="0" err="1"/>
              <a:t>evangelise</a:t>
            </a:r>
            <a:r>
              <a:rPr lang="en-US" sz="2400" dirty="0"/>
              <a:t> and pray for more </a:t>
            </a:r>
            <a:r>
              <a:rPr lang="en-US" sz="2400" dirty="0" err="1"/>
              <a:t>labourers</a:t>
            </a:r>
            <a:r>
              <a:rPr lang="en-US" sz="2400" dirty="0"/>
              <a:t>.</a:t>
            </a:r>
          </a:p>
          <a:p>
            <a:pPr marL="514350" indent="-514350" algn="just" eaLnBrk="0" fontAlgn="base" hangingPunct="0">
              <a:lnSpc>
                <a:spcPct val="100000"/>
              </a:lnSpc>
              <a:spcBef>
                <a:spcPct val="0"/>
              </a:spcBef>
              <a:spcAft>
                <a:spcPts val="600"/>
              </a:spcAft>
              <a:buFont typeface="+mj-lt"/>
              <a:buAutoNum type="arabicPeriod"/>
              <a:defRPr/>
            </a:pPr>
            <a:r>
              <a:rPr lang="en-US" sz="2400" dirty="0"/>
              <a:t>Christians should live soberly and maintain healthy lifestyles while trusting God for healing.</a:t>
            </a:r>
            <a:endParaRPr lang="en-US" sz="2500"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Jesus, The Healer</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D2DD1-4C36-5927-49B4-E15C4C4A6B1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1E85010-07D4-E897-F631-CC63686FCA7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3080E6D5-589A-4AF4-4723-60237EDB622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55C072-0F00-08BD-EC25-5094329CDAB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50A6CA-A62B-DD06-A9C5-127E74CEC47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32871A5-88D5-1587-C3C4-59BA2E04D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41E27B3-2E18-FF1A-E996-9D7EF1D9CD90}"/>
              </a:ext>
            </a:extLst>
          </p:cNvPr>
          <p:cNvGraphicFramePr>
            <a:graphicFrameLocks noGrp="1"/>
          </p:cNvGraphicFramePr>
          <p:nvPr>
            <p:ph idx="1"/>
            <p:extLst>
              <p:ext uri="{D42A27DB-BD31-4B8C-83A1-F6EECF244321}">
                <p14:modId xmlns:p14="http://schemas.microsoft.com/office/powerpoint/2010/main" val="113337771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80127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DA483-0F58-4BC1-A74F-B0D6CE7B89AD}"/>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5F3DCD2F-5CB2-4DDA-048A-F8177A5E727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42CB2841-153E-6560-DFC6-4609F45FA0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384D48-854C-58E2-87AC-D7CE00CE48F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8506AC-B020-5439-23E1-AFB470F1286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F908FAF-A05C-797F-C729-1E4B5EEAA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D6ED34C1-3477-8D7D-C269-F7D8B5F7B637}"/>
              </a:ext>
            </a:extLst>
          </p:cNvPr>
          <p:cNvGraphicFramePr>
            <a:graphicFrameLocks noGrp="1"/>
          </p:cNvGraphicFramePr>
          <p:nvPr>
            <p:ph idx="1"/>
            <p:extLst>
              <p:ext uri="{D42A27DB-BD31-4B8C-83A1-F6EECF244321}">
                <p14:modId xmlns:p14="http://schemas.microsoft.com/office/powerpoint/2010/main" val="360400638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44312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DF758-A6DA-486C-F6C3-B8008968C96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00EDE1B-2120-A4C2-63B4-36A35C94223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48AB66B-678A-894E-9758-303BB23AA798}"/>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F6DFE83-2757-429E-AFC9-5D5D72B2632D}"/>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09DDC9-144C-718F-B255-F2F866D4F65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CF94018F-AFF2-3B51-351E-ED3B706307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61243B2-40B0-28BB-85E4-A32C4A10C8DF}"/>
              </a:ext>
            </a:extLst>
          </p:cNvPr>
          <p:cNvGraphicFramePr>
            <a:graphicFrameLocks noGrp="1"/>
          </p:cNvGraphicFramePr>
          <p:nvPr>
            <p:ph idx="1"/>
            <p:extLst>
              <p:ext uri="{D42A27DB-BD31-4B8C-83A1-F6EECF244321}">
                <p14:modId xmlns:p14="http://schemas.microsoft.com/office/powerpoint/2010/main" val="284487257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02197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FA509-EE02-7310-197F-CB8E50F24FAD}"/>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510C080-BE50-5824-EBE3-C89BC30C5E4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35A2F15E-A9FF-F337-B9C9-63DDF6C5CA0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105088B-4824-2103-CD71-9DA24401D686}"/>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4E88D7-12DC-CF1D-7EC7-1C16A228608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DF35D71-5985-C875-4769-492A48B988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5448C42-9F96-C4F6-DDED-953B9AC1BA49}"/>
              </a:ext>
            </a:extLst>
          </p:cNvPr>
          <p:cNvGraphicFramePr>
            <a:graphicFrameLocks noGrp="1"/>
          </p:cNvGraphicFramePr>
          <p:nvPr>
            <p:ph idx="1"/>
            <p:extLst>
              <p:ext uri="{D42A27DB-BD31-4B8C-83A1-F6EECF244321}">
                <p14:modId xmlns:p14="http://schemas.microsoft.com/office/powerpoint/2010/main" val="405322818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83314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79EB5-7B2E-E5A4-7156-83D8370EC38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13F7DF-025B-059E-61D0-EA585C977CC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FFAFCEF7-6C8D-43D8-993F-A58F423BD01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A243FDC-1EA9-5BBA-E999-1D20A9E92B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C98623-4BDA-3CE2-4CED-BAC0B8167C7B}"/>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3900EE2-3991-359B-67F1-27B5172AA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1F3773F-85C5-17F5-6D6B-B71755C0D236}"/>
              </a:ext>
            </a:extLst>
          </p:cNvPr>
          <p:cNvGraphicFramePr>
            <a:graphicFrameLocks noGrp="1"/>
          </p:cNvGraphicFramePr>
          <p:nvPr>
            <p:ph idx="1"/>
            <p:extLst>
              <p:ext uri="{D42A27DB-BD31-4B8C-83A1-F6EECF244321}">
                <p14:modId xmlns:p14="http://schemas.microsoft.com/office/powerpoint/2010/main" val="150288469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89265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D12168-9FEA-F879-BD19-0F68680F94B4}"/>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E24D1E9A-DD69-21AE-B87C-73D11A221CBA}"/>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FB8271-5E69-A3DD-F647-2BB642058D77}"/>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a:extLst>
              <a:ext uri="{FF2B5EF4-FFF2-40B4-BE49-F238E27FC236}">
                <a16:creationId xmlns:a16="http://schemas.microsoft.com/office/drawing/2014/main" id="{5CE6B742-E1FA-687F-1135-1D95B81FDA8B}"/>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F48CA28-57D5-EE65-6801-CA7F4182AC22}"/>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FD276C4-2EBE-702D-ABC6-7575630489D1}"/>
              </a:ext>
            </a:extLst>
          </p:cNvPr>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Jesus still saves, heals, delivers, and shows compassion to those who come to Him in repentance and faith. Believers must remain grounded in salvation, faith, God’s word, and prayer, and must not allow fear or unbelief to hinder them in life’s storms. </a:t>
            </a:r>
          </a:p>
          <a:p>
            <a:pPr marL="0" indent="0" algn="ctr">
              <a:lnSpc>
                <a:spcPct val="110000"/>
              </a:lnSpc>
              <a:buNone/>
            </a:pPr>
            <a:r>
              <a:rPr lang="en-US" b="1" dirty="0"/>
              <a:t>Since Christ was moved with compassion for the multitudes, His followers must arise with the same compassion to seek the lost and </a:t>
            </a:r>
            <a:r>
              <a:rPr lang="en-US" b="1" dirty="0" err="1"/>
              <a:t>labour</a:t>
            </a:r>
            <a:r>
              <a:rPr lang="en-US" b="1" dirty="0"/>
              <a:t> in the harvest while there is still time.</a:t>
            </a:r>
            <a:endParaRPr lang="en-NL" b="1" dirty="0"/>
          </a:p>
        </p:txBody>
      </p:sp>
      <p:pic>
        <p:nvPicPr>
          <p:cNvPr id="4" name="Picture 3" descr="Logo&#10;&#10;Description automatically generated">
            <a:extLst>
              <a:ext uri="{FF2B5EF4-FFF2-40B4-BE49-F238E27FC236}">
                <a16:creationId xmlns:a16="http://schemas.microsoft.com/office/drawing/2014/main" id="{A6C5A76F-9887-04BA-0E98-78433D36B2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AABF96C8-CE09-CB07-9BD2-8C7B37D62D0E}"/>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i="1">
                <a:solidFill>
                  <a:srgbClr val="FFFFFF"/>
                </a:solidFill>
                <a:latin typeface="Cambria" panose="02040503050406030204" pitchFamily="18" charset="0"/>
                <a:ea typeface="Cambria" panose="02040503050406030204" pitchFamily="18" charset="0"/>
              </a:rPr>
              <a:t>Jesus, The Healer</a:t>
            </a:r>
            <a:endParaRPr 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18614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buNone/>
            </a:pPr>
            <a:r>
              <a:rPr lang="en-US" sz="3000" b="1" dirty="0"/>
              <a:t>Share the gospel of Christ with at least one person this week. Where there is a genuine need and opportunity, pray in faith for someone who is sick. Be ready to share your experience or testimony in church.</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42392C5E-F6BD-2B22-3712-7A191EDD8AA6}"/>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i="1">
                <a:solidFill>
                  <a:srgbClr val="FFFFFF"/>
                </a:solidFill>
                <a:latin typeface="Cambria" panose="02040503050406030204" pitchFamily="18" charset="0"/>
                <a:ea typeface="Cambria" panose="02040503050406030204" pitchFamily="18" charset="0"/>
              </a:rPr>
              <a:t>Jesus, The Healer</a:t>
            </a:r>
            <a:endParaRPr 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7360</TotalTime>
  <Words>605</Words>
  <Application>Microsoft Office PowerPoint</Application>
  <PresentationFormat>Widescreen</PresentationFormat>
  <Paragraphs>53</Paragraphs>
  <Slides>12</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12: Jesus, The Healer</vt:lpstr>
      <vt:lpstr>INTRODUCTION</vt:lpstr>
      <vt:lpstr>Jesus, The Healer</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Funso Ogunmolu</cp:lastModifiedBy>
  <cp:revision>253</cp:revision>
  <dcterms:modified xsi:type="dcterms:W3CDTF">2026-03-15T21:02:47Z</dcterms:modified>
</cp:coreProperties>
</file>