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theme/themeOverride1.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Lst>
  <p:notesMasterIdLst>
    <p:notesMasterId r:id="rId46"/>
  </p:notesMasterIdLst>
  <p:sldIdLst>
    <p:sldId id="4219" r:id="rId8"/>
    <p:sldId id="269" r:id="rId9"/>
    <p:sldId id="270" r:id="rId10"/>
    <p:sldId id="4298" r:id="rId11"/>
    <p:sldId id="4299" r:id="rId12"/>
    <p:sldId id="4300" r:id="rId13"/>
    <p:sldId id="4301" r:id="rId14"/>
    <p:sldId id="256" r:id="rId15"/>
    <p:sldId id="307" r:id="rId16"/>
    <p:sldId id="258" r:id="rId17"/>
    <p:sldId id="259" r:id="rId18"/>
    <p:sldId id="287" r:id="rId19"/>
    <p:sldId id="4302" r:id="rId20"/>
    <p:sldId id="4303" r:id="rId21"/>
    <p:sldId id="302" r:id="rId22"/>
    <p:sldId id="303" r:id="rId23"/>
    <p:sldId id="304" r:id="rId24"/>
    <p:sldId id="4304" r:id="rId25"/>
    <p:sldId id="288" r:id="rId26"/>
    <p:sldId id="3211" r:id="rId27"/>
    <p:sldId id="3200" r:id="rId28"/>
    <p:sldId id="3201" r:id="rId29"/>
    <p:sldId id="4231" r:id="rId30"/>
    <p:sldId id="3163" r:id="rId31"/>
    <p:sldId id="3380" r:id="rId32"/>
    <p:sldId id="4305" r:id="rId33"/>
    <p:sldId id="4306" r:id="rId34"/>
    <p:sldId id="4307" r:id="rId35"/>
    <p:sldId id="4104" r:id="rId36"/>
    <p:sldId id="4308" r:id="rId37"/>
    <p:sldId id="4309" r:id="rId38"/>
    <p:sldId id="298" r:id="rId39"/>
    <p:sldId id="299" r:id="rId40"/>
    <p:sldId id="300" r:id="rId41"/>
    <p:sldId id="301" r:id="rId42"/>
    <p:sldId id="4310" r:id="rId43"/>
    <p:sldId id="3204" r:id="rId44"/>
    <p:sldId id="2089"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B50"/>
    <a:srgbClr val="000A1E"/>
    <a:srgbClr val="55E978"/>
    <a:srgbClr val="FF99FF"/>
    <a:srgbClr val="FFCCFF"/>
    <a:srgbClr val="F1EBF1"/>
    <a:srgbClr val="80350E"/>
    <a:srgbClr val="3333FF"/>
    <a:srgbClr val="A9A94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1896" autoAdjust="0"/>
  </p:normalViewPr>
  <p:slideViewPr>
    <p:cSldViewPr snapToGrid="0">
      <p:cViewPr>
        <p:scale>
          <a:sx n="60" d="100"/>
          <a:sy n="60" d="100"/>
        </p:scale>
        <p:origin x="1507" y="230"/>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viewProps" Target="viewProps.xml"/><Relationship Id="rId8" Type="http://schemas.openxmlformats.org/officeDocument/2006/relationships/slide" Target="slides/slide1.xml"/><Relationship Id="rId51" Type="http://schemas.microsoft.com/office/2018/10/relationships/authors" Target="author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notesMaster" Target="notesMasters/notesMaster1.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diagrams/_rels/data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How can people benefit maximally from the healing ministry of Christ?</a:t>
          </a:r>
        </a:p>
        <a:p>
          <a:pPr algn="ctr">
            <a:lnSpc>
              <a:spcPct val="100000"/>
            </a:lnSpc>
            <a:spcBef>
              <a:spcPct val="0"/>
            </a:spcBef>
            <a:spcAft>
              <a:spcPts val="600"/>
            </a:spcAft>
          </a:pPr>
          <a:r>
            <a:rPr lang="en-US" sz="3200" b="1" i="1" dirty="0"/>
            <a:t>Matthew 8:2-3,8-10,13; 9:2,21-22,27-29</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1455" custScaleY="96194">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What provision did Jesus make for our healing?</a:t>
          </a:r>
        </a:p>
        <a:p>
          <a:pPr algn="ctr">
            <a:lnSpc>
              <a:spcPct val="100000"/>
            </a:lnSpc>
            <a:spcBef>
              <a:spcPct val="0"/>
            </a:spcBef>
            <a:spcAft>
              <a:spcPts val="600"/>
            </a:spcAft>
          </a:pPr>
          <a:r>
            <a:rPr lang="en-US" sz="3200" b="1" i="1" dirty="0"/>
            <a:t>Matthew 8:16–17; 1 Peter 2:24.</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What can believers learn from the disciples’ experience with the Lord on the boat?</a:t>
          </a:r>
        </a:p>
        <a:p>
          <a:pPr algn="ctr">
            <a:lnSpc>
              <a:spcPct val="100000"/>
            </a:lnSpc>
            <a:spcBef>
              <a:spcPct val="0"/>
            </a:spcBef>
            <a:spcAft>
              <a:spcPts val="600"/>
            </a:spcAft>
          </a:pPr>
          <a:r>
            <a:rPr lang="en-US" sz="3200" b="1" i="1" dirty="0"/>
            <a:t>Mat 8:23-26; 14:23-31</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How urgent is the task of soul-winning?</a:t>
          </a:r>
        </a:p>
        <a:p>
          <a:pPr algn="ctr">
            <a:lnSpc>
              <a:spcPct val="100000"/>
            </a:lnSpc>
            <a:spcBef>
              <a:spcPct val="0"/>
            </a:spcBef>
            <a:spcAft>
              <a:spcPts val="600"/>
            </a:spcAft>
          </a:pPr>
          <a:r>
            <a:rPr lang="en-US" sz="3200" b="1" i="1" dirty="0"/>
            <a:t>John 9:4; Mat 9:37,38</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What should motivate believers to engage in soulwinning?</a:t>
          </a:r>
        </a:p>
        <a:p>
          <a:pPr algn="ctr">
            <a:lnSpc>
              <a:spcPct val="100000"/>
            </a:lnSpc>
            <a:spcBef>
              <a:spcPct val="0"/>
            </a:spcBef>
            <a:spcAft>
              <a:spcPts val="600"/>
            </a:spcAft>
          </a:pPr>
          <a:r>
            <a:rPr lang="en-US" sz="3200" b="1" i="1"/>
            <a:t>Mat 9:36,37</a:t>
          </a:r>
          <a:r>
            <a:rPr lang="en-US" sz="3200" b="1" i="1" dirty="0"/>
            <a:t>; 28:18-20</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309043" y="709"/>
          <a:ext cx="5737739" cy="314458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881046" y="544113"/>
          <a:ext cx="5737739" cy="3144582"/>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How can people benefit maximally from the healing ministry of Christ?</a:t>
          </a:r>
        </a:p>
        <a:p>
          <a:pPr marL="0" lvl="0" indent="0" algn="ctr" defTabSz="1422400">
            <a:lnSpc>
              <a:spcPct val="100000"/>
            </a:lnSpc>
            <a:spcBef>
              <a:spcPct val="0"/>
            </a:spcBef>
            <a:spcAft>
              <a:spcPts val="600"/>
            </a:spcAft>
            <a:buNone/>
          </a:pPr>
          <a:r>
            <a:rPr lang="en-US" sz="3200" b="1" i="1" kern="1200" dirty="0"/>
            <a:t>Matthew 8:2-3,8-10,13; 9:2,21-22,27-29</a:t>
          </a:r>
          <a:endParaRPr lang="en-GB" sz="3200" b="1" i="1" kern="1200" dirty="0"/>
        </a:p>
      </dsp:txBody>
      <dsp:txXfrm>
        <a:off x="2973148" y="636215"/>
        <a:ext cx="5553535" cy="29603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provision did Jesus make for our healing?</a:t>
          </a:r>
        </a:p>
        <a:p>
          <a:pPr marL="0" lvl="0" indent="0" algn="ctr" defTabSz="1422400">
            <a:lnSpc>
              <a:spcPct val="100000"/>
            </a:lnSpc>
            <a:spcBef>
              <a:spcPct val="0"/>
            </a:spcBef>
            <a:spcAft>
              <a:spcPts val="600"/>
            </a:spcAft>
            <a:buNone/>
          </a:pPr>
          <a:r>
            <a:rPr lang="en-US" sz="3200" b="1" i="1" kern="1200" dirty="0"/>
            <a:t>Matthew 8:16–17; 1 Peter 2:24.</a:t>
          </a:r>
          <a:endParaRPr lang="en-GB" sz="3200" b="1" i="1" kern="1200" dirty="0"/>
        </a:p>
      </dsp:txBody>
      <dsp:txXfrm>
        <a:off x="2383870" y="596011"/>
        <a:ext cx="6687804"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can believers learn from the disciples’ experience with the Lord on the boat?</a:t>
          </a:r>
        </a:p>
        <a:p>
          <a:pPr marL="0" lvl="0" indent="0" algn="ctr" defTabSz="1422400">
            <a:lnSpc>
              <a:spcPct val="100000"/>
            </a:lnSpc>
            <a:spcBef>
              <a:spcPct val="0"/>
            </a:spcBef>
            <a:spcAft>
              <a:spcPts val="600"/>
            </a:spcAft>
            <a:buNone/>
          </a:pPr>
          <a:r>
            <a:rPr lang="en-US" sz="3200" b="1" i="1" kern="1200" dirty="0"/>
            <a:t>Mat 8:23-26; 14:23-31</a:t>
          </a:r>
          <a:endParaRPr lang="en-GB" sz="3200" b="1" i="1" kern="1200" dirty="0"/>
        </a:p>
      </dsp:txBody>
      <dsp:txXfrm>
        <a:off x="2383870" y="596011"/>
        <a:ext cx="6687804"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How urgent is the task of soul-winning?</a:t>
          </a:r>
        </a:p>
        <a:p>
          <a:pPr marL="0" lvl="0" indent="0" algn="ctr" defTabSz="1422400">
            <a:lnSpc>
              <a:spcPct val="100000"/>
            </a:lnSpc>
            <a:spcBef>
              <a:spcPct val="0"/>
            </a:spcBef>
            <a:spcAft>
              <a:spcPts val="600"/>
            </a:spcAft>
            <a:buNone/>
          </a:pPr>
          <a:r>
            <a:rPr lang="en-US" sz="3200" b="1" i="1" kern="1200" dirty="0"/>
            <a:t>John 9:4; Mat 9:37,38</a:t>
          </a:r>
          <a:endParaRPr lang="en-GB" sz="3200" b="1" i="1" kern="1200" dirty="0"/>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should motivate believers to engage in soulwinning?</a:t>
          </a:r>
        </a:p>
        <a:p>
          <a:pPr marL="0" lvl="0" indent="0" algn="ctr" defTabSz="1422400">
            <a:lnSpc>
              <a:spcPct val="100000"/>
            </a:lnSpc>
            <a:spcBef>
              <a:spcPct val="0"/>
            </a:spcBef>
            <a:spcAft>
              <a:spcPts val="600"/>
            </a:spcAft>
            <a:buNone/>
          </a:pPr>
          <a:r>
            <a:rPr lang="en-US" sz="3200" b="1" i="1" kern="1200"/>
            <a:t>Mat 9:36,37</a:t>
          </a:r>
          <a:r>
            <a:rPr lang="en-US" sz="3200" b="1" i="1" kern="1200" dirty="0"/>
            <a:t>; 28:18-20</a:t>
          </a:r>
          <a:endParaRPr lang="en-GB" sz="3200" b="1" i="1" kern="1200" dirty="0"/>
        </a:p>
      </dsp:txBody>
      <dsp:txXfrm>
        <a:off x="2383870" y="596011"/>
        <a:ext cx="6687804"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3/18/2026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1</a:t>
            </a:fld>
            <a:endParaRPr lang="en-US"/>
          </a:p>
        </p:txBody>
      </p:sp>
    </p:spTree>
    <p:extLst>
      <p:ext uri="{BB962C8B-B14F-4D97-AF65-F5344CB8AC3E}">
        <p14:creationId xmlns:p14="http://schemas.microsoft.com/office/powerpoint/2010/main" val="2953881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777612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5CB3A-1338-2FCF-C48B-36E9C5E112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C8647F-F017-3D6A-3D9E-729E77A70D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AC163B-7CF6-CC0C-6EEA-52DCDF058FC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BA026F6-BA08-009F-FE49-27D4304AC70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1451756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8759F-4966-427F-38A3-246F868CE7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3A523B-9C32-F7BD-F88B-F76031EFF8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F98D1F-BCAD-DCD8-8A28-19967A54151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5F4CD99-0DD4-AF36-22CB-6751018F5AF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2607573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6335F-2612-CB56-4059-D00131F431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0A1CF0-2926-C84D-253E-02BAE7EB60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09697F-4E1A-C8A3-6B50-13DDF2BFFE6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07A7C3-3C5E-EABC-18D2-56F51CD5CC9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6537649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6939C-CA68-FBCC-98E0-4A82411694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FC7ACF-67BA-881B-6F50-8BC2C3EB11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BEA43D-F34E-BB1D-7F26-92200976F02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7198F8B-E707-DC73-A524-DEA19647AD9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9107830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518E4-6305-34BE-2F49-0F12BE39A3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A575B1-24BC-EA49-7464-528D3206ED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DF0724-FDC8-9381-543F-0A8F6536F29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AC2E8FD-9FD1-402C-274D-705494E186A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780958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E3506-2139-4962-3823-CED11C5F5D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089822-1865-BD47-A32C-2A8349C515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CEAB4C-5A98-A799-09E7-19523654E7B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4CB2344-0729-03E9-F184-BA5EF25B3C1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809946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23</a:t>
            </a:fld>
            <a:endParaRPr lang="en-US"/>
          </a:p>
        </p:txBody>
      </p:sp>
    </p:spTree>
    <p:extLst>
      <p:ext uri="{BB962C8B-B14F-4D97-AF65-F5344CB8AC3E}">
        <p14:creationId xmlns:p14="http://schemas.microsoft.com/office/powerpoint/2010/main" val="40000860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51219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26</a:t>
            </a:fld>
            <a:endParaRPr lang="en-US"/>
          </a:p>
        </p:txBody>
      </p:sp>
    </p:spTree>
    <p:extLst>
      <p:ext uri="{BB962C8B-B14F-4D97-AF65-F5344CB8AC3E}">
        <p14:creationId xmlns:p14="http://schemas.microsoft.com/office/powerpoint/2010/main" val="9551931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dirty="0"/>
              <a:t>s</a:t>
            </a:r>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37</a:t>
            </a:fld>
            <a:endParaRPr lang="en-US"/>
          </a:p>
        </p:txBody>
      </p:sp>
    </p:spTree>
    <p:extLst>
      <p:ext uri="{BB962C8B-B14F-4D97-AF65-F5344CB8AC3E}">
        <p14:creationId xmlns:p14="http://schemas.microsoft.com/office/powerpoint/2010/main" val="890882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18/03/2026</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18/03/2026</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18/03/2026</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18/03/2026</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18/03/2026</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18/03/2026</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18/03/2026</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18/03/2026</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18/03/2026</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18/03/2026</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18/03/2026</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3/18/2026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18/03/2026</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3/18/2026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3/18/2026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3/18/2026</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3/18/2026</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3/18/2026</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3/18/2026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3/18/2026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3/18/2026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3/18/2026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18/03/2026</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18/03/2026</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18/03/2026</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18/03/2026</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18/03/2026</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18/03/2026</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18/03/2026</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18/03/2026</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18/03/2026</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18/03/2026</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18/03/2026</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3/18/2026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3/18/2026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3/18/2026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3/18/2026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3/18/2026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3/18/2026</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3/18/2026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3/18/2026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3/18/2026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3/18/2026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3/18/2026</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3/18/2026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3/18/2026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3/18/2026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3/18/2026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3/18/2026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3/18/2026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3/18/2026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3/18/2026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3/18/2026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18/03/2026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748478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18/03/2026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92547195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18/03/2026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83754423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18/03/2026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24298591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18/03/2026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1830749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18/03/2026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33055308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18/03/2026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34396273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18/03/2026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22933396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18/03/2026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10121520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18/03/2026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8996944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18/03/2026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89356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18/03/2026</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3/18/2026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18/03/2026</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3/18/2026</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3/18/2026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3/18/2026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18/03/2026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309958469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8.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6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8.pn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68.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png"/><Relationship Id="rId7" Type="http://schemas.openxmlformats.org/officeDocument/2006/relationships/diagramColors" Target="../diagrams/colors3.xml"/><Relationship Id="rId2" Type="http://schemas.openxmlformats.org/officeDocument/2006/relationships/notesSlide" Target="../notesSlides/notesSlide7.xml"/><Relationship Id="rId1" Type="http://schemas.openxmlformats.org/officeDocument/2006/relationships/slideLayout" Target="../slideLayouts/slideLayout6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6.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8.png"/><Relationship Id="rId7" Type="http://schemas.openxmlformats.org/officeDocument/2006/relationships/diagramColors" Target="../diagrams/colors4.xml"/><Relationship Id="rId2" Type="http://schemas.openxmlformats.org/officeDocument/2006/relationships/notesSlide" Target="../notesSlides/notesSlide8.xml"/><Relationship Id="rId1" Type="http://schemas.openxmlformats.org/officeDocument/2006/relationships/slideLayout" Target="../slideLayouts/slideLayout68.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7.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8.png"/><Relationship Id="rId7" Type="http://schemas.openxmlformats.org/officeDocument/2006/relationships/diagramColors" Target="../diagrams/colors5.xml"/><Relationship Id="rId2" Type="http://schemas.openxmlformats.org/officeDocument/2006/relationships/notesSlide" Target="../notesSlides/notesSlide9.xml"/><Relationship Id="rId1" Type="http://schemas.openxmlformats.org/officeDocument/2006/relationships/slideLayout" Target="../slideLayouts/slideLayout68.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68.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0.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notesSlide" Target="../notesSlides/notesSlide12.xml"/><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34.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0.png"/><Relationship Id="rId5" Type="http://schemas.openxmlformats.org/officeDocument/2006/relationships/image" Target="../media/image33.png"/><Relationship Id="rId4" Type="http://schemas.openxmlformats.org/officeDocument/2006/relationships/notesSlide" Target="../notesSlides/notesSlide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6E030-A240-41A7-A628-C14E62C122A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6FD2E1C-77B7-A451-1539-E84C5FF08DC7}"/>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F999C17-647A-EE92-FB51-CA208E7A69FF}"/>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87E7EBB6-9E2E-45A4-CEBC-E30EF53AA1ED}"/>
              </a:ext>
            </a:extLst>
          </p:cNvPr>
          <p:cNvSpPr txBox="1">
            <a:spLocks/>
          </p:cNvSpPr>
          <p:nvPr/>
        </p:nvSpPr>
        <p:spPr>
          <a:xfrm>
            <a:off x="9479427" y="1462571"/>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4E8EB5BC-FBE2-EE28-07F8-9A531615275B}"/>
              </a:ext>
            </a:extLst>
          </p:cNvPr>
          <p:cNvSpPr txBox="1">
            <a:spLocks/>
          </p:cNvSpPr>
          <p:nvPr/>
        </p:nvSpPr>
        <p:spPr>
          <a:xfrm>
            <a:off x="9922203" y="2176126"/>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22-03-2026</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596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103:</a:t>
            </a:r>
            <a:r>
              <a:rPr lang="en-US" sz="7200" b="1" dirty="0">
                <a:solidFill>
                  <a:schemeClr val="bg1"/>
                </a:solidFill>
                <a:effectLst>
                  <a:outerShdw blurRad="38100" dist="38100" dir="2700000" algn="tl">
                    <a:srgbClr val="000000">
                      <a:alpha val="43137"/>
                    </a:srgbClr>
                  </a:outerShdw>
                </a:effectLst>
              </a:rPr>
              <a:t> HE HEALED THEM ALL </a:t>
            </a:r>
          </a:p>
        </p:txBody>
      </p:sp>
    </p:spTree>
    <p:extLst>
      <p:ext uri="{BB962C8B-B14F-4D97-AF65-F5344CB8AC3E}">
        <p14:creationId xmlns:p14="http://schemas.microsoft.com/office/powerpoint/2010/main" val="242850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HE HEALED THEM ALL [GHS 103]</a:t>
            </a:r>
          </a:p>
        </p:txBody>
      </p:sp>
      <p:grpSp>
        <p:nvGrpSpPr>
          <p:cNvPr id="3" name="Group 2"/>
          <p:cNvGrpSpPr/>
          <p:nvPr/>
        </p:nvGrpSpPr>
        <p:grpSpPr>
          <a:xfrm>
            <a:off x="243372" y="1656012"/>
            <a:ext cx="11948629" cy="3477875"/>
            <a:chOff x="257130" y="1719391"/>
            <a:chExt cx="10547818" cy="3477875"/>
          </a:xfrm>
        </p:grpSpPr>
        <p:sp>
          <p:nvSpPr>
            <p:cNvPr id="14339" name="TextBox 1"/>
            <p:cNvSpPr txBox="1">
              <a:spLocks noChangeArrowheads="1"/>
            </p:cNvSpPr>
            <p:nvPr/>
          </p:nvSpPr>
          <p:spPr bwMode="auto">
            <a:xfrm>
              <a:off x="907147" y="1719391"/>
              <a:ext cx="9897801"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healed them all – the blind, the lame, the palsied,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sick in body and the weak in mind,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Whoever came, no matter how afflicted,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Were sure a sovereign remedy to find.</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HE HEALED THEM ALL [GHS 103]</a:t>
            </a:r>
          </a:p>
        </p:txBody>
      </p:sp>
      <p:grpSp>
        <p:nvGrpSpPr>
          <p:cNvPr id="3" name="Group 2"/>
          <p:cNvGrpSpPr/>
          <p:nvPr/>
        </p:nvGrpSpPr>
        <p:grpSpPr>
          <a:xfrm>
            <a:off x="243372" y="165601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His word gave health, His touch restored the vigour,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every weary pain-exhausted frame;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all He asked before He gave the blessing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Was simple faith in Him from those who came.</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782182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HE HEALED THEM ALL [GHS 103]</a:t>
            </a:r>
          </a:p>
        </p:txBody>
      </p:sp>
      <p:grpSp>
        <p:nvGrpSpPr>
          <p:cNvPr id="3" name="Group 2"/>
          <p:cNvGrpSpPr/>
          <p:nvPr/>
        </p:nvGrpSpPr>
        <p:grpSpPr>
          <a:xfrm>
            <a:off x="243372" y="1656012"/>
            <a:ext cx="11948629" cy="4154984"/>
            <a:chOff x="257130" y="1719391"/>
            <a:chExt cx="10547818" cy="4154984"/>
          </a:xfrm>
        </p:grpSpPr>
        <p:sp>
          <p:nvSpPr>
            <p:cNvPr id="14339" name="TextBox 1"/>
            <p:cNvSpPr txBox="1">
              <a:spLocks noChangeArrowheads="1"/>
            </p:cNvSpPr>
            <p:nvPr/>
          </p:nvSpPr>
          <p:spPr bwMode="auto">
            <a:xfrm>
              <a:off x="907147" y="1719391"/>
              <a:ext cx="9897801"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And is our Lord, the kind, the good, the tender,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Less loving now than in those days of old?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Or is it that our faith is growing feeble,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Christian energy is waxing cold?</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2936462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HE HEALED THEM ALL [GHS 103]</a:t>
            </a:r>
          </a:p>
        </p:txBody>
      </p:sp>
      <p:grpSp>
        <p:nvGrpSpPr>
          <p:cNvPr id="3" name="Group 2"/>
          <p:cNvGrpSpPr/>
          <p:nvPr/>
        </p:nvGrpSpPr>
        <p:grpSpPr>
          <a:xfrm>
            <a:off x="243372" y="165601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Why do we not with equal expectation,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Now bring our sick ones to the Lord in prayer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Right through the throng of unbelieving scruples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Up to His very side and leave them there?</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131439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HE HEALED THEM ALL [GHS 103]</a:t>
            </a:r>
          </a:p>
        </p:txBody>
      </p:sp>
      <p:grpSp>
        <p:nvGrpSpPr>
          <p:cNvPr id="3" name="Group 2"/>
          <p:cNvGrpSpPr/>
          <p:nvPr/>
        </p:nvGrpSpPr>
        <p:grpSpPr>
          <a:xfrm>
            <a:off x="243372" y="165601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never health refused in bygone ages,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Nor feared to take the “chastisement” away;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why not ask it now, instead of praying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“patience” to endure from day to day?</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5.</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4" name="Oval 3">
            <a:extLst>
              <a:ext uri="{FF2B5EF4-FFF2-40B4-BE49-F238E27FC236}">
                <a16:creationId xmlns:a16="http://schemas.microsoft.com/office/drawing/2014/main" id="{4829EDBC-4DE3-89CC-ADA0-42F2CC11A98C}"/>
              </a:ext>
            </a:extLst>
          </p:cNvPr>
          <p:cNvSpPr/>
          <p:nvPr/>
        </p:nvSpPr>
        <p:spPr>
          <a:xfrm>
            <a:off x="9519477" y="5956259"/>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22487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22-03-2026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30AE0-E85B-C050-CFD0-0A08F6A2394C}"/>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65E54392-C0C1-885C-404F-49F4BCCD3F00}"/>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5F08DC4-ACA9-3E73-6E37-13F43D5B1A44}"/>
              </a:ext>
            </a:extLst>
          </p:cNvPr>
          <p:cNvSpPr>
            <a:spLocks noGrp="1"/>
          </p:cNvSpPr>
          <p:nvPr>
            <p:ph type="title"/>
          </p:nvPr>
        </p:nvSpPr>
        <p:spPr>
          <a:xfrm>
            <a:off x="777240" y="731519"/>
            <a:ext cx="2845191" cy="3237579"/>
          </a:xfrm>
        </p:spPr>
        <p:txBody>
          <a:bodyPr>
            <a:normAutofit/>
          </a:bodyPr>
          <a:lstStyle/>
          <a:p>
            <a:pPr algn="ct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a:extLst>
              <a:ext uri="{FF2B5EF4-FFF2-40B4-BE49-F238E27FC236}">
                <a16:creationId xmlns:a16="http://schemas.microsoft.com/office/drawing/2014/main" id="{1B15B3A5-7A9A-332B-6F12-2F57647E0D1C}"/>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E9E4F4A-A7FF-05AF-4373-0266B70E5085}"/>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1CB5C9C-1E78-40CF-3FE4-64E16CA12849}"/>
              </a:ext>
            </a:extLst>
          </p:cNvPr>
          <p:cNvSpPr>
            <a:spLocks noGrp="1"/>
          </p:cNvSpPr>
          <p:nvPr>
            <p:ph idx="1"/>
          </p:nvPr>
        </p:nvSpPr>
        <p:spPr>
          <a:xfrm>
            <a:off x="4561841" y="686862"/>
            <a:ext cx="7171238" cy="5475129"/>
          </a:xfrm>
        </p:spPr>
        <p:txBody>
          <a:bodyPr anchor="ctr">
            <a:noAutofit/>
          </a:bodyPr>
          <a:lstStyle/>
          <a:p>
            <a:pPr marL="0" indent="0" algn="ctr">
              <a:lnSpc>
                <a:spcPct val="110000"/>
              </a:lnSpc>
              <a:buNone/>
            </a:pPr>
            <a:r>
              <a:rPr lang="en-GB" b="1" dirty="0">
                <a:solidFill>
                  <a:schemeClr val="bg1">
                    <a:lumMod val="65000"/>
                  </a:schemeClr>
                </a:solidFill>
              </a:rPr>
              <a:t>The setting of today’s study was on a mountain – hence the title “Sermon on the Mount.” In which places can we preach the gospel in our country today? What will be your own contribution to make it happen?</a:t>
            </a:r>
          </a:p>
          <a:p>
            <a:pPr marL="0" indent="0" algn="ctr">
              <a:lnSpc>
                <a:spcPct val="110000"/>
              </a:lnSpc>
              <a:buNone/>
            </a:pPr>
            <a:endParaRPr lang="en-GB" b="1" dirty="0">
              <a:solidFill>
                <a:schemeClr val="bg1">
                  <a:lumMod val="65000"/>
                </a:schemeClr>
              </a:solidFill>
            </a:endParaRPr>
          </a:p>
          <a:p>
            <a:pPr marL="0" indent="0" algn="ctr">
              <a:lnSpc>
                <a:spcPct val="110000"/>
              </a:lnSpc>
              <a:buNone/>
            </a:pPr>
            <a:r>
              <a:rPr lang="en-US" b="1" dirty="0">
                <a:solidFill>
                  <a:schemeClr val="bg1">
                    <a:lumMod val="65000"/>
                  </a:schemeClr>
                </a:solidFill>
              </a:rPr>
              <a:t>Volunteers please!</a:t>
            </a:r>
          </a:p>
        </p:txBody>
      </p:sp>
      <p:pic>
        <p:nvPicPr>
          <p:cNvPr id="4" name="Picture 3" descr="Logo&#10;&#10;Description automatically generated">
            <a:extLst>
              <a:ext uri="{FF2B5EF4-FFF2-40B4-BE49-F238E27FC236}">
                <a16:creationId xmlns:a16="http://schemas.microsoft.com/office/drawing/2014/main" id="{A74196FD-A9D6-F9D2-FA1B-BFD23D841A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8446862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12</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US" altLang="en-US" sz="4800" b="1" dirty="0">
                <a:solidFill>
                  <a:srgbClr val="FFFFFF"/>
                </a:solidFill>
              </a:rPr>
              <a:t>Jesus, The Healer</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Freeform: Shape 7"/>
          <p:cNvSpPr/>
          <p:nvPr/>
        </p:nvSpPr>
        <p:spPr>
          <a:xfrm>
            <a:off x="5030357" y="1578634"/>
            <a:ext cx="682476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“When the even was come, they brought unto him many that were possessed with devils: and he cast out the spirits with his word, and healed all that were sick: That it might be fulfilled which was spoken by Esaias the prophet, saying, Himself took our infirmities, and bare our sicknesses” </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(Matthew 8:16,17)</a:t>
            </a: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GB"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Matthew 8:1-17, 23-34; 9:1-38</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1608" y="589787"/>
            <a:ext cx="7534048" cy="5667559"/>
          </a:xfrm>
        </p:spPr>
        <p:txBody>
          <a:bodyPr anchor="ctr">
            <a:noAutofit/>
          </a:bodyPr>
          <a:lstStyle/>
          <a:p>
            <a:pPr marL="0" indent="0" algn="just">
              <a:lnSpc>
                <a:spcPct val="100000"/>
              </a:lnSpc>
              <a:buNone/>
            </a:pPr>
            <a:r>
              <a:rPr lang="en-US" sz="2700" dirty="0">
                <a:latin typeface="Calibri (Body)"/>
              </a:rPr>
              <a:t>Our Lord and Saviour Jesus Christ engaged in a threefold ministry of preaching, teaching, and healing while He was on earth. When people encountered Him during His inspired outreaches, He identified with them and met their needs. Though He came to seek and to save the lost, He also comforted the bereaved, healed the sick, fed the hungry, and delivered the oppressed. His healing ministry drew multitudes to Him and complemented His saving mission. This shows that any ministry that would fulfil heaven’s mandate must reflect Christ’s model of preaching, teaching, and healing.</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6" name="Title 1">
            <a:extLst>
              <a:ext uri="{FF2B5EF4-FFF2-40B4-BE49-F238E27FC236}">
                <a16:creationId xmlns:a16="http://schemas.microsoft.com/office/drawing/2014/main" id="{E2CFF964-4FC8-0422-719B-31CCC2F11E20}"/>
              </a:ext>
            </a:extLst>
          </p:cNvPr>
          <p:cNvSpPr txBox="1">
            <a:spLocks/>
          </p:cNvSpPr>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1" u="none" strike="noStrike" kern="1200" cap="none" spc="0" normalizeH="0" baseline="0" noProof="0">
                <a:ln>
                  <a:noFill/>
                </a:ln>
                <a:solidFill>
                  <a:srgbClr val="FFFFFF"/>
                </a:solidFill>
                <a:effectLst/>
                <a:uLnTx/>
                <a:uFillTx/>
                <a:latin typeface="Cambria" panose="02040503050406030204" pitchFamily="18" charset="0"/>
                <a:ea typeface="Cambria" panose="02040503050406030204" pitchFamily="18" charset="0"/>
                <a:cs typeface="+mj-cs"/>
              </a:rPr>
              <a:t>Jesus, The Healer</a:t>
            </a:r>
            <a:endParaRPr kumimoji="0" 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241398" y="490652"/>
            <a:ext cx="7484258" cy="569243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sz="2400" dirty="0"/>
              <a:t>Jesus has the power to heal all kinds of sicknesses and deliver those who come to Him in faith.</a:t>
            </a:r>
          </a:p>
          <a:p>
            <a:pPr marL="514350" indent="-514350" algn="just" eaLnBrk="0" fontAlgn="base" hangingPunct="0">
              <a:lnSpc>
                <a:spcPct val="100000"/>
              </a:lnSpc>
              <a:spcBef>
                <a:spcPct val="0"/>
              </a:spcBef>
              <a:spcAft>
                <a:spcPts val="600"/>
              </a:spcAft>
              <a:buFont typeface="+mj-lt"/>
              <a:buAutoNum type="arabicPeriod"/>
              <a:defRPr/>
            </a:pPr>
            <a:r>
              <a:rPr lang="en-US" sz="2400" dirty="0"/>
              <a:t>Faith in Christ is essential for receiving His help and blessing. Distance is no barrier to the word of faith for a believing heart.</a:t>
            </a:r>
          </a:p>
          <a:p>
            <a:pPr marL="514350" indent="-514350" algn="just" eaLnBrk="0" fontAlgn="base" hangingPunct="0">
              <a:lnSpc>
                <a:spcPct val="100000"/>
              </a:lnSpc>
              <a:spcBef>
                <a:spcPct val="0"/>
              </a:spcBef>
              <a:spcAft>
                <a:spcPts val="600"/>
              </a:spcAft>
              <a:buFont typeface="+mj-lt"/>
              <a:buAutoNum type="arabicPeriod"/>
              <a:defRPr/>
            </a:pPr>
            <a:r>
              <a:rPr lang="en-US" sz="2400" dirty="0"/>
              <a:t>Believers may face trials while serving God, but Christ brings peace and victory in every storm.</a:t>
            </a:r>
          </a:p>
          <a:p>
            <a:pPr marL="514350" indent="-514350" algn="just" eaLnBrk="0" fontAlgn="base" hangingPunct="0">
              <a:lnSpc>
                <a:spcPct val="100000"/>
              </a:lnSpc>
              <a:spcBef>
                <a:spcPct val="0"/>
              </a:spcBef>
              <a:spcAft>
                <a:spcPts val="600"/>
              </a:spcAft>
              <a:buFont typeface="+mj-lt"/>
              <a:buAutoNum type="arabicPeriod"/>
              <a:defRPr/>
            </a:pPr>
            <a:r>
              <a:rPr lang="en-US" sz="2400" dirty="0"/>
              <a:t>Spiritual stability comes through salvation, faith, God’s word, and prayer.</a:t>
            </a:r>
          </a:p>
          <a:p>
            <a:pPr marL="514350" indent="-514350" algn="just" eaLnBrk="0" fontAlgn="base" hangingPunct="0">
              <a:lnSpc>
                <a:spcPct val="100000"/>
              </a:lnSpc>
              <a:spcBef>
                <a:spcPct val="0"/>
              </a:spcBef>
              <a:spcAft>
                <a:spcPts val="600"/>
              </a:spcAft>
              <a:buFont typeface="+mj-lt"/>
              <a:buAutoNum type="arabicPeriod"/>
              <a:defRPr/>
            </a:pPr>
            <a:r>
              <a:rPr lang="en-US" sz="2400" dirty="0"/>
              <a:t>Christ’s compassion for the multitudes should motivate believers to </a:t>
            </a:r>
            <a:r>
              <a:rPr lang="en-US" sz="2400" dirty="0" err="1"/>
              <a:t>evangelise</a:t>
            </a:r>
            <a:r>
              <a:rPr lang="en-US" sz="2400" dirty="0"/>
              <a:t> and pray for more </a:t>
            </a:r>
            <a:r>
              <a:rPr lang="en-US" sz="2400" dirty="0" err="1"/>
              <a:t>labourers</a:t>
            </a:r>
            <a:r>
              <a:rPr lang="en-US" sz="2400" dirty="0"/>
              <a:t>.</a:t>
            </a:r>
          </a:p>
          <a:p>
            <a:pPr marL="514350" indent="-514350" algn="just" eaLnBrk="0" fontAlgn="base" hangingPunct="0">
              <a:lnSpc>
                <a:spcPct val="100000"/>
              </a:lnSpc>
              <a:spcBef>
                <a:spcPct val="0"/>
              </a:spcBef>
              <a:spcAft>
                <a:spcPts val="600"/>
              </a:spcAft>
              <a:buFont typeface="+mj-lt"/>
              <a:buAutoNum type="arabicPeriod"/>
              <a:defRPr/>
            </a:pPr>
            <a:r>
              <a:rPr lang="en-US" sz="2400" dirty="0"/>
              <a:t>Christians should live soberly and maintain healthy lifestyles while trusting God for healing.</a:t>
            </a:r>
            <a:endParaRPr lang="en-US" sz="2500"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altLang="en-US" sz="2800" b="1" i="1" dirty="0">
                <a:solidFill>
                  <a:srgbClr val="FFFFFF"/>
                </a:solidFill>
                <a:latin typeface="Cambria" panose="02040503050406030204" pitchFamily="18" charset="0"/>
                <a:ea typeface="Cambria" panose="02040503050406030204" pitchFamily="18" charset="0"/>
              </a:rPr>
              <a:t>Jesus, The Healer</a:t>
            </a:r>
            <a:endParaRPr lang="en-GB" sz="2800" b="1" i="1" dirty="0">
              <a:solidFill>
                <a:srgbClr val="FFFFFF"/>
              </a:solidFill>
              <a:latin typeface="Cambria" panose="02040503050406030204" pitchFamily="18" charset="0"/>
              <a:ea typeface="Cambria" panose="020405030504060302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D2DD1-4C36-5927-49B4-E15C4C4A6B10}"/>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1E85010-07D4-E897-F631-CC63686FCA7A}"/>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3080E6D5-589A-4AF4-4723-60237EDB622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0655C072-0F00-08BD-EC25-5094329CDAB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4E50A6CA-A62B-DD06-A9C5-127E74CEC470}"/>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B32871A5-88D5-1587-C3C4-59BA2E04D3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F41E27B3-2E18-FF1A-E996-9D7EF1D9CD90}"/>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801276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DA483-0F58-4BC1-A74F-B0D6CE7B89AD}"/>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5F3DCD2F-5CB2-4DDA-048A-F8177A5E727E}"/>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42CB2841-153E-6560-DFC6-4609F45FA07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86384D48-854C-58E2-87AC-D7CE00CE48FF}"/>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E18506AC-B020-5439-23E1-AFB470F1286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2</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6F908FAF-A05C-797F-C729-1E4B5EEAA7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D6ED34C1-3477-8D7D-C269-F7D8B5F7B637}"/>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1443124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DF758-A6DA-486C-F6C3-B8008968C96E}"/>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700EDE1B-2120-A4C2-63B4-36A35C942236}"/>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648AB66B-678A-894E-9758-303BB23AA798}"/>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0F6DFE83-2757-429E-AFC9-5D5D72B2632D}"/>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1709DDC9-144C-718F-B255-F2F866D4F657}"/>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CF94018F-AFF2-3B51-351E-ED3B706307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261243B2-40B0-28BB-85E4-A32C4A10C8DF}"/>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2021976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FA509-EE02-7310-197F-CB8E50F24FAD}"/>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510C080-BE50-5824-EBE3-C89BC30C5E48}"/>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35A2F15E-A9FF-F337-B9C9-63DDF6C5CA0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A105088B-4824-2103-CD71-9DA24401D686}"/>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604E88D7-12DC-CF1D-7EC7-1C16A2286086}"/>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6DF35D71-5985-C875-4769-492A48B988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25448C42-9F96-C4F6-DDED-953B9AC1BA49}"/>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833148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79EB5-7B2E-E5A4-7156-83D8370EC380}"/>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7613F7DF-025B-059E-61D0-EA585C977CCA}"/>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FFAFCEF7-6C8D-43D8-993F-A58F423BD01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9A243FDC-1EA9-5BBA-E999-1D20A9E92B0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CC98623-4BDA-3CE2-4CED-BAC0B8167C7B}"/>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3900EE2-3991-359B-67F1-27B5172AAC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1F3773F-85C5-17F5-6D6B-B71755C0D236}"/>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8892655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CD12168-9FEA-F879-BD19-0F68680F94B4}"/>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E24D1E9A-DD69-21AE-B87C-73D11A221CBA}"/>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DFB8271-5E69-A3DD-F647-2BB642058D77}"/>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a:extLst>
              <a:ext uri="{FF2B5EF4-FFF2-40B4-BE49-F238E27FC236}">
                <a16:creationId xmlns:a16="http://schemas.microsoft.com/office/drawing/2014/main" id="{5CE6B742-E1FA-687F-1135-1D95B81FDA8B}"/>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F48CA28-57D5-EE65-6801-CA7F4182AC22}"/>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2FD276C4-2EBE-702D-ABC6-7575630489D1}"/>
              </a:ext>
            </a:extLst>
          </p:cNvPr>
          <p:cNvSpPr>
            <a:spLocks noGrp="1"/>
          </p:cNvSpPr>
          <p:nvPr>
            <p:ph idx="1"/>
          </p:nvPr>
        </p:nvSpPr>
        <p:spPr>
          <a:xfrm>
            <a:off x="4130211" y="686862"/>
            <a:ext cx="7517258" cy="5475129"/>
          </a:xfrm>
        </p:spPr>
        <p:txBody>
          <a:bodyPr anchor="ctr">
            <a:noAutofit/>
          </a:bodyPr>
          <a:lstStyle/>
          <a:p>
            <a:pPr marL="0" indent="0" algn="ctr">
              <a:lnSpc>
                <a:spcPct val="110000"/>
              </a:lnSpc>
              <a:buNone/>
            </a:pPr>
            <a:r>
              <a:rPr lang="en-US" b="1" dirty="0"/>
              <a:t>Jesus still saves, heals, delivers, and shows compassion to those who come to Him in repentance and faith. Believers must remain grounded in salvation, faith, God’s word, and prayer, and must not allow fear or unbelief to hinder them in life’s storms. </a:t>
            </a:r>
          </a:p>
          <a:p>
            <a:pPr marL="0" indent="0" algn="ctr">
              <a:lnSpc>
                <a:spcPct val="110000"/>
              </a:lnSpc>
              <a:buNone/>
            </a:pPr>
            <a:r>
              <a:rPr lang="en-US" b="1" dirty="0"/>
              <a:t>Since Christ was moved with compassion for the multitudes, His followers must arise with the same compassion to seek the lost and </a:t>
            </a:r>
            <a:r>
              <a:rPr lang="en-US" b="1" dirty="0" err="1"/>
              <a:t>labour</a:t>
            </a:r>
            <a:r>
              <a:rPr lang="en-US" b="1" dirty="0"/>
              <a:t> in the harvest while there is still time.</a:t>
            </a:r>
            <a:endParaRPr lang="en-NL" b="1" dirty="0"/>
          </a:p>
        </p:txBody>
      </p:sp>
      <p:pic>
        <p:nvPicPr>
          <p:cNvPr id="4" name="Picture 3" descr="Logo&#10;&#10;Description automatically generated">
            <a:extLst>
              <a:ext uri="{FF2B5EF4-FFF2-40B4-BE49-F238E27FC236}">
                <a16:creationId xmlns:a16="http://schemas.microsoft.com/office/drawing/2014/main" id="{A6C5A76F-9887-04BA-0E98-78433D36B2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AABF96C8-CE09-CB07-9BD2-8C7B37D62D0E}"/>
              </a:ext>
            </a:extLst>
          </p:cNvPr>
          <p:cNvSpPr txBox="1">
            <a:spLocks/>
          </p:cNvSpPr>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1" u="none" strike="noStrike" kern="1200" cap="none" spc="0" normalizeH="0" baseline="0" noProof="0">
                <a:ln>
                  <a:noFill/>
                </a:ln>
                <a:solidFill>
                  <a:srgbClr val="FFFFFF"/>
                </a:solidFill>
                <a:effectLst/>
                <a:uLnTx/>
                <a:uFillTx/>
                <a:latin typeface="Cambria" panose="02040503050406030204" pitchFamily="18" charset="0"/>
                <a:ea typeface="Cambria" panose="02040503050406030204" pitchFamily="18" charset="0"/>
                <a:cs typeface="+mj-cs"/>
              </a:rPr>
              <a:t>Jesus, The Healer</a:t>
            </a:r>
            <a:endParaRPr kumimoji="0" 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38186147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buNone/>
            </a:pPr>
            <a:r>
              <a:rPr lang="en-US" sz="3000" b="1" dirty="0"/>
              <a:t>Share the gospel of Christ with at least one person this week. Where there is a genuine need and opportunity, pray in faith for someone who is sick. Be ready to share your experience or testimony in church.</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42392C5E-F6BD-2B22-3712-7A191EDD8AA6}"/>
              </a:ext>
            </a:extLst>
          </p:cNvPr>
          <p:cNvSpPr txBox="1">
            <a:spLocks/>
          </p:cNvSpPr>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1" u="none" strike="noStrike" kern="1200" cap="none" spc="0" normalizeH="0" baseline="0" noProof="0">
                <a:ln>
                  <a:noFill/>
                </a:ln>
                <a:solidFill>
                  <a:srgbClr val="FFFFFF"/>
                </a:solidFill>
                <a:effectLst/>
                <a:uLnTx/>
                <a:uFillTx/>
                <a:latin typeface="Cambria" panose="02040503050406030204" pitchFamily="18" charset="0"/>
                <a:ea typeface="Cambria" panose="02040503050406030204" pitchFamily="18" charset="0"/>
                <a:cs typeface="+mj-cs"/>
              </a:rPr>
              <a:t>Jesus, The Healer</a:t>
            </a:r>
            <a:endParaRPr kumimoji="0" 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31471466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C129E3-11F7-C69E-9E46-11CB9DC6C08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769119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13</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GB" altLang="en-US" sz="4800" b="1" i="0" u="none" strike="noStrike" kern="1200" spc="0" normalizeH="0" noProof="0" dirty="0">
                <a:ln>
                  <a:noFill/>
                </a:ln>
                <a:solidFill>
                  <a:srgbClr val="FFFFFF"/>
                </a:solidFill>
                <a:effectLst/>
                <a:uLnTx/>
                <a:uFillTx/>
                <a:latin typeface="Calibri Light"/>
                <a:ea typeface="+mj-ea"/>
                <a:cs typeface="+mj-cs"/>
              </a:rPr>
              <a:t>The Cost of Discipleship</a:t>
            </a:r>
            <a:br>
              <a:rPr kumimoji="0" lang="en-GB" altLang="en-US" sz="4800" b="1" i="0" u="none" strike="noStrike" kern="1200" spc="0" normalizeH="0" noProof="0" dirty="0">
                <a:ln>
                  <a:noFill/>
                </a:ln>
                <a:solidFill>
                  <a:srgbClr val="FFFFFF"/>
                </a:solidFill>
                <a:effectLst/>
                <a:uLnTx/>
                <a:uFillTx/>
                <a:latin typeface="Calibri Light"/>
                <a:ea typeface="+mj-ea"/>
                <a:cs typeface="+mj-cs"/>
              </a:rPr>
            </a:b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07508" y="1492370"/>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914400" rtl="0" eaLnBrk="1" fontAlgn="auto" latinLnBrk="0" hangingPunct="1">
              <a:lnSpc>
                <a:spcPct val="90000"/>
              </a:lnSpc>
              <a:spcBef>
                <a:spcPts val="0"/>
              </a:spcBef>
              <a:spcAft>
                <a:spcPts val="0"/>
              </a:spcAft>
              <a:buClr>
                <a:srgbClr val="000000"/>
              </a:buClr>
              <a:buSzTx/>
              <a:buFont typeface="Arial"/>
              <a:buNone/>
              <a:tabLst/>
              <a:defRPr/>
            </a:pPr>
            <a:r>
              <a:rPr kumimoji="0" lang="en-GB" sz="2800" b="0" i="1" u="none" strike="noStrike" kern="0" cap="none" spc="0" normalizeH="0" baseline="0" noProof="0" dirty="0">
                <a:ln>
                  <a:noFill/>
                </a:ln>
                <a:solidFill>
                  <a:srgbClr val="000000"/>
                </a:solidFill>
                <a:effectLst/>
                <a:uLnTx/>
                <a:uFillTx/>
                <a:latin typeface="Calibri"/>
                <a:ea typeface="Calibri"/>
                <a:cs typeface="Calibri"/>
                <a:sym typeface="Calibri"/>
              </a:rPr>
              <a:t>“If any man come to me, and hate not his father, and mother, and wife, and children, and brethren, and sisters, yea, and his own life also, he cannot be my disciple.” (</a:t>
            </a:r>
            <a:r>
              <a:rPr kumimoji="0" lang="en-GB" sz="2800" b="1" i="1" u="none" strike="noStrike" kern="0" cap="none" spc="0" normalizeH="0" baseline="0" noProof="0" dirty="0">
                <a:ln>
                  <a:noFill/>
                </a:ln>
                <a:solidFill>
                  <a:srgbClr val="000000"/>
                </a:solidFill>
                <a:effectLst/>
                <a:uLnTx/>
                <a:uFillTx/>
                <a:latin typeface="Calibri"/>
                <a:ea typeface="Calibri"/>
                <a:cs typeface="Calibri"/>
                <a:sym typeface="Calibri"/>
              </a:rPr>
              <a:t>Luke 14:26</a:t>
            </a:r>
            <a:r>
              <a:rPr kumimoji="0" lang="en-GB" sz="2800" b="0" i="1" u="none" strike="noStrike" kern="0" cap="none" spc="0" normalizeH="0" baseline="0" noProof="0" dirty="0">
                <a:ln>
                  <a:noFill/>
                </a:ln>
                <a:solidFill>
                  <a:srgbClr val="000000"/>
                </a:solidFill>
                <a:effectLst/>
                <a:uLnTx/>
                <a:uFillTx/>
                <a:latin typeface="Calibri"/>
                <a:ea typeface="Calibri"/>
                <a:cs typeface="Calibri"/>
                <a:sym typeface="Calibri"/>
              </a:rPr>
              <a:t>).</a:t>
            </a: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 </a:t>
            </a:r>
            <a:r>
              <a:rPr kumimoji="0" lang="de-DE"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Matthew 8:18-22; Mark 8:31-38; Luke 9:57-62; 14:25-35</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56068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E9BE5-5063-95F8-1B22-70A19BAF59C7}"/>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99603DB-F56C-7F39-3C1E-881CF4123C72}"/>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5D5ABDC-14EC-5B1D-535F-1179D4103C4B}"/>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5242030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DE434-B166-3FFE-FFD7-DA36798604B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0575504-80BC-0A27-0C17-F01F87717BE0}"/>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8DEFFA5A-F037-C253-D708-BD3EDE88B81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616688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11151-368B-8CA1-DAD0-12399BE41E1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319A444-2569-8C3C-623C-51CFE4426DEE}"/>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FD3E8CA9-6F2D-8D60-1132-AAF866E3AA4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8430125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017070" y="2931599"/>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rPr>
              <a:t>Ephesians 5:1-21</a:t>
            </a: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3" name="(49) Ephesians 005">
            <a:hlinkClick r:id="" action="ppaction://media"/>
            <a:extLst>
              <a:ext uri="{FF2B5EF4-FFF2-40B4-BE49-F238E27FC236}">
                <a16:creationId xmlns:a16="http://schemas.microsoft.com/office/drawing/2014/main" id="{9D2F647C-851D-D32F-238B-BEF2AFA30407}"/>
              </a:ext>
            </a:extLst>
          </p:cNvPr>
          <p:cNvPicPr>
            <a:picLocks noChangeAspect="1"/>
          </p:cNvPicPr>
          <p:nvPr>
            <a:audioFile r:link="rId1"/>
            <p:extLst>
              <p:ext uri="{DAA4B4D4-6D71-4841-9C94-3DE7FCFB9230}">
                <p14:media xmlns:p14="http://schemas.microsoft.com/office/powerpoint/2010/main" r:embed="rId2">
                  <p14:trim end="87598.4285"/>
                </p14:media>
              </p:ext>
            </p:extLst>
          </p:nvPr>
        </p:nvPicPr>
        <p:blipFill>
          <a:blip r:embed="rId7"/>
          <a:stretch>
            <a:fillRect/>
          </a:stretch>
        </p:blipFill>
        <p:spPr>
          <a:xfrm>
            <a:off x="5892344" y="3781425"/>
            <a:ext cx="487363" cy="487363"/>
          </a:xfrm>
          <a:prstGeom prst="rect">
            <a:avLst/>
          </a:prstGeom>
        </p:spPr>
      </p:pic>
    </p:spTree>
    <p:extLst>
      <p:ext uri="{BB962C8B-B14F-4D97-AF65-F5344CB8AC3E}">
        <p14:creationId xmlns:p14="http://schemas.microsoft.com/office/powerpoint/2010/main" val="350645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52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260:</a:t>
            </a:r>
            <a:r>
              <a:rPr lang="en-US" sz="7200" b="1" dirty="0">
                <a:solidFill>
                  <a:schemeClr val="bg1"/>
                </a:solidFill>
                <a:effectLst>
                  <a:outerShdw blurRad="38100" dist="38100" dir="2700000" algn="tl">
                    <a:srgbClr val="000000">
                      <a:alpha val="43137"/>
                    </a:srgbClr>
                  </a:outerShdw>
                </a:effectLst>
              </a:rPr>
              <a:t> </a:t>
            </a:r>
            <a:r>
              <a:rPr lang="en-GB" sz="7200" b="1" dirty="0">
                <a:solidFill>
                  <a:schemeClr val="bg1"/>
                </a:solidFill>
                <a:effectLst>
                  <a:outerShdw blurRad="38100" dist="38100" dir="2700000" algn="tl">
                    <a:srgbClr val="000000">
                      <a:alpha val="43137"/>
                    </a:srgbClr>
                  </a:outerShdw>
                </a:effectLst>
              </a:rPr>
              <a:t>GRACIOUS SPIRIT DWELL WITH ME</a:t>
            </a: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304709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GB" b="1" u="sng" dirty="0">
                <a:solidFill>
                  <a:schemeClr val="bg1"/>
                </a:solidFill>
                <a:latin typeface="Arial" panose="020B0604020202020204" pitchFamily="34" charset="0"/>
                <a:cs typeface="Arial" panose="020B0604020202020204" pitchFamily="34" charset="0"/>
              </a:rPr>
              <a:t>GRACIOUS SPIRIT DWELL WITH ME </a:t>
            </a:r>
            <a:r>
              <a:rPr lang="en-US" b="1" u="sng" dirty="0">
                <a:solidFill>
                  <a:schemeClr val="bg1"/>
                </a:solidFill>
                <a:latin typeface="Arial" panose="020B0604020202020204" pitchFamily="34" charset="0"/>
                <a:cs typeface="Arial" panose="020B0604020202020204" pitchFamily="34" charset="0"/>
              </a:rPr>
              <a:t>[GHS 260]</a:t>
            </a:r>
          </a:p>
        </p:txBody>
      </p:sp>
      <p:grpSp>
        <p:nvGrpSpPr>
          <p:cNvPr id="3" name="Group 2"/>
          <p:cNvGrpSpPr/>
          <p:nvPr/>
        </p:nvGrpSpPr>
        <p:grpSpPr>
          <a:xfrm>
            <a:off x="243372" y="1656012"/>
            <a:ext cx="11948629" cy="4924425"/>
            <a:chOff x="257130" y="1719391"/>
            <a:chExt cx="10547818" cy="4924425"/>
          </a:xfrm>
        </p:grpSpPr>
        <p:sp>
          <p:nvSpPr>
            <p:cNvPr id="14339" name="TextBox 1"/>
            <p:cNvSpPr txBox="1">
              <a:spLocks noChangeArrowheads="1"/>
            </p:cNvSpPr>
            <p:nvPr/>
          </p:nvSpPr>
          <p:spPr bwMode="auto">
            <a:xfrm>
              <a:off x="907147" y="1719391"/>
              <a:ext cx="9897801"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Gracious Spirit, dwell with 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myself would gracious be,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with words that help and heal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Would Thy life in mine reveal;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with actions bold and meek</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Would for Christ my Savior speak.</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8932696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D2BF1-8E1C-E4DA-FCB7-A377931763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241C0A-C4F5-1B28-4059-0967F6FAAA8E}"/>
              </a:ext>
            </a:extLst>
          </p:cNvPr>
          <p:cNvSpPr>
            <a:spLocks noGrp="1"/>
          </p:cNvSpPr>
          <p:nvPr>
            <p:ph type="title"/>
          </p:nvPr>
        </p:nvSpPr>
        <p:spPr>
          <a:xfrm>
            <a:off x="0" y="256803"/>
            <a:ext cx="12192000" cy="981075"/>
          </a:xfrm>
        </p:spPr>
        <p:txBody>
          <a:bodyPr>
            <a:normAutofit fontScale="90000"/>
          </a:bodyPr>
          <a:lstStyle/>
          <a:p>
            <a:pPr algn="ctr">
              <a:defRPr/>
            </a:pPr>
            <a:r>
              <a:rPr lang="en-GB" b="1" u="sng" dirty="0">
                <a:solidFill>
                  <a:schemeClr val="bg1"/>
                </a:solidFill>
                <a:latin typeface="Arial" panose="020B0604020202020204" pitchFamily="34" charset="0"/>
                <a:cs typeface="Arial" panose="020B0604020202020204" pitchFamily="34" charset="0"/>
              </a:rPr>
              <a:t>GRACIOUS SPIRIT DWELL WITH ME </a:t>
            </a:r>
            <a:r>
              <a:rPr lang="en-US" b="1" u="sng" dirty="0">
                <a:solidFill>
                  <a:schemeClr val="bg1"/>
                </a:solidFill>
                <a:latin typeface="Arial" panose="020B0604020202020204" pitchFamily="34" charset="0"/>
                <a:cs typeface="Arial" panose="020B0604020202020204" pitchFamily="34" charset="0"/>
              </a:rPr>
              <a:t>[GHS 260]</a:t>
            </a:r>
          </a:p>
        </p:txBody>
      </p:sp>
      <p:grpSp>
        <p:nvGrpSpPr>
          <p:cNvPr id="3" name="Group 2">
            <a:extLst>
              <a:ext uri="{FF2B5EF4-FFF2-40B4-BE49-F238E27FC236}">
                <a16:creationId xmlns:a16="http://schemas.microsoft.com/office/drawing/2014/main" id="{04266132-75E7-321B-8392-E71219076766}"/>
              </a:ext>
            </a:extLst>
          </p:cNvPr>
          <p:cNvGrpSpPr/>
          <p:nvPr/>
        </p:nvGrpSpPr>
        <p:grpSpPr>
          <a:xfrm>
            <a:off x="243372" y="1656012"/>
            <a:ext cx="11948629" cy="4924425"/>
            <a:chOff x="257130" y="1719391"/>
            <a:chExt cx="10547818" cy="4924425"/>
          </a:xfrm>
        </p:grpSpPr>
        <p:sp>
          <p:nvSpPr>
            <p:cNvPr id="14339" name="TextBox 1">
              <a:extLst>
                <a:ext uri="{FF2B5EF4-FFF2-40B4-BE49-F238E27FC236}">
                  <a16:creationId xmlns:a16="http://schemas.microsoft.com/office/drawing/2014/main" id="{5B4C9B16-7CE4-AAB9-D875-C24EFCE30B5F}"/>
                </a:ext>
              </a:extLst>
            </p:cNvPr>
            <p:cNvSpPr txBox="1">
              <a:spLocks noChangeArrowheads="1"/>
            </p:cNvSpPr>
            <p:nvPr/>
          </p:nvSpPr>
          <p:spPr bwMode="auto">
            <a:xfrm>
              <a:off x="907147" y="1719391"/>
              <a:ext cx="9897801"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Truthful Spirit, dwell with 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myself would truthful be;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with wisdom kind and clear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Thy life in mine appear;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with actions brotherly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Speak my Lord’s sincerity.</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a:extLst>
                <a:ext uri="{FF2B5EF4-FFF2-40B4-BE49-F238E27FC236}">
                  <a16:creationId xmlns:a16="http://schemas.microsoft.com/office/drawing/2014/main" id="{7FAB4DA1-6AD4-A7A2-51C6-6B8DD3FDFBA9}"/>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2437418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94990-20FE-DDB4-15C5-A6006E95D0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A3FF0B-CA09-F42C-C02C-9A7901D5EE14}"/>
              </a:ext>
            </a:extLst>
          </p:cNvPr>
          <p:cNvSpPr>
            <a:spLocks noGrp="1"/>
          </p:cNvSpPr>
          <p:nvPr>
            <p:ph type="title"/>
          </p:nvPr>
        </p:nvSpPr>
        <p:spPr>
          <a:xfrm>
            <a:off x="0" y="256803"/>
            <a:ext cx="12192000" cy="981075"/>
          </a:xfrm>
        </p:spPr>
        <p:txBody>
          <a:bodyPr>
            <a:normAutofit fontScale="90000"/>
          </a:bodyPr>
          <a:lstStyle/>
          <a:p>
            <a:pPr algn="ctr">
              <a:defRPr/>
            </a:pPr>
            <a:r>
              <a:rPr lang="en-GB" b="1" u="sng" dirty="0">
                <a:solidFill>
                  <a:schemeClr val="bg1"/>
                </a:solidFill>
                <a:latin typeface="Arial" panose="020B0604020202020204" pitchFamily="34" charset="0"/>
                <a:cs typeface="Arial" panose="020B0604020202020204" pitchFamily="34" charset="0"/>
              </a:rPr>
              <a:t>GRACIOUS SPIRIT DWELL WITH ME </a:t>
            </a:r>
            <a:r>
              <a:rPr lang="en-US" b="1" u="sng" dirty="0">
                <a:solidFill>
                  <a:schemeClr val="bg1"/>
                </a:solidFill>
                <a:latin typeface="Arial" panose="020B0604020202020204" pitchFamily="34" charset="0"/>
                <a:cs typeface="Arial" panose="020B0604020202020204" pitchFamily="34" charset="0"/>
              </a:rPr>
              <a:t>[GHS 260]</a:t>
            </a:r>
          </a:p>
        </p:txBody>
      </p:sp>
      <p:grpSp>
        <p:nvGrpSpPr>
          <p:cNvPr id="3" name="Group 2">
            <a:extLst>
              <a:ext uri="{FF2B5EF4-FFF2-40B4-BE49-F238E27FC236}">
                <a16:creationId xmlns:a16="http://schemas.microsoft.com/office/drawing/2014/main" id="{8758C31F-FFF2-F59C-C9E6-1F17D199FE7A}"/>
              </a:ext>
            </a:extLst>
          </p:cNvPr>
          <p:cNvGrpSpPr/>
          <p:nvPr/>
        </p:nvGrpSpPr>
        <p:grpSpPr>
          <a:xfrm>
            <a:off x="243372" y="1656012"/>
            <a:ext cx="11948629" cy="4924425"/>
            <a:chOff x="257130" y="1719391"/>
            <a:chExt cx="10547818" cy="4924425"/>
          </a:xfrm>
        </p:grpSpPr>
        <p:sp>
          <p:nvSpPr>
            <p:cNvPr id="14339" name="TextBox 1">
              <a:extLst>
                <a:ext uri="{FF2B5EF4-FFF2-40B4-BE49-F238E27FC236}">
                  <a16:creationId xmlns:a16="http://schemas.microsoft.com/office/drawing/2014/main" id="{5DE99F59-EC9D-8768-AA0F-2A55DD46881B}"/>
                </a:ext>
              </a:extLst>
            </p:cNvPr>
            <p:cNvSpPr txBox="1">
              <a:spLocks noChangeArrowheads="1"/>
            </p:cNvSpPr>
            <p:nvPr/>
          </p:nvSpPr>
          <p:spPr bwMode="auto">
            <a:xfrm>
              <a:off x="907147" y="1719391"/>
              <a:ext cx="9897801"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Tender Spirit, dwell with 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myself would tender be;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Shut my heart up like a flower,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temptation’s darksome hour;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Open it when shines the sun,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his love by fragrance own.</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a:extLst>
                <a:ext uri="{FF2B5EF4-FFF2-40B4-BE49-F238E27FC236}">
                  <a16:creationId xmlns:a16="http://schemas.microsoft.com/office/drawing/2014/main" id="{9C5FC68A-7E80-E046-393D-F686F7424A2A}"/>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8484155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20E5E0-988A-0857-C509-6B9C5312E8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FEC367-34A0-145A-F46A-0EFD8FBC1D15}"/>
              </a:ext>
            </a:extLst>
          </p:cNvPr>
          <p:cNvSpPr>
            <a:spLocks noGrp="1"/>
          </p:cNvSpPr>
          <p:nvPr>
            <p:ph type="title"/>
          </p:nvPr>
        </p:nvSpPr>
        <p:spPr>
          <a:xfrm>
            <a:off x="0" y="256803"/>
            <a:ext cx="12192000" cy="981075"/>
          </a:xfrm>
        </p:spPr>
        <p:txBody>
          <a:bodyPr>
            <a:normAutofit fontScale="90000"/>
          </a:bodyPr>
          <a:lstStyle/>
          <a:p>
            <a:pPr algn="ctr">
              <a:defRPr/>
            </a:pPr>
            <a:r>
              <a:rPr lang="en-GB" b="1" u="sng" dirty="0">
                <a:solidFill>
                  <a:schemeClr val="bg1"/>
                </a:solidFill>
                <a:latin typeface="Arial" panose="020B0604020202020204" pitchFamily="34" charset="0"/>
                <a:cs typeface="Arial" panose="020B0604020202020204" pitchFamily="34" charset="0"/>
              </a:rPr>
              <a:t>GRACIOUS SPIRIT DWELL WITH ME </a:t>
            </a:r>
            <a:r>
              <a:rPr lang="en-US" b="1" u="sng" dirty="0">
                <a:solidFill>
                  <a:schemeClr val="bg1"/>
                </a:solidFill>
                <a:latin typeface="Arial" panose="020B0604020202020204" pitchFamily="34" charset="0"/>
                <a:cs typeface="Arial" panose="020B0604020202020204" pitchFamily="34" charset="0"/>
              </a:rPr>
              <a:t>[GHS 260]</a:t>
            </a:r>
          </a:p>
        </p:txBody>
      </p:sp>
      <p:grpSp>
        <p:nvGrpSpPr>
          <p:cNvPr id="3" name="Group 2">
            <a:extLst>
              <a:ext uri="{FF2B5EF4-FFF2-40B4-BE49-F238E27FC236}">
                <a16:creationId xmlns:a16="http://schemas.microsoft.com/office/drawing/2014/main" id="{A74233AA-1D07-E4A3-8E14-17A69BFFDE2B}"/>
              </a:ext>
            </a:extLst>
          </p:cNvPr>
          <p:cNvGrpSpPr/>
          <p:nvPr/>
        </p:nvGrpSpPr>
        <p:grpSpPr>
          <a:xfrm>
            <a:off x="243372" y="1656012"/>
            <a:ext cx="11948629" cy="4924425"/>
            <a:chOff x="257130" y="1719391"/>
            <a:chExt cx="10547818" cy="4924425"/>
          </a:xfrm>
        </p:grpSpPr>
        <p:sp>
          <p:nvSpPr>
            <p:cNvPr id="14339" name="TextBox 1">
              <a:extLst>
                <a:ext uri="{FF2B5EF4-FFF2-40B4-BE49-F238E27FC236}">
                  <a16:creationId xmlns:a16="http://schemas.microsoft.com/office/drawing/2014/main" id="{437F141D-7160-F717-167A-322967DA2825}"/>
                </a:ext>
              </a:extLst>
            </p:cNvPr>
            <p:cNvSpPr txBox="1">
              <a:spLocks noChangeArrowheads="1"/>
            </p:cNvSpPr>
            <p:nvPr/>
          </p:nvSpPr>
          <p:spPr bwMode="auto">
            <a:xfrm>
              <a:off x="907147" y="1719391"/>
              <a:ext cx="9897801"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Silent Spirit, dwell with 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myself would quiet be,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Quiet as the growing blade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Which through earth its way has made;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Silently, like morning light,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Putting mists and chills to flight.</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a:extLst>
                <a:ext uri="{FF2B5EF4-FFF2-40B4-BE49-F238E27FC236}">
                  <a16:creationId xmlns:a16="http://schemas.microsoft.com/office/drawing/2014/main" id="{FE9E69F4-8554-372A-31D9-31F1E19A7863}"/>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6420036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1B04E-B4FA-8E49-29EA-7390890240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17A344-E688-0001-6B78-F64A397FC7F7}"/>
              </a:ext>
            </a:extLst>
          </p:cNvPr>
          <p:cNvSpPr>
            <a:spLocks noGrp="1"/>
          </p:cNvSpPr>
          <p:nvPr>
            <p:ph type="title"/>
          </p:nvPr>
        </p:nvSpPr>
        <p:spPr>
          <a:xfrm>
            <a:off x="0" y="256803"/>
            <a:ext cx="12192000" cy="981075"/>
          </a:xfrm>
        </p:spPr>
        <p:txBody>
          <a:bodyPr>
            <a:normAutofit fontScale="90000"/>
          </a:bodyPr>
          <a:lstStyle/>
          <a:p>
            <a:pPr algn="ctr">
              <a:defRPr/>
            </a:pPr>
            <a:r>
              <a:rPr lang="en-GB" b="1" u="sng" dirty="0">
                <a:solidFill>
                  <a:schemeClr val="bg1"/>
                </a:solidFill>
                <a:latin typeface="Arial" panose="020B0604020202020204" pitchFamily="34" charset="0"/>
                <a:cs typeface="Arial" panose="020B0604020202020204" pitchFamily="34" charset="0"/>
              </a:rPr>
              <a:t>GRACIOUS SPIRIT DWELL WITH ME </a:t>
            </a:r>
            <a:r>
              <a:rPr lang="en-US" b="1" u="sng" dirty="0">
                <a:solidFill>
                  <a:schemeClr val="bg1"/>
                </a:solidFill>
                <a:latin typeface="Arial" panose="020B0604020202020204" pitchFamily="34" charset="0"/>
                <a:cs typeface="Arial" panose="020B0604020202020204" pitchFamily="34" charset="0"/>
              </a:rPr>
              <a:t>[GHS 260]</a:t>
            </a:r>
          </a:p>
        </p:txBody>
      </p:sp>
      <p:grpSp>
        <p:nvGrpSpPr>
          <p:cNvPr id="3" name="Group 2">
            <a:extLst>
              <a:ext uri="{FF2B5EF4-FFF2-40B4-BE49-F238E27FC236}">
                <a16:creationId xmlns:a16="http://schemas.microsoft.com/office/drawing/2014/main" id="{9D912FC0-56C0-D8E9-43B4-CCA37F90EC0B}"/>
              </a:ext>
            </a:extLst>
          </p:cNvPr>
          <p:cNvGrpSpPr/>
          <p:nvPr/>
        </p:nvGrpSpPr>
        <p:grpSpPr>
          <a:xfrm>
            <a:off x="243372" y="1656012"/>
            <a:ext cx="11948629" cy="4924425"/>
            <a:chOff x="257130" y="1719391"/>
            <a:chExt cx="10547818" cy="4924425"/>
          </a:xfrm>
        </p:grpSpPr>
        <p:sp>
          <p:nvSpPr>
            <p:cNvPr id="14339" name="TextBox 1">
              <a:extLst>
                <a:ext uri="{FF2B5EF4-FFF2-40B4-BE49-F238E27FC236}">
                  <a16:creationId xmlns:a16="http://schemas.microsoft.com/office/drawing/2014/main" id="{5E25594E-6692-3935-5700-B149FB009CCE}"/>
                </a:ext>
              </a:extLst>
            </p:cNvPr>
            <p:cNvSpPr txBox="1">
              <a:spLocks noChangeArrowheads="1"/>
            </p:cNvSpPr>
            <p:nvPr/>
          </p:nvSpPr>
          <p:spPr bwMode="auto">
            <a:xfrm>
              <a:off x="907147" y="1719391"/>
              <a:ext cx="9897801"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Mighty Spirit, dwell with 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myself would mighty be;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Mighty so as to prevail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Where unaided man must fail;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Ever by a mighty hope,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Pressing on and bearing up.</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a:extLst>
                <a:ext uri="{FF2B5EF4-FFF2-40B4-BE49-F238E27FC236}">
                  <a16:creationId xmlns:a16="http://schemas.microsoft.com/office/drawing/2014/main" id="{3B12CB70-699F-8373-E209-ECFFBBE42344}"/>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5.</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2809102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FEE44-DE4C-CC9E-89B6-3C18908DCD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2377A3-A18A-6079-C154-ADECE1DB30CC}"/>
              </a:ext>
            </a:extLst>
          </p:cNvPr>
          <p:cNvSpPr>
            <a:spLocks noGrp="1"/>
          </p:cNvSpPr>
          <p:nvPr>
            <p:ph type="title"/>
          </p:nvPr>
        </p:nvSpPr>
        <p:spPr>
          <a:xfrm>
            <a:off x="0" y="256803"/>
            <a:ext cx="12192000" cy="981075"/>
          </a:xfrm>
        </p:spPr>
        <p:txBody>
          <a:bodyPr>
            <a:normAutofit fontScale="90000"/>
          </a:bodyPr>
          <a:lstStyle/>
          <a:p>
            <a:pPr algn="ctr">
              <a:defRPr/>
            </a:pPr>
            <a:r>
              <a:rPr lang="en-GB" b="1" u="sng" dirty="0">
                <a:solidFill>
                  <a:schemeClr val="bg1"/>
                </a:solidFill>
                <a:latin typeface="Arial" panose="020B0604020202020204" pitchFamily="34" charset="0"/>
                <a:cs typeface="Arial" panose="020B0604020202020204" pitchFamily="34" charset="0"/>
              </a:rPr>
              <a:t>GRACIOUS SPIRIT DWELL WITH ME </a:t>
            </a:r>
            <a:r>
              <a:rPr lang="en-US" b="1" u="sng" dirty="0">
                <a:solidFill>
                  <a:schemeClr val="bg1"/>
                </a:solidFill>
                <a:latin typeface="Arial" panose="020B0604020202020204" pitchFamily="34" charset="0"/>
                <a:cs typeface="Arial" panose="020B0604020202020204" pitchFamily="34" charset="0"/>
              </a:rPr>
              <a:t>[GHS 260]</a:t>
            </a:r>
          </a:p>
        </p:txBody>
      </p:sp>
      <p:grpSp>
        <p:nvGrpSpPr>
          <p:cNvPr id="3" name="Group 2">
            <a:extLst>
              <a:ext uri="{FF2B5EF4-FFF2-40B4-BE49-F238E27FC236}">
                <a16:creationId xmlns:a16="http://schemas.microsoft.com/office/drawing/2014/main" id="{B9DF711C-8809-48C0-D44D-8337F5AE4C5B}"/>
              </a:ext>
            </a:extLst>
          </p:cNvPr>
          <p:cNvGrpSpPr/>
          <p:nvPr/>
        </p:nvGrpSpPr>
        <p:grpSpPr>
          <a:xfrm>
            <a:off x="243372" y="1656012"/>
            <a:ext cx="11948629" cy="4924425"/>
            <a:chOff x="257130" y="1719391"/>
            <a:chExt cx="10547818" cy="4924425"/>
          </a:xfrm>
        </p:grpSpPr>
        <p:sp>
          <p:nvSpPr>
            <p:cNvPr id="14339" name="TextBox 1">
              <a:extLst>
                <a:ext uri="{FF2B5EF4-FFF2-40B4-BE49-F238E27FC236}">
                  <a16:creationId xmlns:a16="http://schemas.microsoft.com/office/drawing/2014/main" id="{6397C44B-A809-405B-31D0-D2C5A14559A0}"/>
                </a:ext>
              </a:extLst>
            </p:cNvPr>
            <p:cNvSpPr txBox="1">
              <a:spLocks noChangeArrowheads="1"/>
            </p:cNvSpPr>
            <p:nvPr/>
          </p:nvSpPr>
          <p:spPr bwMode="auto">
            <a:xfrm>
              <a:off x="907147" y="1719391"/>
              <a:ext cx="9897801"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Holy Spirit, dwell with 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myself would holy be;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Separate from sin, I would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Choose and cherish all things good;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whatever I can be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Give to Him who gave me Thee!</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a:extLst>
                <a:ext uri="{FF2B5EF4-FFF2-40B4-BE49-F238E27FC236}">
                  <a16:creationId xmlns:a16="http://schemas.microsoft.com/office/drawing/2014/main" id="{9139104E-8B35-145C-8A99-F05D03FEA267}"/>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6.</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4" name="Oval 3">
            <a:extLst>
              <a:ext uri="{FF2B5EF4-FFF2-40B4-BE49-F238E27FC236}">
                <a16:creationId xmlns:a16="http://schemas.microsoft.com/office/drawing/2014/main" id="{C8E10768-96D3-E46C-11F8-2627472A9DC7}"/>
              </a:ext>
            </a:extLst>
          </p:cNvPr>
          <p:cNvSpPr/>
          <p:nvPr/>
        </p:nvSpPr>
        <p:spPr>
          <a:xfrm>
            <a:off x="10352561" y="5860607"/>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49771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endParaRPr lang="en-US" sz="4800" b="1" dirty="0">
              <a:solidFill>
                <a:srgbClr val="FFFFFF"/>
              </a:solidFill>
              <a:latin typeface="+mn-lt"/>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lgn="ctr">
              <a:buNone/>
            </a:pPr>
            <a:r>
              <a:rPr lang="en-GB" sz="6600" b="1" cap="all" dirty="0"/>
              <a:t>NOT DRUNK WITH WINE BUT FILLED WITH THE SPIRIT</a:t>
            </a:r>
            <a:endParaRPr lang="en-GB" sz="18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a:t>
            </a:r>
            <a:r>
              <a:rPr lang="en-US" sz="8000" b="1">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TO PRAY</a:t>
            </a:r>
            <a:endPar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42133</TotalTime>
  <Words>1425</Words>
  <Application>Microsoft Office PowerPoint</Application>
  <PresentationFormat>Widescreen</PresentationFormat>
  <Paragraphs>210</Paragraphs>
  <Slides>38</Slides>
  <Notes>16</Notes>
  <HiddenSlides>0</HiddenSlides>
  <MMClips>1</MMClips>
  <ScaleCrop>false</ScaleCrop>
  <HeadingPairs>
    <vt:vector size="6" baseType="variant">
      <vt:variant>
        <vt:lpstr>Fonts Used</vt:lpstr>
      </vt:variant>
      <vt:variant>
        <vt:i4>10</vt:i4>
      </vt:variant>
      <vt:variant>
        <vt:lpstr>Theme</vt:lpstr>
      </vt:variant>
      <vt:variant>
        <vt:i4>7</vt:i4>
      </vt:variant>
      <vt:variant>
        <vt:lpstr>Slide Titles</vt:lpstr>
      </vt:variant>
      <vt:variant>
        <vt:i4>38</vt:i4>
      </vt:variant>
    </vt:vector>
  </HeadingPairs>
  <TitlesOfParts>
    <vt:vector size="55" baseType="lpstr">
      <vt:lpstr>Aptos</vt:lpstr>
      <vt:lpstr>Arial</vt:lpstr>
      <vt:lpstr>Bell MT</vt:lpstr>
      <vt:lpstr>Calibri</vt:lpstr>
      <vt:lpstr>Calibri (Body)</vt:lpstr>
      <vt:lpstr>Calibri Light</vt:lpstr>
      <vt:lpstr>Cambria</vt:lpstr>
      <vt:lpstr>Candara</vt:lpstr>
      <vt:lpstr>Lucida Sans</vt:lpstr>
      <vt:lpstr>Times New Roman</vt:lpstr>
      <vt:lpstr>Office Theme</vt:lpstr>
      <vt:lpstr>1_Office Theme</vt:lpstr>
      <vt:lpstr>2_Office Theme</vt:lpstr>
      <vt:lpstr>3_Office Theme</vt:lpstr>
      <vt:lpstr>Template_Netherlands</vt:lpstr>
      <vt:lpstr>1_Template_Netherlands</vt:lpstr>
      <vt:lpstr>4_Office Theme</vt:lpstr>
      <vt:lpstr>PowerPoint Presentation</vt:lpstr>
      <vt:lpstr>HYMN</vt:lpstr>
      <vt:lpstr>HE HEALED THEM ALL [GHS 103]</vt:lpstr>
      <vt:lpstr>HE HEALED THEM ALL [GHS 103]</vt:lpstr>
      <vt:lpstr>HE HEALED THEM ALL [GHS 103]</vt:lpstr>
      <vt:lpstr>HE HEALED THEM ALL [GHS 103]</vt:lpstr>
      <vt:lpstr>HE HEALED THEM ALL [GHS 103]</vt:lpstr>
      <vt:lpstr>SEARCH THE SCRIPTURES</vt:lpstr>
      <vt:lpstr>REVIEW OF THE ASSIGNMENT FROM LAST STUDY</vt:lpstr>
      <vt:lpstr> LESSON 12: Jesus, The Healer</vt:lpstr>
      <vt:lpstr>INTRODUCTION</vt:lpstr>
      <vt:lpstr>Jesus, The Healer</vt:lpstr>
      <vt:lpstr>QUESTION 1</vt:lpstr>
      <vt:lpstr>QUESTION 2</vt:lpstr>
      <vt:lpstr>QUESTION 3</vt:lpstr>
      <vt:lpstr>QUESTION 4</vt:lpstr>
      <vt:lpstr>QUESTION 5</vt:lpstr>
      <vt:lpstr>CONCLUSION</vt:lpstr>
      <vt:lpstr>ASSIGNMENT</vt:lpstr>
      <vt:lpstr>SEARCH THE SCRIPTURES SUMMARY</vt:lpstr>
      <vt:lpstr>PowerPoint Presentation</vt:lpstr>
      <vt:lpstr>PowerPoint Presentation</vt:lpstr>
      <vt:lpstr>PowerPoint Presentation</vt:lpstr>
      <vt:lpstr>PowerPoint Presentation</vt:lpstr>
      <vt:lpstr>  LESSON 13:  The Cost of Discipleship </vt:lpstr>
      <vt:lpstr>PowerPoint Presentation</vt:lpstr>
      <vt:lpstr>PowerPoint Presentation</vt:lpstr>
      <vt:lpstr>PowerPoint Presentation</vt:lpstr>
      <vt:lpstr>PowerPoint Presentation</vt:lpstr>
      <vt:lpstr>HYMN</vt:lpstr>
      <vt:lpstr>GRACIOUS SPIRIT DWELL WITH ME [GHS 260]</vt:lpstr>
      <vt:lpstr>GRACIOUS SPIRIT DWELL WITH ME [GHS 260]</vt:lpstr>
      <vt:lpstr>GRACIOUS SPIRIT DWELL WITH ME [GHS 260]</vt:lpstr>
      <vt:lpstr>GRACIOUS SPIRIT DWELL WITH ME [GHS 260]</vt:lpstr>
      <vt:lpstr>GRACIOUS SPIRIT DWELL WITH ME [GHS 260]</vt:lpstr>
      <vt:lpstr>GRACIOUS SPIRIT DWELL WITH ME [GHS 260]</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DCLM NL IT Support</cp:lastModifiedBy>
  <cp:revision>1213</cp:revision>
  <dcterms:created xsi:type="dcterms:W3CDTF">2023-01-06T14:44:39Z</dcterms:created>
  <dcterms:modified xsi:type="dcterms:W3CDTF">2026-03-18T20:19:59Z</dcterms:modified>
</cp:coreProperties>
</file>