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54"/>
  </p:notesMasterIdLst>
  <p:sldIdLst>
    <p:sldId id="4219" r:id="rId8"/>
    <p:sldId id="269" r:id="rId9"/>
    <p:sldId id="270" r:id="rId10"/>
    <p:sldId id="274" r:id="rId11"/>
    <p:sldId id="4313" r:id="rId12"/>
    <p:sldId id="293" r:id="rId13"/>
    <p:sldId id="295" r:id="rId14"/>
    <p:sldId id="4314" r:id="rId15"/>
    <p:sldId id="297" r:id="rId16"/>
    <p:sldId id="4315" r:id="rId17"/>
    <p:sldId id="4316" r:id="rId18"/>
    <p:sldId id="4317" r:id="rId19"/>
    <p:sldId id="256" r:id="rId20"/>
    <p:sldId id="294" r:id="rId21"/>
    <p:sldId id="258" r:id="rId22"/>
    <p:sldId id="259" r:id="rId23"/>
    <p:sldId id="287" r:id="rId24"/>
    <p:sldId id="283" r:id="rId25"/>
    <p:sldId id="277" r:id="rId26"/>
    <p:sldId id="276" r:id="rId27"/>
    <p:sldId id="292" r:id="rId28"/>
    <p:sldId id="296" r:id="rId29"/>
    <p:sldId id="4311" r:id="rId30"/>
    <p:sldId id="288" r:id="rId31"/>
    <p:sldId id="3211" r:id="rId32"/>
    <p:sldId id="3200" r:id="rId33"/>
    <p:sldId id="3201" r:id="rId34"/>
    <p:sldId id="4231" r:id="rId35"/>
    <p:sldId id="3163" r:id="rId36"/>
    <p:sldId id="4327" r:id="rId37"/>
    <p:sldId id="4328" r:id="rId38"/>
    <p:sldId id="4312" r:id="rId39"/>
    <p:sldId id="3380" r:id="rId40"/>
    <p:sldId id="4104" r:id="rId41"/>
    <p:sldId id="4318" r:id="rId42"/>
    <p:sldId id="4319" r:id="rId43"/>
    <p:sldId id="4320" r:id="rId44"/>
    <p:sldId id="4321" r:id="rId45"/>
    <p:sldId id="4322" r:id="rId46"/>
    <p:sldId id="4323" r:id="rId47"/>
    <p:sldId id="4324" r:id="rId48"/>
    <p:sldId id="4325" r:id="rId49"/>
    <p:sldId id="4326" r:id="rId50"/>
    <p:sldId id="3627" r:id="rId51"/>
    <p:sldId id="3204" r:id="rId52"/>
    <p:sldId id="208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50"/>
    <a:srgbClr val="000A1E"/>
    <a:srgbClr val="55E978"/>
    <a:srgbClr val="FF99FF"/>
    <a:srgbClr val="FFCCFF"/>
    <a:srgbClr val="F1EBF1"/>
    <a:srgbClr val="80350E"/>
    <a:srgbClr val="3333FF"/>
    <a:srgbClr val="A9A94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1896" autoAdjust="0"/>
  </p:normalViewPr>
  <p:slideViewPr>
    <p:cSldViewPr snapToGrid="0">
      <p:cViewPr varScale="1">
        <p:scale>
          <a:sx n="44" d="100"/>
          <a:sy n="44" d="100"/>
        </p:scale>
        <p:origin x="72" y="461"/>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microsoft.com/office/2018/10/relationships/authors" Targe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heme" Target="theme/theme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does God test His people? </a:t>
          </a:r>
        </a:p>
        <a:p>
          <a:pPr algn="ctr">
            <a:lnSpc>
              <a:spcPct val="100000"/>
            </a:lnSpc>
            <a:spcBef>
              <a:spcPct val="0"/>
            </a:spcBef>
            <a:spcAft>
              <a:spcPts val="600"/>
            </a:spcAft>
          </a:pPr>
          <a:r>
            <a:rPr lang="fr-FR" sz="3200" b="1" i="1" kern="1200" dirty="0"/>
            <a:t>Genesis 22:1; </a:t>
          </a:r>
          <a:r>
            <a:rPr lang="fr-FR" sz="3200" b="1" i="1" kern="1200" dirty="0" err="1"/>
            <a:t>Deuteronomy</a:t>
          </a:r>
          <a:r>
            <a:rPr lang="fr-FR" sz="3200" b="1" i="1" kern="1200" dirty="0"/>
            <a:t> 8:2-3;  James 1:2-3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6194"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How did Abraham respond when God tested him?</a:t>
          </a:r>
        </a:p>
        <a:p>
          <a:pPr algn="ctr">
            <a:lnSpc>
              <a:spcPct val="100000"/>
            </a:lnSpc>
            <a:spcBef>
              <a:spcPct val="0"/>
            </a:spcBef>
            <a:spcAft>
              <a:spcPts val="600"/>
            </a:spcAft>
          </a:pPr>
          <a:r>
            <a:rPr lang="en-US" sz="3200" b="1" i="1" dirty="0"/>
            <a:t>Genesis 22:3-10; Hebrews 11:17-19</a:t>
          </a:r>
          <a:r>
            <a:rPr lang="en-GB" sz="3200" b="1" i="1" dirty="0"/>
            <a:t>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proves the fear of God in a believer?</a:t>
          </a:r>
        </a:p>
        <a:p>
          <a:pPr algn="ctr">
            <a:lnSpc>
              <a:spcPct val="100000"/>
            </a:lnSpc>
            <a:spcBef>
              <a:spcPct val="0"/>
            </a:spcBef>
            <a:spcAft>
              <a:spcPts val="600"/>
            </a:spcAft>
          </a:pPr>
          <a:r>
            <a:rPr lang="en-US" sz="3200" b="1" i="1" kern="1200"/>
            <a:t>Genesis 22:12; </a:t>
          </a:r>
          <a:r>
            <a:rPr lang="en-US" sz="3200" b="1" i="1" kern="1200" dirty="0"/>
            <a:t>Proverbs 8:13; </a:t>
          </a:r>
          <a:r>
            <a:rPr lang="en-US" sz="3200" b="1" i="1" kern="1200" dirty="0">
              <a:solidFill>
                <a:prstClr val="black">
                  <a:hueOff val="0"/>
                  <a:satOff val="0"/>
                  <a:lumOff val="0"/>
                  <a:alphaOff val="0"/>
                </a:prstClr>
              </a:solidFill>
              <a:latin typeface="Calibri"/>
              <a:ea typeface="+mn-ea"/>
              <a:cs typeface="+mn-cs"/>
            </a:rPr>
            <a:t>Ecclesiastes 12:13</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What rewards followed Abraham’s obedience?</a:t>
          </a:r>
          <a:endParaRPr lang="en-GB" sz="3200" b="0" i="1" dirty="0"/>
        </a:p>
        <a:p>
          <a:pPr algn="ctr">
            <a:lnSpc>
              <a:spcPct val="100000"/>
            </a:lnSpc>
            <a:spcBef>
              <a:spcPct val="0"/>
            </a:spcBef>
            <a:spcAft>
              <a:spcPts val="600"/>
            </a:spcAft>
          </a:pPr>
          <a:r>
            <a:rPr lang="en-US" sz="3200" b="1" i="1" dirty="0"/>
            <a:t>Genesis 22:16-18; James 2:21-23</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How did Abraham handle Sarah’s death, and what does it teach about death and eternity?</a:t>
          </a:r>
        </a:p>
        <a:p>
          <a:pPr algn="ctr">
            <a:lnSpc>
              <a:spcPct val="100000"/>
            </a:lnSpc>
            <a:spcBef>
              <a:spcPct val="0"/>
            </a:spcBef>
            <a:spcAft>
              <a:spcPts val="600"/>
            </a:spcAft>
          </a:pPr>
          <a:r>
            <a:rPr lang="en-US" sz="3200" b="1" i="1" dirty="0"/>
            <a:t>Genesis 23:2,4,19; Hebrews 9:27; John 5:28–29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2028" y="-175342"/>
          <a:ext cx="6650036" cy="30266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37823" y="485662"/>
          <a:ext cx="6650036" cy="302669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does God test His people? </a:t>
          </a:r>
        </a:p>
        <a:p>
          <a:pPr marL="0" lvl="0" indent="0" algn="ctr" defTabSz="1422400">
            <a:lnSpc>
              <a:spcPct val="100000"/>
            </a:lnSpc>
            <a:spcBef>
              <a:spcPct val="0"/>
            </a:spcBef>
            <a:spcAft>
              <a:spcPts val="600"/>
            </a:spcAft>
            <a:buNone/>
          </a:pPr>
          <a:r>
            <a:rPr lang="fr-FR" sz="3200" b="1" i="1" kern="1200" dirty="0"/>
            <a:t>Genesis 22:1; </a:t>
          </a:r>
          <a:r>
            <a:rPr lang="fr-FR" sz="3200" b="1" i="1" kern="1200" dirty="0" err="1"/>
            <a:t>Deuteronomy</a:t>
          </a:r>
          <a:r>
            <a:rPr lang="fr-FR" sz="3200" b="1" i="1" kern="1200" dirty="0"/>
            <a:t> 8:2-3;  James 1:2-3</a:t>
          </a:r>
          <a:endParaRPr lang="en-GB" sz="3200" b="1" i="1" kern="1200" dirty="0"/>
        </a:p>
      </dsp:txBody>
      <dsp:txXfrm>
        <a:off x="2526472" y="574311"/>
        <a:ext cx="6472738" cy="2849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did Abraham respond when God tested him?</a:t>
          </a:r>
        </a:p>
        <a:p>
          <a:pPr marL="0" lvl="0" indent="0" algn="ctr" defTabSz="1422400">
            <a:lnSpc>
              <a:spcPct val="100000"/>
            </a:lnSpc>
            <a:spcBef>
              <a:spcPct val="0"/>
            </a:spcBef>
            <a:spcAft>
              <a:spcPts val="600"/>
            </a:spcAft>
            <a:buNone/>
          </a:pPr>
          <a:r>
            <a:rPr lang="en-US" sz="3200" b="1" i="1" kern="1200" dirty="0"/>
            <a:t>Genesis 22:3-10; Hebrews 11:17-19</a:t>
          </a:r>
          <a:r>
            <a:rPr lang="en-GB" sz="3200" b="1" i="1" kern="1200" dirty="0"/>
            <a:t> </a:t>
          </a:r>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proves the fear of God in a believer?</a:t>
          </a:r>
        </a:p>
        <a:p>
          <a:pPr marL="0" lvl="0" indent="0" algn="ctr" defTabSz="1422400">
            <a:lnSpc>
              <a:spcPct val="100000"/>
            </a:lnSpc>
            <a:spcBef>
              <a:spcPct val="0"/>
            </a:spcBef>
            <a:spcAft>
              <a:spcPts val="600"/>
            </a:spcAft>
            <a:buNone/>
          </a:pPr>
          <a:r>
            <a:rPr lang="en-US" sz="3200" b="1" i="1" kern="1200"/>
            <a:t>Genesis 22:12; </a:t>
          </a:r>
          <a:r>
            <a:rPr lang="en-US" sz="3200" b="1" i="1" kern="1200" dirty="0"/>
            <a:t>Proverbs 8:13; </a:t>
          </a:r>
          <a:r>
            <a:rPr lang="en-US" sz="3200" b="1" i="1" kern="1200" dirty="0">
              <a:solidFill>
                <a:prstClr val="black">
                  <a:hueOff val="0"/>
                  <a:satOff val="0"/>
                  <a:lumOff val="0"/>
                  <a:alphaOff val="0"/>
                </a:prstClr>
              </a:solidFill>
              <a:latin typeface="Calibri"/>
              <a:ea typeface="+mn-ea"/>
              <a:cs typeface="+mn-cs"/>
            </a:rPr>
            <a:t>Ecclesiastes 12:13</a:t>
          </a:r>
          <a:endParaRPr lang="en-GB" sz="3200" b="1" i="1" kern="1200" dirty="0">
            <a:solidFill>
              <a:prstClr val="black">
                <a:hueOff val="0"/>
                <a:satOff val="0"/>
                <a:lumOff val="0"/>
                <a:alphaOff val="0"/>
              </a:prstClr>
            </a:solidFill>
            <a:latin typeface="Calibri"/>
            <a:ea typeface="+mn-ea"/>
            <a:cs typeface="+mn-cs"/>
          </a:endParaRP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What rewards followed Abraham’s obedience?</a:t>
          </a:r>
          <a:endParaRPr lang="en-GB" sz="3200" b="0" i="1" kern="1200" dirty="0"/>
        </a:p>
        <a:p>
          <a:pPr marL="0" lvl="0" indent="0" algn="ctr" defTabSz="1422400">
            <a:lnSpc>
              <a:spcPct val="100000"/>
            </a:lnSpc>
            <a:spcBef>
              <a:spcPct val="0"/>
            </a:spcBef>
            <a:spcAft>
              <a:spcPts val="600"/>
            </a:spcAft>
            <a:buNone/>
          </a:pPr>
          <a:r>
            <a:rPr lang="en-US" sz="3200" b="1" i="1" kern="1200" dirty="0"/>
            <a:t>Genesis 22:16-18; James 2:21-23</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did Abraham handle Sarah’s death, and what does it teach about death and eternity?</a:t>
          </a:r>
        </a:p>
        <a:p>
          <a:pPr marL="0" lvl="0" indent="0" algn="ctr" defTabSz="1422400">
            <a:lnSpc>
              <a:spcPct val="100000"/>
            </a:lnSpc>
            <a:spcBef>
              <a:spcPct val="0"/>
            </a:spcBef>
            <a:spcAft>
              <a:spcPts val="600"/>
            </a:spcAft>
            <a:buNone/>
          </a:pPr>
          <a:r>
            <a:rPr lang="en-US" sz="3200" b="1" i="1" kern="1200" dirty="0"/>
            <a:t>Genesis 23:2,4,19; Hebrews 9:27; John 5:28–29</a:t>
          </a: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4/10/2026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850212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4115269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958262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8364A-E4BF-383F-A1C1-08E5628801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D56AD-220C-B087-C7B2-31F24C799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BF6CB-F3B6-C813-A4DB-313C9E86A3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769064-5F07-51D1-CF82-4A02CD7CEE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463589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28</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31</a:t>
            </a:fld>
            <a:endParaRPr lang="en-US"/>
          </a:p>
        </p:txBody>
      </p:sp>
    </p:spTree>
    <p:extLst>
      <p:ext uri="{BB962C8B-B14F-4D97-AF65-F5344CB8AC3E}">
        <p14:creationId xmlns:p14="http://schemas.microsoft.com/office/powerpoint/2010/main" val="828243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32</a:t>
            </a:fld>
            <a:endParaRPr lang="en-US"/>
          </a:p>
        </p:txBody>
      </p:sp>
    </p:spTree>
    <p:extLst>
      <p:ext uri="{BB962C8B-B14F-4D97-AF65-F5344CB8AC3E}">
        <p14:creationId xmlns:p14="http://schemas.microsoft.com/office/powerpoint/2010/main" val="3327097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45</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10/04/2026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10/04/2026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10/04/2026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10/04/2026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10/04/2026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10/04/2026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10/04/2026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10/04/2026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10/04/2026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10/04/2026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10/04/2026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4/10/2026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10/04/2026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4/10/2026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4/10/2026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4/10/2026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4/10/2026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4/10/2026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4/10/2026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4/10/2026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4/10/2026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4/10/2026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10/04/2026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10/04/2026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10/04/2026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10/04/2026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10/04/2026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10/04/2026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10/04/2026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10/04/2026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10/04/2026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10/04/2026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10/04/2026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4/10/2026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4/10/2026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4/10/2026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4/10/2026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4/10/2026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4/10/2026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4/10/2026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4/10/2026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4/10/2026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4/10/2026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4/10/2026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4/10/2026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4/10/2026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4/10/2026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4/10/2026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4/10/2026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4/10/2026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4/10/2026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4/10/2026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4/10/2026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0975609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989879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486798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164560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10/04/2026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597490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10/04/2026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3730928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10/04/2026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055338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883198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10/04/2026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243424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723416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10/04/2026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64818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10/04/2026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4/10/2026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10/04/2026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4/10/2026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4/10/2026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4/10/2026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10/04/2026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80768509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11.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notesSlide" Target="../notesSlides/notesSlide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1</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2-04-2026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021:</a:t>
            </a:r>
            <a:r>
              <a:rPr lang="en-US" sz="7200" b="1" dirty="0">
                <a:solidFill>
                  <a:schemeClr val="bg1"/>
                </a:solidFill>
                <a:effectLst>
                  <a:outerShdw blurRad="38100" dist="38100" dir="2700000" algn="tl">
                    <a:srgbClr val="000000">
                      <a:alpha val="43137"/>
                    </a:srgbClr>
                  </a:outerShdw>
                </a:effectLst>
              </a:rPr>
              <a:t> WILL YOUR ANCHOR HOLD? </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WILL YOUR ANCHOR HOLD? [GHS 021]</a:t>
            </a:r>
          </a:p>
        </p:txBody>
      </p:sp>
      <p:grpSp>
        <p:nvGrpSpPr>
          <p:cNvPr id="3" name="Group 2"/>
          <p:cNvGrpSpPr/>
          <p:nvPr/>
        </p:nvGrpSpPr>
        <p:grpSpPr>
          <a:xfrm>
            <a:off x="243372" y="165601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your anchor hold in the storms of life?</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clouds unfold their wings of strife;</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strong tides lift, and the cables strain,</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your anchor drift, or firm remain?</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212735"/>
            <a:ext cx="7725746"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have an anchor that keeps the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Stedfast</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sure while the billows roll: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Fasten’d</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the Rock which cannot move,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Grounded firm and deep in the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love!</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WILL YOUR ANCHOR HOLD? [GHS 021]</a:t>
            </a:r>
          </a:p>
        </p:txBody>
      </p:sp>
      <p:grpSp>
        <p:nvGrpSpPr>
          <p:cNvPr id="3" name="Group 2"/>
          <p:cNvGrpSpPr/>
          <p:nvPr/>
        </p:nvGrpSpPr>
        <p:grpSpPr>
          <a:xfrm>
            <a:off x="243372" y="165601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is safely moored ’twill the storm withstand,</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’tis well secured by the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Saviour’s</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hand;</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cables passed from His heart to mine,</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Can defy the blast, through strength divine.</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92176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212735"/>
            <a:ext cx="7725746"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have an anchor that keeps the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Stedfast</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sure while the billows roll: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Fasten’d</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the Rock which cannot move,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Grounded firm and deep in the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love!</a:t>
            </a:r>
          </a:p>
        </p:txBody>
      </p:sp>
    </p:spTree>
    <p:extLst>
      <p:ext uri="{BB962C8B-B14F-4D97-AF65-F5344CB8AC3E}">
        <p14:creationId xmlns:p14="http://schemas.microsoft.com/office/powerpoint/2010/main" val="667993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WILL YOUR ANCHOR HOLD? [GHS 021]</a:t>
            </a:r>
          </a:p>
        </p:txBody>
      </p:sp>
      <p:grpSp>
        <p:nvGrpSpPr>
          <p:cNvPr id="3" name="Group 2"/>
          <p:cNvGrpSpPr/>
          <p:nvPr/>
        </p:nvGrpSpPr>
        <p:grpSpPr>
          <a:xfrm>
            <a:off x="243372" y="165601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will firmly hold in the straits of fear,</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breakers have told the reef is near;</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the tempest rave and the wild winds blow,</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an angry wave shall our bark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o’erflow</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01848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212735"/>
            <a:ext cx="7725746"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have an anchor that keeps the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Stedfast</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sure while the billows roll: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Fasten’d</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the Rock which cannot move,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Grounded firm and deep in the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love!</a:t>
            </a:r>
          </a:p>
        </p:txBody>
      </p:sp>
    </p:spTree>
    <p:extLst>
      <p:ext uri="{BB962C8B-B14F-4D97-AF65-F5344CB8AC3E}">
        <p14:creationId xmlns:p14="http://schemas.microsoft.com/office/powerpoint/2010/main" val="4169627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WILL YOUR ANCHOR HOLD? [GHS 021]</a:t>
            </a:r>
          </a:p>
        </p:txBody>
      </p:sp>
      <p:grpSp>
        <p:nvGrpSpPr>
          <p:cNvPr id="3" name="Group 2"/>
          <p:cNvGrpSpPr/>
          <p:nvPr/>
        </p:nvGrpSpPr>
        <p:grpSpPr>
          <a:xfrm>
            <a:off x="243372" y="1656012"/>
            <a:ext cx="11948629" cy="3323987"/>
            <a:chOff x="257130" y="1719391"/>
            <a:chExt cx="10547818" cy="3323987"/>
          </a:xfrm>
        </p:grpSpPr>
        <p:sp>
          <p:nvSpPr>
            <p:cNvPr id="14339" name="TextBox 1"/>
            <p:cNvSpPr txBox="1">
              <a:spLocks noChangeArrowheads="1"/>
            </p:cNvSpPr>
            <p:nvPr/>
          </p:nvSpPr>
          <p:spPr bwMode="auto">
            <a:xfrm>
              <a:off x="907147" y="1719391"/>
              <a:ext cx="9897801"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will surely hold in the floods of death,</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waters cold, chill our latest breath,</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 the rising tide it can never fail,</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our hopes abide within the veil!</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66838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212735"/>
            <a:ext cx="7725746"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have an anchor that keeps the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Stedfast</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sure while the billows roll: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Fasten’d</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the Rock which cannot move,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Grounded firm and deep in the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love!</a:t>
            </a:r>
          </a:p>
        </p:txBody>
      </p:sp>
    </p:spTree>
    <p:extLst>
      <p:ext uri="{BB962C8B-B14F-4D97-AF65-F5344CB8AC3E}">
        <p14:creationId xmlns:p14="http://schemas.microsoft.com/office/powerpoint/2010/main" val="169395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WILL YOUR ANCHOR HOLD? [GHS 021]</a:t>
            </a:r>
          </a:p>
        </p:txBody>
      </p:sp>
      <p:grpSp>
        <p:nvGrpSpPr>
          <p:cNvPr id="3" name="Group 2"/>
          <p:cNvGrpSpPr/>
          <p:nvPr/>
        </p:nvGrpSpPr>
        <p:grpSpPr>
          <a:xfrm>
            <a:off x="243372" y="1656012"/>
            <a:ext cx="11948629" cy="3970318"/>
            <a:chOff x="257130" y="1719391"/>
            <a:chExt cx="10547818" cy="3970318"/>
          </a:xfrm>
        </p:grpSpPr>
        <p:sp>
          <p:nvSpPr>
            <p:cNvPr id="14339" name="TextBox 1"/>
            <p:cNvSpPr txBox="1">
              <a:spLocks noChangeArrowheads="1"/>
            </p:cNvSpPr>
            <p:nvPr/>
          </p:nvSpPr>
          <p:spPr bwMode="auto">
            <a:xfrm>
              <a:off x="907147" y="1719391"/>
              <a:ext cx="989780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our eyes behold, through the gathering night</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city of gold, our harbor bright</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shall anchor fast by the heavenly shore,</a:t>
              </a:r>
              <a:b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the storms all past for evermore.</a:t>
              </a:r>
            </a:p>
          </p:txBody>
        </p:sp>
        <p:sp>
          <p:nvSpPr>
            <p:cNvPr id="14341" name="TextBox 5"/>
            <p:cNvSpPr txBox="1">
              <a:spLocks noChangeArrowheads="1"/>
            </p:cNvSpPr>
            <p:nvPr/>
          </p:nvSpPr>
          <p:spPr bwMode="auto">
            <a:xfrm>
              <a:off x="257130" y="1719391"/>
              <a:ext cx="7787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484884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212735"/>
            <a:ext cx="7725746"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have an anchor that keeps the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Stedfast</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sure while the billows roll: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Fasten’d</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the Rock which cannot move,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Grounded firm and deep in the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love!</a:t>
            </a:r>
          </a:p>
        </p:txBody>
      </p:sp>
      <p:sp>
        <p:nvSpPr>
          <p:cNvPr id="3" name="Oval 2">
            <a:extLst>
              <a:ext uri="{FF2B5EF4-FFF2-40B4-BE49-F238E27FC236}">
                <a16:creationId xmlns:a16="http://schemas.microsoft.com/office/drawing/2014/main" id="{8B3B6C6F-E45B-4B97-A127-D521432ACEB1}"/>
              </a:ext>
            </a:extLst>
          </p:cNvPr>
          <p:cNvSpPr/>
          <p:nvPr/>
        </p:nvSpPr>
        <p:spPr>
          <a:xfrm>
            <a:off x="8668139" y="5651755"/>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521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12-04-2026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REVIEW OF THE ASSIGNMENT FROM LAST STUDY</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bg1">
                    <a:lumMod val="65000"/>
                  </a:schemeClr>
                </a:solidFill>
              </a:rPr>
              <a:t>You are a Christian on a six-month probation at work. Your manager asks you to falsify the figures in a report so the team can hit the target, and hints that your renewal may depend on it. As a disciple of Christ, what should you do? Support your answer with Scripture.</a:t>
            </a:r>
          </a:p>
          <a:p>
            <a:pPr marL="0" indent="0" algn="ctr">
              <a:lnSpc>
                <a:spcPct val="110000"/>
              </a:lnSpc>
              <a:buNone/>
            </a:pPr>
            <a:r>
              <a:rPr lang="en-US" b="1" dirty="0">
                <a:latin typeface="Calibri" panose="020F0502020204030204" pitchFamily="34" charset="0"/>
              </a:rPr>
              <a:t>Volunteer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mj-cs"/>
              </a:rPr>
              <a:t>The Cost of</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mj-cs"/>
              </a:rPr>
              <a:t>Discipleship</a:t>
            </a:r>
          </a:p>
        </p:txBody>
      </p:sp>
    </p:spTree>
    <p:extLst>
      <p:ext uri="{BB962C8B-B14F-4D97-AF65-F5344CB8AC3E}">
        <p14:creationId xmlns:p14="http://schemas.microsoft.com/office/powerpoint/2010/main" val="402866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a:ln>
                  <a:noFill/>
                </a:ln>
                <a:solidFill>
                  <a:srgbClr val="FFFFFF"/>
                </a:solidFill>
                <a:effectLst/>
                <a:uLnTx/>
                <a:uFillTx/>
                <a:latin typeface="+mj-lt"/>
                <a:ea typeface="+mj-ea"/>
                <a:cs typeface="+mj-cs"/>
              </a:rPr>
            </a:br>
            <a:r>
              <a:rPr kumimoji="0" lang="en-US" altLang="en-US" sz="4800" b="1" i="0" u="sng" strike="noStrike" kern="1200" cap="none" spc="0" normalizeH="0" baseline="0" noProof="0">
                <a:ln>
                  <a:noFill/>
                </a:ln>
                <a:solidFill>
                  <a:srgbClr val="FFFFFF"/>
                </a:solidFill>
                <a:effectLst/>
                <a:uLnTx/>
                <a:uFillTx/>
                <a:latin typeface="+mj-lt"/>
                <a:ea typeface="+mj-ea"/>
                <a:cs typeface="+mj-cs"/>
              </a:rPr>
              <a:t>LESSON 14</a:t>
            </a:r>
            <a:r>
              <a:rPr kumimoji="0" lang="en-US" altLang="en-US" sz="4800" b="1" i="0" u="none" strike="noStrike" kern="1200" cap="none" spc="0" normalizeH="0" baseline="0" noProof="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a:ln>
                  <a:noFill/>
                </a:ln>
                <a:solidFill>
                  <a:srgbClr val="FFFFFF"/>
                </a:solidFill>
                <a:effectLst/>
                <a:uLnTx/>
                <a:uFillTx/>
                <a:latin typeface="+mj-lt"/>
                <a:ea typeface="+mj-ea"/>
                <a:cs typeface="+mj-cs"/>
              </a:rPr>
            </a:br>
            <a:r>
              <a:rPr kumimoji="0" lang="en-US" altLang="en-US" sz="4800" b="1" i="0" u="none" strike="noStrike" kern="1200" cap="none" spc="0" normalizeH="0" baseline="0" noProof="0">
                <a:ln>
                  <a:noFill/>
                </a:ln>
                <a:solidFill>
                  <a:srgbClr val="FFFFFF"/>
                </a:solidFill>
                <a:effectLst/>
                <a:uLnTx/>
                <a:uFillTx/>
                <a:latin typeface="+mj-lt"/>
                <a:ea typeface="+mj-ea"/>
                <a:cs typeface="+mj-cs"/>
              </a:rPr>
              <a:t>God Tests Abraham </a:t>
            </a:r>
            <a:endParaRPr lang="en-US" sz="4800" kern="120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a:ln>
                  <a:noFill/>
                </a:ln>
                <a:solidFill>
                  <a:prstClr val="black">
                    <a:hueOff val="0"/>
                    <a:satOff val="0"/>
                    <a:lumOff val="0"/>
                    <a:alphaOff val="0"/>
                  </a:prstClr>
                </a:solidFill>
                <a:effectLst/>
                <a:uLnTx/>
                <a:uFillTx/>
                <a:latin typeface="Calibri"/>
                <a:ea typeface="+mn-ea"/>
                <a:cs typeface="+mn-cs"/>
              </a:rPr>
              <a:t>And he said, Take now thy son, thine only son Isaac, whom thou </a:t>
            </a:r>
            <a:r>
              <a:rPr kumimoji="0" lang="en-GB" sz="2800" b="0" i="1" u="none" strike="noStrike" kern="1200" cap="none" spc="0" normalizeH="0" baseline="0" noProof="0" err="1">
                <a:ln>
                  <a:noFill/>
                </a:ln>
                <a:solidFill>
                  <a:prstClr val="black">
                    <a:hueOff val="0"/>
                    <a:satOff val="0"/>
                    <a:lumOff val="0"/>
                    <a:alphaOff val="0"/>
                  </a:prstClr>
                </a:solidFill>
                <a:effectLst/>
                <a:uLnTx/>
                <a:uFillTx/>
                <a:latin typeface="Calibri"/>
                <a:ea typeface="+mn-ea"/>
                <a:cs typeface="+mn-cs"/>
              </a:rPr>
              <a:t>lovest</a:t>
            </a:r>
            <a:r>
              <a:rPr kumimoji="0" lang="en-GB" sz="2800" b="0" i="1" u="none" strike="noStrike" kern="1200" cap="none" spc="0" normalizeH="0" baseline="0" noProof="0">
                <a:ln>
                  <a:noFill/>
                </a:ln>
                <a:solidFill>
                  <a:prstClr val="black">
                    <a:hueOff val="0"/>
                    <a:satOff val="0"/>
                    <a:lumOff val="0"/>
                    <a:alphaOff val="0"/>
                  </a:prstClr>
                </a:solidFill>
                <a:effectLst/>
                <a:uLnTx/>
                <a:uFillTx/>
                <a:latin typeface="Calibri"/>
                <a:ea typeface="+mn-ea"/>
                <a:cs typeface="+mn-cs"/>
              </a:rPr>
              <a:t>, and get thee into the land of Moriah; and offer him there for a burnt offering upon one of the mountains which I will tell thee of</a:t>
            </a:r>
            <a:r>
              <a:rPr kumimoji="0" lang="en-US" sz="2800" b="0" i="1" u="none" strike="noStrike" kern="1200" cap="none" spc="0" normalizeH="0" baseline="0" noProof="0">
                <a:ln>
                  <a:noFill/>
                </a:ln>
                <a:solidFill>
                  <a:prstClr val="black">
                    <a:hueOff val="0"/>
                    <a:satOff val="0"/>
                    <a:lumOff val="0"/>
                    <a:alphaOff val="0"/>
                  </a:prstClr>
                </a:solidFill>
                <a:effectLst/>
                <a:uLnTx/>
                <a:uFillTx/>
                <a:latin typeface="Calibri"/>
                <a:ea typeface="+mn-ea"/>
                <a:cs typeface="+mn-cs"/>
              </a:rPr>
              <a:t>”</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a:ln>
                  <a:noFill/>
                </a:ln>
                <a:solidFill>
                  <a:prstClr val="black">
                    <a:hueOff val="0"/>
                    <a:satOff val="0"/>
                    <a:lumOff val="0"/>
                    <a:alphaOff val="0"/>
                  </a:prstClr>
                </a:solidFill>
                <a:effectLst/>
                <a:uLnTx/>
                <a:uFillTx/>
                <a:latin typeface="Calibri"/>
                <a:ea typeface="+mn-ea"/>
                <a:cs typeface="+mn-cs"/>
              </a:rPr>
              <a:t>(Genesis 22:2).</a:t>
            </a:r>
            <a:endParaRPr kumimoji="0" lang="en-GB" sz="2400" b="1" i="0" u="none" strike="noStrike" kern="120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a:ln>
                  <a:noFill/>
                </a:ln>
                <a:solidFill>
                  <a:prstClr val="white"/>
                </a:solidFill>
                <a:effectLst/>
                <a:uLnTx/>
                <a:uFillTx/>
                <a:latin typeface="Calibri"/>
                <a:ea typeface="+mn-ea"/>
                <a:cs typeface="+mn-cs"/>
              </a:rPr>
              <a:t>TEXT:</a:t>
            </a:r>
            <a:r>
              <a:rPr kumimoji="0" lang="en-GB" sz="2800" b="1" i="1" u="none" strike="noStrike" kern="1200" cap="none" spc="0" normalizeH="0" baseline="0" noProof="0">
                <a:ln>
                  <a:noFill/>
                </a:ln>
                <a:solidFill>
                  <a:prstClr val="white"/>
                </a:solidFill>
                <a:effectLst/>
                <a:uLnTx/>
                <a:uFillTx/>
                <a:latin typeface="Calibri"/>
                <a:ea typeface="+mn-ea"/>
                <a:cs typeface="+mn-cs"/>
              </a:rPr>
              <a:t>  </a:t>
            </a:r>
            <a:r>
              <a:rPr kumimoji="0" lang="en-US" sz="2800" b="1" i="1" u="none" strike="noStrike" kern="1200" cap="none" spc="0" normalizeH="0" baseline="0" noProof="0">
                <a:ln>
                  <a:noFill/>
                </a:ln>
                <a:solidFill>
                  <a:prstClr val="white"/>
                </a:solidFill>
                <a:effectLst/>
                <a:uLnTx/>
                <a:uFillTx/>
                <a:latin typeface="Calibri" panose="020F0502020204030204" pitchFamily="34" charset="0"/>
                <a:ea typeface="+mn-ea"/>
                <a:cs typeface="+mn-cs"/>
                <a:sym typeface="+mn-ea"/>
              </a:rPr>
              <a:t>Genesis 22:1-24; 23:1-20</a:t>
            </a: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13050"/>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291165" y="493926"/>
            <a:ext cx="7180506" cy="4627840"/>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Tests and trials are instruments God uses to prove the strength and genuineness of faith </a:t>
            </a:r>
            <a:r>
              <a:rPr lang="en-GB" dirty="0">
                <a:latin typeface="Calibri" panose="020F0502020204030204" pitchFamily="34" charset="0"/>
              </a:rPr>
              <a:t>(Deuteronomy 8:2; James 1:2-3)</a:t>
            </a:r>
            <a:r>
              <a:rPr lang="en-US" dirty="0">
                <a:latin typeface="Calibri" panose="020F0502020204030204" pitchFamily="34" charset="0"/>
              </a:rPr>
              <a:t>. Throughout Scripture, He has used them to reveal heart condition, obedience, truthfulness, and commitment to His will. In Abraham’s case, God did not test him to lead him into sin, but to reveal the quality of his love and faith. Since God gives man freedom of choice, each believer is responsible for obeying Him when tested.</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295525" y="457201"/>
            <a:ext cx="7186629" cy="5952744"/>
          </a:xfrm>
        </p:spPr>
        <p:txBody>
          <a:bodyPr anchor="ctr">
            <a:noAutofit/>
          </a:bodyPr>
          <a:lstStyle/>
          <a:p>
            <a:pPr marL="514350" indent="-360000" algn="just" eaLnBrk="0" fontAlgn="base" hangingPunct="0">
              <a:lnSpc>
                <a:spcPts val="3000"/>
              </a:lnSpc>
              <a:spcBef>
                <a:spcPct val="0"/>
              </a:spcBef>
              <a:buFont typeface="+mj-lt"/>
              <a:buAutoNum type="arabicPeriod"/>
              <a:defRPr/>
            </a:pPr>
            <a:r>
              <a:rPr lang="en-US" dirty="0"/>
              <a:t>God’s tests reveal faith, not because He is ignorant, but because He wants to prove what is in the heart. </a:t>
            </a:r>
          </a:p>
          <a:p>
            <a:pPr marL="514350" indent="-360000" algn="just" eaLnBrk="0" fontAlgn="base" hangingPunct="0">
              <a:lnSpc>
                <a:spcPts val="3000"/>
              </a:lnSpc>
              <a:spcBef>
                <a:spcPct val="0"/>
              </a:spcBef>
              <a:buFont typeface="+mj-lt"/>
              <a:buAutoNum type="arabicPeriod"/>
              <a:defRPr/>
            </a:pPr>
            <a:r>
              <a:rPr lang="en-US" dirty="0"/>
              <a:t>Abraham obeyed without argument, delay, or retreat, even when the command touched his dearest possession.</a:t>
            </a:r>
          </a:p>
          <a:p>
            <a:pPr marL="514350" indent="-360000" algn="just" eaLnBrk="0" fontAlgn="base" hangingPunct="0">
              <a:lnSpc>
                <a:spcPts val="3000"/>
              </a:lnSpc>
              <a:spcBef>
                <a:spcPct val="0"/>
              </a:spcBef>
              <a:buFont typeface="+mj-lt"/>
              <a:buAutoNum type="arabicPeriod"/>
              <a:defRPr/>
            </a:pPr>
            <a:r>
              <a:rPr lang="en-US" dirty="0"/>
              <a:t>Believers must never allow the gifts to replace the Giver.</a:t>
            </a:r>
          </a:p>
          <a:p>
            <a:pPr marL="514350" indent="-360000" algn="just" eaLnBrk="0" fontAlgn="base" hangingPunct="0">
              <a:lnSpc>
                <a:spcPts val="3000"/>
              </a:lnSpc>
              <a:spcBef>
                <a:spcPct val="0"/>
              </a:spcBef>
              <a:buFont typeface="+mj-lt"/>
              <a:buAutoNum type="arabicPeriod"/>
              <a:defRPr/>
            </a:pPr>
            <a:r>
              <a:rPr lang="en-US" dirty="0"/>
              <a:t>God rewards obedient faith.</a:t>
            </a:r>
          </a:p>
          <a:p>
            <a:pPr marL="514350" indent="-360000" algn="just" eaLnBrk="0" fontAlgn="base" hangingPunct="0">
              <a:lnSpc>
                <a:spcPts val="3000"/>
              </a:lnSpc>
              <a:spcBef>
                <a:spcPct val="0"/>
              </a:spcBef>
              <a:buFont typeface="+mj-lt"/>
              <a:buAutoNum type="arabicPeriod"/>
              <a:defRPr/>
            </a:pPr>
            <a:r>
              <a:rPr lang="en-US" dirty="0"/>
              <a:t>Abraham’s offering of Isaac points forward to the Father’s gift of His only Son.</a:t>
            </a:r>
          </a:p>
          <a:p>
            <a:pPr marL="514350" indent="-360000" algn="just" eaLnBrk="0" fontAlgn="base" hangingPunct="0">
              <a:lnSpc>
                <a:spcPts val="3000"/>
              </a:lnSpc>
              <a:spcBef>
                <a:spcPct val="0"/>
              </a:spcBef>
              <a:buFont typeface="+mj-lt"/>
              <a:buAutoNum type="arabicPeriod"/>
              <a:defRPr/>
            </a:pPr>
            <a:r>
              <a:rPr lang="en-US" dirty="0"/>
              <a:t>Sarah’s death also reminds us that life is short, death is certain, and eternity must be prepared for now.</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18609" y="6114256"/>
            <a:ext cx="604688" cy="554035"/>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a:solidFill>
                  <a:srgbClr val="FFFFFF"/>
                </a:solidFill>
                <a:latin typeface="Cambria" panose="02040503050406030204" pitchFamily="18" charset="0"/>
              </a:rPr>
              <a:t>God Tests Abraham </a:t>
            </a:r>
            <a:endParaRPr lang="en-GB" sz="2800" b="1" i="1">
              <a:solidFill>
                <a:srgbClr val="FFFFFF"/>
              </a:solidFill>
              <a:latin typeface="Cambria" panose="020405030504060302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QUESTION </a:t>
            </a:r>
            <a:r>
              <a:rPr lang="en-GB" altLang="en-US" sz="4000" b="1">
                <a:solidFill>
                  <a:srgbClr val="FFFFFF"/>
                </a:solidFill>
                <a:latin typeface="Cambria" panose="02040503050406030204" pitchFamily="18" charset="0"/>
              </a:rPr>
              <a:t>1</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QUESTION 2</a:t>
            </a:r>
            <a:endParaRPr lang="en-GB" sz="400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83311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QUESTION 3</a:t>
            </a:r>
            <a:endParaRPr lang="en-GB" sz="400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QUESTION 4</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F585F-1C58-41B3-1CA9-B93FF0A5076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A9448E85-8A8B-970E-9C11-0E9D8239852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DCF68222-F1B3-EF43-8812-B3A5AC437847}"/>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4841845E-DDA1-EB4A-3D4F-27285A898937}"/>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F532F50B-AF5E-DCC5-9081-79808C68DC33}"/>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AF2B29A-43AA-3BA1-CFCC-C096FE61D85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A386594-3FEF-CDE3-5A5B-7A92D8438C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4799F37F-2A79-D09B-61A1-5F32DCCDDD0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71767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Trials are not meant to destroy the believer, but to refine faith and deepen obedience. The right response is prompt submission to God, trust in His provision, and daily readiness for eternity through repentance, faith in Christ, and holy living.</a:t>
            </a:r>
          </a:p>
          <a:p>
            <a:pPr marL="0" indent="0" algn="ctr">
              <a:lnSpc>
                <a:spcPct val="110000"/>
              </a:lnSpc>
              <a:buNone/>
            </a:pPr>
            <a:r>
              <a:rPr lang="en-US" b="1" dirty="0"/>
              <a:t>Life is short, and judgment is certain. </a:t>
            </a:r>
          </a:p>
          <a:p>
            <a:pPr marL="0" indent="0" algn="ctr">
              <a:lnSpc>
                <a:spcPct val="110000"/>
              </a:lnSpc>
              <a:buNone/>
            </a:pPr>
            <a:r>
              <a:rPr lang="en-US" b="1" dirty="0"/>
              <a:t>Prepare for eternity by repenting of sin, trusting in Christ as Saviour, and living a holy life.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A believer has prayed for an opportunity or a job for years. When the opportunity comes, the process requires lying about some personal details or using a false document. What should the believer do, and why? Support your answer with Scripture.</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F5418B8-B38E-F1F5-D6D7-5F7C31D04A0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37139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9ED1-227F-5E3B-8FC7-B69BA53E46B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678C02A-32AF-2911-CA79-4E5F6DAB2FB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10FEBF8-C2B6-7E40-3E65-282CC2D7469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1042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3EFEA4-EA9D-BAF1-E15F-DB8ED9B527A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052277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spc="0" normalizeH="0" noProof="0" dirty="0">
                <a:ln>
                  <a:noFill/>
                </a:ln>
                <a:solidFill>
                  <a:srgbClr val="FFFFFF"/>
                </a:solidFill>
                <a:effectLst/>
                <a:uLnTx/>
                <a:uFillTx/>
                <a:latin typeface="Calibri Light"/>
                <a:ea typeface="+mj-ea"/>
                <a:cs typeface="+mj-cs"/>
              </a:rPr>
              <a:t>Isaac marries Rebekah</a:t>
            </a:r>
            <a:br>
              <a:rPr kumimoji="0" lang="en-GB" altLang="en-US" sz="4800" b="1" i="0" u="none" strike="noStrike" kern="1200" spc="0" normalizeH="0" noProof="0" dirty="0">
                <a:ln>
                  <a:noFill/>
                </a:ln>
                <a:solidFill>
                  <a:srgbClr val="FFFFFF"/>
                </a:solidFill>
                <a:effectLst/>
                <a:uLnTx/>
                <a:uFillTx/>
                <a:latin typeface="Calibri Light"/>
                <a:ea typeface="+mj-ea"/>
                <a:cs typeface="+mj-cs"/>
              </a:rPr>
            </a:b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Isaac brought her into his mother Sarah’s tent, and took Rebekah, and she became his wife; and he loved her: and Isaac was comforted after his mother’s death”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24:67</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800" b="0" i="1"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24:1-67 </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Philippians 3:1-11</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50) Philippians 003">
            <a:hlinkClick r:id="" action="ppaction://media"/>
            <a:extLst>
              <a:ext uri="{FF2B5EF4-FFF2-40B4-BE49-F238E27FC236}">
                <a16:creationId xmlns:a16="http://schemas.microsoft.com/office/drawing/2014/main" id="{58E28BE0-04DC-143E-0568-DFD55322889C}"/>
              </a:ext>
            </a:extLst>
          </p:cNvPr>
          <p:cNvPicPr>
            <a:picLocks noChangeAspect="1"/>
          </p:cNvPicPr>
          <p:nvPr>
            <a:audioFile r:link="rId1"/>
            <p:extLst>
              <p:ext uri="{DAA4B4D4-6D71-4841-9C94-3DE7FCFB9230}">
                <p14:media xmlns:p14="http://schemas.microsoft.com/office/powerpoint/2010/main" r:embed="rId2">
                  <p14:trim st="1000" end="94895.7142"/>
                </p14:media>
              </p:ext>
            </p:extLst>
          </p:nvPr>
        </p:nvPicPr>
        <p:blipFill>
          <a:blip r:embed="rId7"/>
          <a:stretch>
            <a:fillRect/>
          </a:stretch>
        </p:blipFill>
        <p:spPr>
          <a:xfrm>
            <a:off x="5892344" y="3777649"/>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0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019:</a:t>
            </a:r>
            <a:r>
              <a:rPr lang="en-US" sz="7200" b="1" dirty="0">
                <a:solidFill>
                  <a:schemeClr val="bg1"/>
                </a:solidFill>
                <a:effectLst>
                  <a:outerShdw blurRad="38100" dist="38100" dir="2700000" algn="tl">
                    <a:srgbClr val="000000">
                      <a:alpha val="43137"/>
                    </a:srgbClr>
                  </a:outerShdw>
                </a:effectLst>
              </a:rPr>
              <a:t> CHRIST JESUS HATH THE POWER</a:t>
            </a:r>
          </a:p>
        </p:txBody>
      </p:sp>
    </p:spTree>
    <p:extLst>
      <p:ext uri="{BB962C8B-B14F-4D97-AF65-F5344CB8AC3E}">
        <p14:creationId xmlns:p14="http://schemas.microsoft.com/office/powerpoint/2010/main" val="2015445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CHRIST JESUS HATH THE POWER [GHS 019]</a:t>
            </a:r>
          </a:p>
        </p:txBody>
      </p:sp>
      <p:grpSp>
        <p:nvGrpSpPr>
          <p:cNvPr id="3" name="Group 2"/>
          <p:cNvGrpSpPr/>
          <p:nvPr/>
        </p:nvGrpSpPr>
        <p:grpSpPr>
          <a:xfrm>
            <a:off x="243372" y="1656012"/>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power to forgive,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quicken whom He will,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make the sinner live.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tell it far and near!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bring to Him your guilty heart,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grace shall banish fear!</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696732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406698"/>
            <a:ext cx="7725746" cy="601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God He wields!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heart surrender yields!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trust Him evermore!.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worship and adore!</a:t>
            </a:r>
          </a:p>
        </p:txBody>
      </p:sp>
    </p:spTree>
    <p:extLst>
      <p:ext uri="{BB962C8B-B14F-4D97-AF65-F5344CB8AC3E}">
        <p14:creationId xmlns:p14="http://schemas.microsoft.com/office/powerpoint/2010/main" val="3302060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CHRIST JESUS HATH THE POWER [GHS 019]</a:t>
            </a:r>
          </a:p>
        </p:txBody>
      </p:sp>
      <p:grpSp>
        <p:nvGrpSpPr>
          <p:cNvPr id="3" name="Group 2"/>
          <p:cNvGrpSpPr/>
          <p:nvPr/>
        </p:nvGrpSpPr>
        <p:grpSpPr>
          <a:xfrm>
            <a:off x="243372" y="1656012"/>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power to renew,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cleanse your heart from sin,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make you wholly true.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evermore to keep;</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none can pluck you from His hand,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rob Him of His sheep! </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28522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406698"/>
            <a:ext cx="7725746" cy="601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God He wields!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heart surrender yields!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trust Him evermore!.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worship and adore!</a:t>
            </a:r>
          </a:p>
        </p:txBody>
      </p:sp>
    </p:spTree>
    <p:extLst>
      <p:ext uri="{BB962C8B-B14F-4D97-AF65-F5344CB8AC3E}">
        <p14:creationId xmlns:p14="http://schemas.microsoft.com/office/powerpoint/2010/main" val="31170616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CHRIST JESUS HATH THE POWER [GHS 019]</a:t>
            </a:r>
          </a:p>
        </p:txBody>
      </p:sp>
      <p:grpSp>
        <p:nvGrpSpPr>
          <p:cNvPr id="3" name="Group 2"/>
          <p:cNvGrpSpPr/>
          <p:nvPr/>
        </p:nvGrpSpPr>
        <p:grpSpPr>
          <a:xfrm>
            <a:off x="243372" y="1656012"/>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power to console,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carry all your care—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 Him your burdens roll.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wipe the tear away;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place in Him your confidence!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trust Him, and obey!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748534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406698"/>
            <a:ext cx="7725746" cy="601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God He wields!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heart surrender yields!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trust Him evermore!.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worship and adore!</a:t>
            </a:r>
          </a:p>
        </p:txBody>
      </p:sp>
    </p:spTree>
    <p:extLst>
      <p:ext uri="{BB962C8B-B14F-4D97-AF65-F5344CB8AC3E}">
        <p14:creationId xmlns:p14="http://schemas.microsoft.com/office/powerpoint/2010/main" val="6334349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CHRIST JESUS HATH THE POWER [GHS 019]</a:t>
            </a:r>
          </a:p>
        </p:txBody>
      </p:sp>
      <p:grpSp>
        <p:nvGrpSpPr>
          <p:cNvPr id="3" name="Group 2"/>
          <p:cNvGrpSpPr/>
          <p:nvPr/>
        </p:nvGrpSpPr>
        <p:grpSpPr>
          <a:xfrm>
            <a:off x="243372" y="1656012"/>
            <a:ext cx="11948629" cy="5016758"/>
            <a:chOff x="257130" y="1719391"/>
            <a:chExt cx="10547818" cy="5016758"/>
          </a:xfrm>
        </p:grpSpPr>
        <p:sp>
          <p:nvSpPr>
            <p:cNvPr id="14339" name="TextBox 1"/>
            <p:cNvSpPr txBox="1">
              <a:spLocks noChangeArrowheads="1"/>
            </p:cNvSpPr>
            <p:nvPr/>
          </p:nvSpPr>
          <p:spPr bwMode="auto">
            <a:xfrm>
              <a:off x="907147" y="1719391"/>
              <a:ext cx="98978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power to destroy,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bruise your enemy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would your soul annoy.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on your dying bed,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give your soul the victory,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en-US"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raise the dead!.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2935887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406698"/>
            <a:ext cx="7725746" cy="601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God He wields!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heart surrender yields!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trust Him evermore!.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Jesus hath the </a:t>
            </a:r>
            <a:r>
              <a:rPr kumimoji="0" lang="en-US" altLang="en-US" sz="40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worship and adore!</a:t>
            </a:r>
          </a:p>
        </p:txBody>
      </p:sp>
      <p:sp>
        <p:nvSpPr>
          <p:cNvPr id="3" name="Oval 2">
            <a:extLst>
              <a:ext uri="{FF2B5EF4-FFF2-40B4-BE49-F238E27FC236}">
                <a16:creationId xmlns:a16="http://schemas.microsoft.com/office/drawing/2014/main" id="{8B3B6C6F-E45B-4B97-A127-D521432ACEB1}"/>
              </a:ext>
            </a:extLst>
          </p:cNvPr>
          <p:cNvSpPr/>
          <p:nvPr/>
        </p:nvSpPr>
        <p:spPr>
          <a:xfrm>
            <a:off x="8668139" y="5891885"/>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1288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ENJOYING THE FULLNESS OF THE RESURRECTION POWER</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42154</TotalTime>
  <Words>1686</Words>
  <Application>Microsoft Office PowerPoint</Application>
  <PresentationFormat>Widescreen</PresentationFormat>
  <Paragraphs>239</Paragraphs>
  <Slides>46</Slides>
  <Notes>16</Notes>
  <HiddenSlides>0</HiddenSlides>
  <MMClips>1</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46</vt:i4>
      </vt:variant>
    </vt:vector>
  </HeadingPairs>
  <TitlesOfParts>
    <vt:vector size="62" baseType="lpstr">
      <vt:lpstr>Aptos</vt:lpstr>
      <vt:lpstr>Arial</vt:lpstr>
      <vt:lpstr>Bell MT</vt:lpstr>
      <vt:lpstr>Calibri</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WILL YOUR ANCHOR HOLD? [GHS 021]</vt:lpstr>
      <vt:lpstr>PowerPoint Presentation</vt:lpstr>
      <vt:lpstr>WILL YOUR ANCHOR HOLD? [GHS 021]</vt:lpstr>
      <vt:lpstr>PowerPoint Presentation</vt:lpstr>
      <vt:lpstr>WILL YOUR ANCHOR HOLD? [GHS 021]</vt:lpstr>
      <vt:lpstr>PowerPoint Presentation</vt:lpstr>
      <vt:lpstr>WILL YOUR ANCHOR HOLD? [GHS 021]</vt:lpstr>
      <vt:lpstr>PowerPoint Presentation</vt:lpstr>
      <vt:lpstr>WILL YOUR ANCHOR HOLD? [GHS 021]</vt:lpstr>
      <vt:lpstr>PowerPoint Presentation</vt:lpstr>
      <vt:lpstr>SEARCH THE SCRIPTURES</vt:lpstr>
      <vt:lpstr>REVIEW OF THE ASSIGNMENT FROM LAST STUDY</vt:lpstr>
      <vt:lpstr> LESSON 14:  God Tests Abraham </vt:lpstr>
      <vt:lpstr>INTRODUCTION</vt:lpstr>
      <vt:lpstr>God Tests Abraham </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LESSON 15:  Isaac marries Rebekah </vt:lpstr>
      <vt:lpstr>PowerPoint Presentation</vt:lpstr>
      <vt:lpstr>HYMN</vt:lpstr>
      <vt:lpstr>CHRIST JESUS HATH THE POWER [GHS 019]</vt:lpstr>
      <vt:lpstr>PowerPoint Presentation</vt:lpstr>
      <vt:lpstr>CHRIST JESUS HATH THE POWER [GHS 019]</vt:lpstr>
      <vt:lpstr>PowerPoint Presentation</vt:lpstr>
      <vt:lpstr>CHRIST JESUS HATH THE POWER [GHS 019]</vt:lpstr>
      <vt:lpstr>PowerPoint Presentation</vt:lpstr>
      <vt:lpstr>CHRIST JESUS HATH THE POWER [GHS 019]</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1225</cp:revision>
  <dcterms:created xsi:type="dcterms:W3CDTF">2023-01-06T14:44:39Z</dcterms:created>
  <dcterms:modified xsi:type="dcterms:W3CDTF">2026-04-10T05:26:13Z</dcterms:modified>
</cp:coreProperties>
</file>