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theme/themeOverride1.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49"/>
  </p:notesMasterIdLst>
  <p:sldIdLst>
    <p:sldId id="4219" r:id="rId8"/>
    <p:sldId id="269" r:id="rId9"/>
    <p:sldId id="270" r:id="rId10"/>
    <p:sldId id="274" r:id="rId11"/>
    <p:sldId id="4334" r:id="rId12"/>
    <p:sldId id="4335" r:id="rId13"/>
    <p:sldId id="301" r:id="rId14"/>
    <p:sldId id="302" r:id="rId15"/>
    <p:sldId id="303" r:id="rId16"/>
    <p:sldId id="4336" r:id="rId17"/>
    <p:sldId id="256" r:id="rId18"/>
    <p:sldId id="294" r:id="rId19"/>
    <p:sldId id="258" r:id="rId20"/>
    <p:sldId id="259" r:id="rId21"/>
    <p:sldId id="287" r:id="rId22"/>
    <p:sldId id="283" r:id="rId23"/>
    <p:sldId id="276" r:id="rId24"/>
    <p:sldId id="292" r:id="rId25"/>
    <p:sldId id="4330" r:id="rId26"/>
    <p:sldId id="296" r:id="rId27"/>
    <p:sldId id="4331" r:id="rId28"/>
    <p:sldId id="288" r:id="rId29"/>
    <p:sldId id="3211" r:id="rId30"/>
    <p:sldId id="3200" r:id="rId31"/>
    <p:sldId id="3201" r:id="rId32"/>
    <p:sldId id="4231" r:id="rId33"/>
    <p:sldId id="3163" r:id="rId34"/>
    <p:sldId id="4279" r:id="rId35"/>
    <p:sldId id="3380" r:id="rId36"/>
    <p:sldId id="4329" r:id="rId37"/>
    <p:sldId id="4327" r:id="rId38"/>
    <p:sldId id="4328" r:id="rId39"/>
    <p:sldId id="4104" r:id="rId40"/>
    <p:sldId id="4332" r:id="rId41"/>
    <p:sldId id="4333" r:id="rId42"/>
    <p:sldId id="298" r:id="rId43"/>
    <p:sldId id="299" r:id="rId44"/>
    <p:sldId id="300" r:id="rId45"/>
    <p:sldId id="3627" r:id="rId46"/>
    <p:sldId id="3204" r:id="rId47"/>
    <p:sldId id="208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B50"/>
    <a:srgbClr val="000A1E"/>
    <a:srgbClr val="55E978"/>
    <a:srgbClr val="FF99FF"/>
    <a:srgbClr val="FFCCFF"/>
    <a:srgbClr val="F1EBF1"/>
    <a:srgbClr val="80350E"/>
    <a:srgbClr val="3333FF"/>
    <a:srgbClr val="A9A94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1896" autoAdjust="0"/>
  </p:normalViewPr>
  <p:slideViewPr>
    <p:cSldViewPr snapToGrid="0">
      <p:cViewPr varScale="1">
        <p:scale>
          <a:sx n="59" d="100"/>
          <a:sy n="59" d="100"/>
        </p:scale>
        <p:origin x="370" y="62"/>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notesMaster" Target="notesMasters/notesMaster1.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Why should parents and guardians show godly concern for the marriage of their children?</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mn-lt"/>
              <a:ea typeface="+mn-ea"/>
              <a:cs typeface="+mn-cs"/>
            </a:rPr>
            <a:t>Genesis 24:2–4; </a:t>
          </a:r>
          <a:r>
            <a:rPr lang="en-US" sz="3200" b="1" i="1" kern="1200" dirty="0">
              <a:latin typeface="+mn-lt"/>
            </a:rPr>
            <a:t>Deuteronomy</a:t>
          </a:r>
          <a:r>
            <a:rPr lang="nl-NL" sz="3200" b="1" i="1" kern="1200" dirty="0">
              <a:latin typeface="+mn-lt"/>
            </a:rPr>
            <a:t> 7:3–4</a:t>
          </a:r>
          <a:endParaRPr lang="en-GB" sz="3200" b="1" i="1" kern="1200" dirty="0">
            <a:latin typeface="+mn-l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Whom must a Christian not marry?</a:t>
          </a:r>
        </a:p>
        <a:p>
          <a:pPr algn="ctr">
            <a:lnSpc>
              <a:spcPct val="100000"/>
            </a:lnSpc>
            <a:spcBef>
              <a:spcPct val="0"/>
            </a:spcBef>
            <a:spcAft>
              <a:spcPts val="600"/>
            </a:spcAft>
          </a:pPr>
          <a:r>
            <a:rPr lang="en-US" sz="3200" b="1" i="1" kern="1200" dirty="0"/>
            <a:t>Leviticus</a:t>
          </a:r>
          <a:r>
            <a:rPr lang="en-GB" sz="3200" b="1" i="1" kern="1200" dirty="0"/>
            <a:t> 18:6, 20:13; </a:t>
          </a:r>
          <a:r>
            <a:rPr lang="en-US" sz="3200" b="1" i="1" kern="1200" dirty="0"/>
            <a:t>Matthew</a:t>
          </a:r>
          <a:r>
            <a:rPr lang="en-GB" sz="3200" b="1" i="1" kern="1200" dirty="0"/>
            <a:t> 19:4-6,9; </a:t>
          </a:r>
          <a:r>
            <a:rPr lang="en-US" sz="3200" b="1" i="1" kern="1200" dirty="0">
              <a:solidFill>
                <a:prstClr val="black">
                  <a:hueOff val="0"/>
                  <a:satOff val="0"/>
                  <a:lumOff val="0"/>
                  <a:alphaOff val="0"/>
                </a:prstClr>
              </a:solidFill>
              <a:latin typeface="Calibri"/>
              <a:ea typeface="+mn-ea"/>
              <a:cs typeface="+mn-cs"/>
            </a:rPr>
            <a:t>2 Corinthians 6:14</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Mention things to avoid while seeking God’s will in marriage?</a:t>
          </a:r>
        </a:p>
        <a:p>
          <a:pPr algn="ctr">
            <a:lnSpc>
              <a:spcPct val="100000"/>
            </a:lnSpc>
            <a:spcBef>
              <a:spcPct val="0"/>
            </a:spcBef>
            <a:spcAft>
              <a:spcPts val="600"/>
            </a:spcAft>
          </a:pPr>
          <a:r>
            <a:rPr lang="en-US" sz="3200" b="1" i="1" dirty="0"/>
            <a:t>Proverbs 3:5-6; </a:t>
          </a:r>
          <a:r>
            <a:rPr lang="en-GB" sz="3200" b="1" i="1"/>
            <a:t>Proverbs </a:t>
          </a:r>
          <a:r>
            <a:rPr lang="en-GB" sz="3200" b="1" i="1" dirty="0"/>
            <a:t>19:2;  1 Thessalonians 4:3-5.</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9902"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kern="1200" dirty="0"/>
            <a:t>Highlight some ways God leads His children to know His will in marriage.</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a:ea typeface="+mn-ea"/>
              <a:cs typeface="+mn-cs"/>
            </a:rPr>
            <a:t>Genesis 24:12,27; </a:t>
          </a:r>
          <a:r>
            <a:rPr lang="en-GB" sz="3200" b="1" i="1" kern="1200" dirty="0"/>
            <a:t>Psalm 119:105; Romans 8:14.</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practices help to build a successful Christian marriage?</a:t>
          </a:r>
        </a:p>
        <a:p>
          <a:pPr algn="ctr">
            <a:lnSpc>
              <a:spcPct val="100000"/>
            </a:lnSpc>
            <a:spcBef>
              <a:spcPct val="0"/>
            </a:spcBef>
            <a:spcAft>
              <a:spcPts val="600"/>
            </a:spcAft>
          </a:pPr>
          <a:r>
            <a:rPr lang="en-US" sz="3200" b="1" i="1" dirty="0"/>
            <a:t>Genesis 24:63-67; Colossians 3:18-19; 1 Peter 3:1-2,7</a:t>
          </a:r>
          <a:r>
            <a:rPr lang="en-US" sz="3200" b="1" dirty="0"/>
            <a:t>. </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Why should parents and guardians show godly concern for the marriage of their children?</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mn-lt"/>
              <a:ea typeface="+mn-ea"/>
              <a:cs typeface="+mn-cs"/>
            </a:rPr>
            <a:t>Genesis 24:2–4; </a:t>
          </a:r>
          <a:r>
            <a:rPr lang="en-US" sz="3200" b="1" i="1" kern="1200" dirty="0">
              <a:latin typeface="+mn-lt"/>
            </a:rPr>
            <a:t>Deuteronomy</a:t>
          </a:r>
          <a:r>
            <a:rPr lang="nl-NL" sz="3200" b="1" i="1" kern="1200" dirty="0">
              <a:latin typeface="+mn-lt"/>
            </a:rPr>
            <a:t> 7:3–4</a:t>
          </a:r>
          <a:endParaRPr lang="en-GB" sz="3200" b="1" i="1" kern="1200" dirty="0">
            <a:latin typeface="+mn-lt"/>
          </a:endParaRP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Whom must a Christian not marry?</a:t>
          </a:r>
        </a:p>
        <a:p>
          <a:pPr marL="0" lvl="0" indent="0" algn="ctr" defTabSz="1422400">
            <a:lnSpc>
              <a:spcPct val="100000"/>
            </a:lnSpc>
            <a:spcBef>
              <a:spcPct val="0"/>
            </a:spcBef>
            <a:spcAft>
              <a:spcPts val="600"/>
            </a:spcAft>
            <a:buNone/>
          </a:pPr>
          <a:r>
            <a:rPr lang="en-US" sz="3200" b="1" i="1" kern="1200" dirty="0"/>
            <a:t>Leviticus</a:t>
          </a:r>
          <a:r>
            <a:rPr lang="en-GB" sz="3200" b="1" i="1" kern="1200" dirty="0"/>
            <a:t> 18:6, 20:13; </a:t>
          </a:r>
          <a:r>
            <a:rPr lang="en-US" sz="3200" b="1" i="1" kern="1200" dirty="0"/>
            <a:t>Matthew</a:t>
          </a:r>
          <a:r>
            <a:rPr lang="en-GB" sz="3200" b="1" i="1" kern="1200" dirty="0"/>
            <a:t> 19:4-6,9; </a:t>
          </a:r>
          <a:r>
            <a:rPr lang="en-US" sz="3200" b="1" i="1" kern="1200" dirty="0">
              <a:solidFill>
                <a:prstClr val="black">
                  <a:hueOff val="0"/>
                  <a:satOff val="0"/>
                  <a:lumOff val="0"/>
                  <a:alphaOff val="0"/>
                </a:prstClr>
              </a:solidFill>
              <a:latin typeface="Calibri"/>
              <a:ea typeface="+mn-ea"/>
              <a:cs typeface="+mn-cs"/>
            </a:rPr>
            <a:t>2 Corinthians 6:14</a:t>
          </a:r>
          <a:endParaRPr lang="en-GB" sz="3200" b="1" i="1" kern="1200" dirty="0">
            <a:solidFill>
              <a:prstClr val="black">
                <a:hueOff val="0"/>
                <a:satOff val="0"/>
                <a:lumOff val="0"/>
                <a:alphaOff val="0"/>
              </a:prstClr>
            </a:solidFill>
            <a:latin typeface="Calibri"/>
            <a:ea typeface="+mn-ea"/>
            <a:cs typeface="+mn-cs"/>
          </a:endParaRP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52717" y="1387"/>
          <a:ext cx="569467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880433" y="502717"/>
          <a:ext cx="569467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Mention things to avoid while seeking God’s will in marriage?</a:t>
          </a:r>
        </a:p>
        <a:p>
          <a:pPr marL="0" lvl="0" indent="0" algn="ctr" defTabSz="1422400">
            <a:lnSpc>
              <a:spcPct val="100000"/>
            </a:lnSpc>
            <a:spcBef>
              <a:spcPct val="0"/>
            </a:spcBef>
            <a:spcAft>
              <a:spcPts val="600"/>
            </a:spcAft>
            <a:buNone/>
          </a:pPr>
          <a:r>
            <a:rPr lang="en-US" sz="3200" b="1" i="1" kern="1200" dirty="0"/>
            <a:t>Proverbs 3:5-6; </a:t>
          </a:r>
          <a:r>
            <a:rPr lang="en-GB" sz="3200" b="1" i="1" kern="1200"/>
            <a:t>Proverbs </a:t>
          </a:r>
          <a:r>
            <a:rPr lang="en-GB" sz="3200" b="1" i="1" kern="1200" dirty="0"/>
            <a:t>19:2;  1 Thessalonians 4:3-5.</a:t>
          </a:r>
        </a:p>
      </dsp:txBody>
      <dsp:txXfrm>
        <a:off x="2973727" y="596011"/>
        <a:ext cx="5508089"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Highlight some ways God leads His children to know His will in marriage.</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a:ea typeface="+mn-ea"/>
              <a:cs typeface="+mn-cs"/>
            </a:rPr>
            <a:t>Genesis 24:12,27; </a:t>
          </a:r>
          <a:r>
            <a:rPr lang="en-GB" sz="3200" b="1" i="1" kern="1200" dirty="0"/>
            <a:t>Psalm 119:105; Romans 8:14.</a:t>
          </a: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practices help to build a successful Christian marriage?</a:t>
          </a:r>
        </a:p>
        <a:p>
          <a:pPr marL="0" lvl="0" indent="0" algn="ctr" defTabSz="1422400">
            <a:lnSpc>
              <a:spcPct val="100000"/>
            </a:lnSpc>
            <a:spcBef>
              <a:spcPct val="0"/>
            </a:spcBef>
            <a:spcAft>
              <a:spcPts val="600"/>
            </a:spcAft>
            <a:buNone/>
          </a:pPr>
          <a:r>
            <a:rPr lang="en-US" sz="3200" b="1" i="1" kern="1200" dirty="0"/>
            <a:t>Genesis 24:63-67; Colossians 3:18-19; 1 Peter 3:1-2,7</a:t>
          </a:r>
          <a:r>
            <a:rPr lang="en-US" sz="3200" b="1" kern="1200" dirty="0"/>
            <a:t>. </a:t>
          </a:r>
          <a:endParaRPr lang="en-GB" sz="3200" b="1" i="1" kern="1200" dirty="0"/>
        </a:p>
      </dsp:txBody>
      <dsp:txXfrm>
        <a:off x="2735732" y="596011"/>
        <a:ext cx="5984079"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4/17/2026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55462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77761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869163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68580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E766-2958-2F03-DFC4-24D1B2B08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F9BFE-57FF-4672-EB36-BC3494D52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DE134-B994-CCD1-D4A1-6C7E1DBD9F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D935E3-09B5-7E7F-8F53-B594418395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664336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635277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26</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99069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32</a:t>
            </a:fld>
            <a:endParaRPr lang="en-US"/>
          </a:p>
        </p:txBody>
      </p:sp>
    </p:spTree>
    <p:extLst>
      <p:ext uri="{BB962C8B-B14F-4D97-AF65-F5344CB8AC3E}">
        <p14:creationId xmlns:p14="http://schemas.microsoft.com/office/powerpoint/2010/main" val="828243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40</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17/04/2026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17/04/2026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17/04/2026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17/04/2026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17/04/2026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17/04/2026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17/04/2026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17/04/2026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17/04/2026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17/04/2026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17/04/2026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4/17/2026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17/04/2026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4/17/2026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4/17/2026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4/17/2026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4/17/2026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4/17/2026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4/17/2026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4/17/2026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4/17/2026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4/17/2026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17/04/2026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17/04/2026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17/04/2026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17/04/2026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17/04/2026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17/04/2026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17/04/2026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17/04/2026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17/04/2026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17/04/2026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17/04/2026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4/17/2026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4/17/2026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4/17/2026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4/17/2026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4/17/2026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4/17/2026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4/17/2026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4/17/2026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4/17/2026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4/17/2026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4/17/2026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4/17/2026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4/17/2026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4/17/2026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4/17/2026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4/17/2026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4/17/2026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4/17/2026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4/17/2026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4/17/2026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3555107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6570936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17/04/2026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2186892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17/04/2026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3044477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17/04/2026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28094421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17/04/2026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3000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17/04/2026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9569599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17/04/2026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500589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17/04/2026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0209817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44568594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0778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17/04/2026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4/17/2026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17/04/2026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4/17/2026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4/17/2026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4/17/2026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17/04/2026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39722824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10.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13.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35.png"/><Relationship Id="rId4" Type="http://schemas.openxmlformats.org/officeDocument/2006/relationships/notesSlide" Target="../notesSlides/notesSlide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19</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-04-2026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209:</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I WILL NOT FORGET THEE</a:t>
            </a: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I WILL NOT FORGET THEE </a:t>
            </a:r>
            <a:r>
              <a:rPr lang="en-US" b="1" u="sng" dirty="0">
                <a:solidFill>
                  <a:schemeClr val="bg1"/>
                </a:solidFill>
                <a:latin typeface="Arial" panose="020B0604020202020204" pitchFamily="34" charset="0"/>
                <a:cs typeface="Arial" panose="020B0604020202020204" pitchFamily="34" charset="0"/>
              </a:rPr>
              <a:t>[GHS 209]</a:t>
            </a:r>
          </a:p>
        </p:txBody>
      </p:sp>
      <p:grpSp>
        <p:nvGrpSpPr>
          <p:cNvPr id="3" name="Group 2"/>
          <p:cNvGrpSpPr/>
          <p:nvPr/>
        </p:nvGrpSpPr>
        <p:grpSpPr>
          <a:xfrm>
            <a:off x="136692" y="1656012"/>
            <a:ext cx="12177227" cy="3785652"/>
            <a:chOff x="257130" y="1719391"/>
            <a:chExt cx="10749616" cy="3785652"/>
          </a:xfrm>
        </p:grpSpPr>
        <p:sp>
          <p:nvSpPr>
            <p:cNvPr id="14339" name="TextBox 1"/>
            <p:cNvSpPr txBox="1">
              <a:spLocks noChangeArrowheads="1"/>
            </p:cNvSpPr>
            <p:nvPr/>
          </p:nvSpPr>
          <p:spPr bwMode="auto">
            <a:xfrm>
              <a:off x="907146" y="1719391"/>
              <a:ext cx="100996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Sweet is the promise “I will not forget thee,”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Nothing can molest or turn my soul away;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E’en though the night be dark within the valley,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beyond is shining an eternal day. </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638146" y="1350655"/>
            <a:ext cx="1026429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I...will not forget thee or leave thee;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My hands I’ll hold thee, in My arms I’ll fold thee;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not forget thee or leave thee-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am thy Redeemer, I will care for thee. </a:t>
            </a:r>
            <a:endPar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AFD17-A045-696F-3A89-B8F1E2ED7F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2C1679-EC89-1094-A617-B6E7C7CA5A93}"/>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I WILL NOT FORGET THEE </a:t>
            </a:r>
            <a:r>
              <a:rPr lang="en-US" b="1" u="sng" dirty="0">
                <a:solidFill>
                  <a:schemeClr val="bg1"/>
                </a:solidFill>
                <a:latin typeface="Arial" panose="020B0604020202020204" pitchFamily="34" charset="0"/>
                <a:cs typeface="Arial" panose="020B0604020202020204" pitchFamily="34" charset="0"/>
              </a:rPr>
              <a:t>[GHS 209]</a:t>
            </a:r>
          </a:p>
        </p:txBody>
      </p:sp>
      <p:grpSp>
        <p:nvGrpSpPr>
          <p:cNvPr id="3" name="Group 2">
            <a:extLst>
              <a:ext uri="{FF2B5EF4-FFF2-40B4-BE49-F238E27FC236}">
                <a16:creationId xmlns:a16="http://schemas.microsoft.com/office/drawing/2014/main" id="{198F8639-7E20-2CC5-E2F8-4220E98C5BA5}"/>
              </a:ext>
            </a:extLst>
          </p:cNvPr>
          <p:cNvGrpSpPr/>
          <p:nvPr/>
        </p:nvGrpSpPr>
        <p:grpSpPr>
          <a:xfrm>
            <a:off x="136692" y="1656012"/>
            <a:ext cx="12177227" cy="3785652"/>
            <a:chOff x="257130" y="1719391"/>
            <a:chExt cx="10749616" cy="3785652"/>
          </a:xfrm>
        </p:grpSpPr>
        <p:sp>
          <p:nvSpPr>
            <p:cNvPr id="14339" name="TextBox 1">
              <a:extLst>
                <a:ext uri="{FF2B5EF4-FFF2-40B4-BE49-F238E27FC236}">
                  <a16:creationId xmlns:a16="http://schemas.microsoft.com/office/drawing/2014/main" id="{26BF5F52-88DD-A9CF-7E04-79BD96945A04}"/>
                </a:ext>
              </a:extLst>
            </p:cNvPr>
            <p:cNvSpPr txBox="1">
              <a:spLocks noChangeArrowheads="1"/>
            </p:cNvSpPr>
            <p:nvPr/>
          </p:nvSpPr>
          <p:spPr bwMode="auto">
            <a:xfrm>
              <a:off x="907146" y="1719391"/>
              <a:ext cx="100996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can I show my gratitude to Jesus,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His love unfailing and His tender care?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proclaim to others His salvation,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they may accept Him and His promise share. </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EC76ED5A-BF70-100F-3255-44B30805D6ED}"/>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848876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4D944-BD80-2C93-FDF6-C52FCB6BC1C1}"/>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665058F3-FCE8-8BAB-F934-0B06C1391259}"/>
              </a:ext>
            </a:extLst>
          </p:cNvPr>
          <p:cNvSpPr txBox="1">
            <a:spLocks noChangeArrowheads="1"/>
          </p:cNvSpPr>
          <p:nvPr/>
        </p:nvSpPr>
        <p:spPr bwMode="auto">
          <a:xfrm>
            <a:off x="1638146" y="1350655"/>
            <a:ext cx="1026429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I...will not forget thee or leave thee;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My hands I’ll hold thee, in My arms I’ll fold thee;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not forget thee or leave thee-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am thy Redeemer, I will care for thee. </a:t>
            </a:r>
            <a:endPar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84716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32F64-AE0F-6523-6D04-60312805CD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21ED24-4347-BA28-F484-C74B6EADD523}"/>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I WILL NOT FORGET THEE </a:t>
            </a:r>
            <a:r>
              <a:rPr lang="en-US" b="1" u="sng" dirty="0">
                <a:solidFill>
                  <a:schemeClr val="bg1"/>
                </a:solidFill>
                <a:latin typeface="Arial" panose="020B0604020202020204" pitchFamily="34" charset="0"/>
                <a:cs typeface="Arial" panose="020B0604020202020204" pitchFamily="34" charset="0"/>
              </a:rPr>
              <a:t>[GHS 209]</a:t>
            </a:r>
          </a:p>
        </p:txBody>
      </p:sp>
      <p:grpSp>
        <p:nvGrpSpPr>
          <p:cNvPr id="3" name="Group 2">
            <a:extLst>
              <a:ext uri="{FF2B5EF4-FFF2-40B4-BE49-F238E27FC236}">
                <a16:creationId xmlns:a16="http://schemas.microsoft.com/office/drawing/2014/main" id="{E4D4908C-1FA9-325F-98A4-9CE7B0EE04D8}"/>
              </a:ext>
            </a:extLst>
          </p:cNvPr>
          <p:cNvGrpSpPr/>
          <p:nvPr/>
        </p:nvGrpSpPr>
        <p:grpSpPr>
          <a:xfrm>
            <a:off x="136692" y="1473132"/>
            <a:ext cx="12177227" cy="5078313"/>
            <a:chOff x="257130" y="1719391"/>
            <a:chExt cx="10749616" cy="5078313"/>
          </a:xfrm>
        </p:grpSpPr>
        <p:sp>
          <p:nvSpPr>
            <p:cNvPr id="14339" name="TextBox 1">
              <a:extLst>
                <a:ext uri="{FF2B5EF4-FFF2-40B4-BE49-F238E27FC236}">
                  <a16:creationId xmlns:a16="http://schemas.microsoft.com/office/drawing/2014/main" id="{95B9C66A-CE18-E9CB-04C4-066211987BFE}"/>
                </a:ext>
              </a:extLst>
            </p:cNvPr>
            <p:cNvSpPr txBox="1">
              <a:spLocks noChangeArrowheads="1"/>
            </p:cNvSpPr>
            <p:nvPr/>
          </p:nvSpPr>
          <p:spPr bwMode="auto">
            <a:xfrm>
              <a:off x="907146" y="1719391"/>
              <a:ext cx="100996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Trusting the promise “I will not forget thee,”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Onward will I go with songs of joy and praise;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 earth despise me, </a:t>
              </a:r>
              <a:r>
                <a:rPr kumimoji="0" lang="en-GB"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my friends forsake me,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will be near me gladdening my days. </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06EA53FC-4B44-78B0-DD81-2FAED946EACA}"/>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823047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1D0F4-CA2F-F6EE-F28D-5102EB0DA34B}"/>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CCAC7A40-A871-B6C0-7247-0BC02071E253}"/>
              </a:ext>
            </a:extLst>
          </p:cNvPr>
          <p:cNvSpPr txBox="1">
            <a:spLocks noChangeArrowheads="1"/>
          </p:cNvSpPr>
          <p:nvPr/>
        </p:nvSpPr>
        <p:spPr bwMode="auto">
          <a:xfrm>
            <a:off x="1638146" y="1350655"/>
            <a:ext cx="1026429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I...will not forget thee or leave thee;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My hands I’ll hold thee, in My arms I’ll fold thee;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not forget thee or leave thee-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am thy Redeemer, I will care for thee. </a:t>
            </a:r>
            <a:endPar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55161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0D9BA-34E9-4982-C576-2D37E216D6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8D71B5-E6AA-8178-BF37-51137840A41F}"/>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I WILL NOT FORGET THEE </a:t>
            </a:r>
            <a:r>
              <a:rPr lang="en-US" b="1" u="sng" dirty="0">
                <a:solidFill>
                  <a:schemeClr val="bg1"/>
                </a:solidFill>
                <a:latin typeface="Arial" panose="020B0604020202020204" pitchFamily="34" charset="0"/>
                <a:cs typeface="Arial" panose="020B0604020202020204" pitchFamily="34" charset="0"/>
              </a:rPr>
              <a:t>[GHS 209]</a:t>
            </a:r>
          </a:p>
        </p:txBody>
      </p:sp>
      <p:grpSp>
        <p:nvGrpSpPr>
          <p:cNvPr id="3" name="Group 2">
            <a:extLst>
              <a:ext uri="{FF2B5EF4-FFF2-40B4-BE49-F238E27FC236}">
                <a16:creationId xmlns:a16="http://schemas.microsoft.com/office/drawing/2014/main" id="{59754327-BE7D-205C-9C59-BF8EBC06311B}"/>
              </a:ext>
            </a:extLst>
          </p:cNvPr>
          <p:cNvGrpSpPr/>
          <p:nvPr/>
        </p:nvGrpSpPr>
        <p:grpSpPr>
          <a:xfrm>
            <a:off x="136692" y="1473132"/>
            <a:ext cx="12177227" cy="4431983"/>
            <a:chOff x="257130" y="1719391"/>
            <a:chExt cx="10749616" cy="4431983"/>
          </a:xfrm>
        </p:grpSpPr>
        <p:sp>
          <p:nvSpPr>
            <p:cNvPr id="14339" name="TextBox 1">
              <a:extLst>
                <a:ext uri="{FF2B5EF4-FFF2-40B4-BE49-F238E27FC236}">
                  <a16:creationId xmlns:a16="http://schemas.microsoft.com/office/drawing/2014/main" id="{61B59BF7-B2A3-5B1D-9F69-331955E951CE}"/>
                </a:ext>
              </a:extLst>
            </p:cNvPr>
            <p:cNvSpPr txBox="1">
              <a:spLocks noChangeArrowheads="1"/>
            </p:cNvSpPr>
            <p:nvPr/>
          </p:nvSpPr>
          <p:spPr bwMode="auto">
            <a:xfrm>
              <a:off x="907146" y="1719391"/>
              <a:ext cx="10099600" cy="443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at the golden portals I am standing,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my tribulations, all my sorrows past,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sweet to hear the blessed proclamation: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“Enter, faithful servant, welcome home at last!”</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BCE45176-A681-FA5E-EEF6-64406751E16F}"/>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732499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57501-3A4E-1310-9A37-9EFE94D1FE66}"/>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45DD2A75-073C-3CF0-DF69-EF5EA6EE1395}"/>
              </a:ext>
            </a:extLst>
          </p:cNvPr>
          <p:cNvSpPr txBox="1">
            <a:spLocks noChangeArrowheads="1"/>
          </p:cNvSpPr>
          <p:nvPr/>
        </p:nvSpPr>
        <p:spPr bwMode="auto">
          <a:xfrm>
            <a:off x="1638146" y="1350655"/>
            <a:ext cx="1026429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I...will not forget thee or leave thee;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My hands I’ll hold thee, in My arms I’ll fold thee;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not forget thee or leave thee-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am thy Redeemer, I will care for thee. </a:t>
            </a:r>
            <a:endParaRPr kumimoji="0" lang="en-US" altLang="en-US" sz="4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Oval 1">
            <a:extLst>
              <a:ext uri="{FF2B5EF4-FFF2-40B4-BE49-F238E27FC236}">
                <a16:creationId xmlns:a16="http://schemas.microsoft.com/office/drawing/2014/main" id="{35E95784-FBB3-7B61-5970-FB1B43C644F5}"/>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1031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15-03-2026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00000"/>
              </a:lnSpc>
              <a:spcBef>
                <a:spcPts val="0"/>
              </a:spcBef>
              <a:buNone/>
            </a:pPr>
            <a:endParaRPr lang="en-US" b="1" dirty="0">
              <a:solidFill>
                <a:schemeClr val="bg1">
                  <a:lumMod val="65000"/>
                </a:schemeClr>
              </a:solidFill>
              <a:latin typeface="Calibri" panose="020F0502020204030204" pitchFamily="34" charset="0"/>
            </a:endParaRPr>
          </a:p>
          <a:p>
            <a:pPr marL="0" indent="0" algn="ctr">
              <a:lnSpc>
                <a:spcPct val="110000"/>
              </a:lnSpc>
              <a:buNone/>
            </a:pPr>
            <a:r>
              <a:rPr lang="en-US" b="1" dirty="0">
                <a:solidFill>
                  <a:schemeClr val="bg1">
                    <a:lumMod val="65000"/>
                  </a:schemeClr>
                </a:solidFill>
              </a:rPr>
              <a:t>A believer has prayed for an opportunity or a job for years. When the opportunity comes, the process requires lying about some personal details or using a false document. What should the believer do, and why? Support your answer with Scripture.</a:t>
            </a:r>
          </a:p>
          <a:p>
            <a:pPr marL="0" indent="0" algn="ctr">
              <a:lnSpc>
                <a:spcPct val="110000"/>
              </a:lnSpc>
              <a:buNone/>
            </a:pPr>
            <a:endParaRPr lang="en-US" b="1" dirty="0">
              <a:solidFill>
                <a:schemeClr val="bg1">
                  <a:lumMod val="65000"/>
                </a:schemeClr>
              </a:solidFill>
            </a:endParaRPr>
          </a:p>
          <a:p>
            <a:pPr marL="0" indent="0" algn="ctr">
              <a:lnSpc>
                <a:spcPct val="100000"/>
              </a:lnSpc>
              <a:spcBef>
                <a:spcPts val="0"/>
              </a:spcBef>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 God Tests Abraham</a:t>
            </a:r>
          </a:p>
        </p:txBody>
      </p:sp>
    </p:spTree>
    <p:extLst>
      <p:ext uri="{BB962C8B-B14F-4D97-AF65-F5344CB8AC3E}">
        <p14:creationId xmlns:p14="http://schemas.microsoft.com/office/powerpoint/2010/main" val="402866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15</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GB" altLang="en-US" sz="4800" b="1" dirty="0">
                <a:solidFill>
                  <a:srgbClr val="FFFFFF"/>
                </a:solidFill>
              </a:rPr>
              <a:t>Isaac marries Rebekah</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5389276"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Isaac brought her into his mother Sarah’s tent, and took Rebekah, and she became his wife; and he loved her: and Isaac was comforted after his mother’s death”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Genesis 24:67</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GB"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Genesis 24:1-67 </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589788"/>
            <a:ext cx="7534048" cy="4508306"/>
          </a:xfrm>
        </p:spPr>
        <p:txBody>
          <a:bodyPr anchor="ctr">
            <a:noAutofit/>
          </a:bodyPr>
          <a:lstStyle/>
          <a:p>
            <a:pPr marL="0" indent="0" algn="just">
              <a:lnSpc>
                <a:spcPct val="100000"/>
              </a:lnSpc>
              <a:buNone/>
            </a:pPr>
            <a:r>
              <a:rPr lang="en-US" dirty="0"/>
              <a:t>This text describes a marriage model based on God's guidance. It highlights how Abraham, a caring father, focused on Isaac's future marriage. He asked his servant to find a wife who shared their strong faith and commitment to God. Through prayer and wise choices, Rebekah became part of Isaac’s life. This story teaches important lessons about seeking God’s will in marriage, the role of parents and guardians, and the qualities needed for a happy Christian home</a:t>
            </a:r>
            <a:r>
              <a:rPr lang="en-US" sz="2700" dirty="0">
                <a:latin typeface="Calibri (Body)"/>
              </a:rPr>
              <a:t>.</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199"/>
            <a:ext cx="7688474" cy="6068861"/>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Marriage choices affect faith and destiny; therefore, godly parents and mentors must not be careless or silent.</a:t>
            </a:r>
            <a:r>
              <a:rPr lang="en-GB" dirty="0"/>
              <a:t> </a:t>
            </a:r>
            <a:endParaRPr lang="en-US" dirty="0"/>
          </a:p>
          <a:p>
            <a:pPr marL="514350" indent="-514350" algn="just" eaLnBrk="0" fontAlgn="base" hangingPunct="0">
              <a:lnSpc>
                <a:spcPct val="100000"/>
              </a:lnSpc>
              <a:spcBef>
                <a:spcPct val="0"/>
              </a:spcBef>
              <a:spcAft>
                <a:spcPts val="600"/>
              </a:spcAft>
              <a:buFont typeface="+mj-lt"/>
              <a:buAutoNum type="arabicPeriod"/>
              <a:defRPr/>
            </a:pPr>
            <a:r>
              <a:rPr lang="en-US" dirty="0"/>
              <a:t>Believers must not enter marriages that violate God’s commands, such as unequal spiritual unions or relationships forbidden by Scripture.</a:t>
            </a:r>
          </a:p>
          <a:p>
            <a:pPr marL="514350" indent="-514350" algn="just" eaLnBrk="0" fontAlgn="base" hangingPunct="0">
              <a:lnSpc>
                <a:spcPct val="100000"/>
              </a:lnSpc>
              <a:spcBef>
                <a:spcPct val="0"/>
              </a:spcBef>
              <a:spcAft>
                <a:spcPts val="600"/>
              </a:spcAft>
              <a:buFont typeface="+mj-lt"/>
              <a:buAutoNum type="arabicPeriod"/>
              <a:defRPr/>
            </a:pPr>
            <a:r>
              <a:rPr lang="en-US" dirty="0"/>
              <a:t>Seeking God’s will in marriage requires prayer, patience, careful guidance, and submission to God’s leading.</a:t>
            </a:r>
          </a:p>
          <a:p>
            <a:pPr marL="514350" indent="-514350" algn="just" eaLnBrk="0" fontAlgn="base" hangingPunct="0">
              <a:lnSpc>
                <a:spcPct val="100000"/>
              </a:lnSpc>
              <a:spcBef>
                <a:spcPct val="0"/>
              </a:spcBef>
              <a:spcAft>
                <a:spcPts val="600"/>
              </a:spcAft>
              <a:buFont typeface="+mj-lt"/>
              <a:buAutoNum type="arabicPeriod"/>
              <a:defRPr/>
            </a:pPr>
            <a:r>
              <a:rPr lang="en-US" dirty="0"/>
              <a:t>God values godly character above outward appearance in choosing a life partner.</a:t>
            </a:r>
            <a:endParaRPr lang="en-GB" dirty="0"/>
          </a:p>
          <a:p>
            <a:pPr marL="514350" indent="-514350" algn="just" eaLnBrk="0" fontAlgn="base" hangingPunct="0">
              <a:lnSpc>
                <a:spcPct val="100000"/>
              </a:lnSpc>
              <a:spcBef>
                <a:spcPct val="0"/>
              </a:spcBef>
              <a:spcAft>
                <a:spcPts val="600"/>
              </a:spcAft>
              <a:buFont typeface="+mj-lt"/>
              <a:buAutoNum type="arabicPeriod"/>
              <a:defRPr/>
            </a:pPr>
            <a:r>
              <a:rPr lang="en-US" dirty="0"/>
              <a:t>A successful Christian marriage is sustained by love, respect, spiritual devotion, and obedience to God.</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US" sz="2800" b="1" i="1" dirty="0">
                <a:solidFill>
                  <a:srgbClr val="FFFFFF"/>
                </a:solidFill>
                <a:latin typeface="Cambria" panose="02040503050406030204" pitchFamily="18" charset="0"/>
                <a:ea typeface="Cambria" panose="02040503050406030204" pitchFamily="18" charset="0"/>
              </a:rPr>
              <a:t>Isaac marries Rebekah</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5247-11D8-0D6A-1AF6-9865F161B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8A3D8D-EC4F-C267-C96B-4211F3299FB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0C6D00A9-72D7-7700-FCD3-B08122BB407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BF83392-3D54-6258-946C-EEAA8E1BD2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42610B6F-B50B-26F7-3CE5-DDD6225D29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7DE88F4C-9F48-467E-E148-CB24E3DD557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3F698F8-348F-2FA9-3F57-2B213E6A4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06079D7-DB26-A9E1-2BCC-ACC81E7F592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765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686863"/>
            <a:ext cx="7517258" cy="4912272"/>
          </a:xfrm>
        </p:spPr>
        <p:txBody>
          <a:bodyPr anchor="ctr">
            <a:noAutofit/>
          </a:bodyPr>
          <a:lstStyle/>
          <a:p>
            <a:pPr marL="0" indent="0" algn="ctr">
              <a:buNone/>
            </a:pPr>
            <a:r>
              <a:rPr lang="en-US" b="1" dirty="0"/>
              <a:t>Marriage should be entered with prayer, wisdom, and obedience to God’s word. Abraham’s careful guidance, the servant’s prayerful dependence on God, and Rebekah’s willingness to follow God’s leading all demonstrate that successful marriages are built on faith, godly character, and submission to God’s will. </a:t>
            </a:r>
          </a:p>
          <a:p>
            <a:pPr marL="0" indent="0" algn="ctr">
              <a:buNone/>
            </a:pPr>
            <a:r>
              <a:rPr lang="en-US" b="1" dirty="0"/>
              <a:t>When believers seek God first in their relationships, He directs their paths and establishes homes that </a:t>
            </a:r>
            <a:r>
              <a:rPr lang="en-US" b="1" dirty="0" err="1"/>
              <a:t>honour</a:t>
            </a:r>
            <a:r>
              <a:rPr lang="en-US" b="1" dirty="0"/>
              <a:t> Him.</a:t>
            </a:r>
            <a:endParaRPr lang="en-NL"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3471779"/>
          </a:xfrm>
        </p:spPr>
        <p:txBody>
          <a:bodyPr anchor="ctr">
            <a:noAutofit/>
          </a:bodyPr>
          <a:lstStyle/>
          <a:p>
            <a:pPr>
              <a:buNone/>
            </a:pPr>
            <a:r>
              <a:rPr lang="en-US" b="1" dirty="0"/>
              <a:t>You are in a relationship with someone you care deeply about, but you later </a:t>
            </a:r>
            <a:r>
              <a:rPr lang="en-US" b="1" dirty="0" err="1"/>
              <a:t>realise</a:t>
            </a:r>
            <a:r>
              <a:rPr lang="en-US" b="1" dirty="0"/>
              <a:t> that the person does not share your faith in Christ and shows little interest in spiritual things. As a Christian who desires to obey God, what should you do? Support your answer with Scripture.</a:t>
            </a:r>
            <a:endParaRPr lang="en-US" dirty="0"/>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1B50"/>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20991AB-0EBE-0AD4-EE4F-A061444241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3815" y="1048701"/>
            <a:ext cx="4935212" cy="592225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CDD6A29-B420-6537-2F3F-6BC1EE78A47F}"/>
              </a:ext>
            </a:extLst>
          </p:cNvPr>
          <p:cNvSpPr>
            <a:spLocks noGrp="1"/>
          </p:cNvSpPr>
          <p:nvPr>
            <p:ph type="title"/>
          </p:nvPr>
        </p:nvSpPr>
        <p:spPr>
          <a:xfrm>
            <a:off x="720970" y="19114"/>
            <a:ext cx="10515600" cy="1077219"/>
          </a:xfrm>
        </p:spPr>
        <p:txBody>
          <a:bodyPr/>
          <a:lstStyle/>
          <a:p>
            <a:pPr algn="ctr"/>
            <a:r>
              <a:rPr lang="en-GB" dirty="0">
                <a:solidFill>
                  <a:schemeClr val="bg1"/>
                </a:solidFill>
                <a:latin typeface="Arial Black" panose="020B0A04020102020204" pitchFamily="34" charset="0"/>
                <a:ea typeface="Cambria" panose="02040503050406030204" pitchFamily="18" charset="0"/>
              </a:rPr>
              <a:t>NATIONAL PRAYER MEETING</a:t>
            </a:r>
          </a:p>
        </p:txBody>
      </p:sp>
      <p:sp>
        <p:nvSpPr>
          <p:cNvPr id="3" name="Content Placeholder 2">
            <a:extLst>
              <a:ext uri="{FF2B5EF4-FFF2-40B4-BE49-F238E27FC236}">
                <a16:creationId xmlns:a16="http://schemas.microsoft.com/office/drawing/2014/main" id="{269B6DD7-67AE-DC35-F4B2-AC932D24DABC}"/>
              </a:ext>
            </a:extLst>
          </p:cNvPr>
          <p:cNvSpPr>
            <a:spLocks noGrp="1"/>
          </p:cNvSpPr>
          <p:nvPr>
            <p:ph idx="1"/>
          </p:nvPr>
        </p:nvSpPr>
        <p:spPr>
          <a:xfrm>
            <a:off x="515815" y="984359"/>
            <a:ext cx="10515600" cy="4351338"/>
          </a:xfrm>
        </p:spPr>
        <p:txBody>
          <a:bodyPr>
            <a:normAutofit/>
          </a:bodyPr>
          <a:lstStyle/>
          <a:p>
            <a:pPr marL="0" indent="0">
              <a:buNone/>
            </a:pPr>
            <a:r>
              <a:rPr lang="en-GB" sz="3200" b="1" dirty="0">
                <a:solidFill>
                  <a:srgbClr val="00B0F0"/>
                </a:solidFill>
              </a:rPr>
              <a:t>Date: </a:t>
            </a:r>
            <a:r>
              <a:rPr lang="en-GB" sz="3200">
                <a:solidFill>
                  <a:schemeClr val="bg1"/>
                </a:solidFill>
              </a:rPr>
              <a:t>Thursday 23 </a:t>
            </a:r>
            <a:r>
              <a:rPr lang="en-GB" sz="3200" dirty="0">
                <a:solidFill>
                  <a:schemeClr val="bg1"/>
                </a:solidFill>
              </a:rPr>
              <a:t>April 2026</a:t>
            </a:r>
          </a:p>
          <a:p>
            <a:pPr marL="0" indent="0">
              <a:buNone/>
            </a:pPr>
            <a:r>
              <a:rPr lang="en-GB" sz="3200" b="1" dirty="0">
                <a:solidFill>
                  <a:srgbClr val="00B0F0"/>
                </a:solidFill>
              </a:rPr>
              <a:t>Time: </a:t>
            </a:r>
            <a:r>
              <a:rPr lang="en-GB" sz="3200" dirty="0">
                <a:solidFill>
                  <a:schemeClr val="bg1"/>
                </a:solidFill>
              </a:rPr>
              <a:t>8:00pm - 9:00 pm</a:t>
            </a:r>
          </a:p>
          <a:p>
            <a:pPr marL="0" indent="0">
              <a:buNone/>
            </a:pPr>
            <a:r>
              <a:rPr lang="en-GB" sz="3200" b="1" dirty="0">
                <a:solidFill>
                  <a:srgbClr val="00B0F0"/>
                </a:solidFill>
              </a:rPr>
              <a:t>Frequency: </a:t>
            </a:r>
            <a:r>
              <a:rPr lang="en-GB" sz="3200" dirty="0">
                <a:solidFill>
                  <a:schemeClr val="bg1"/>
                </a:solidFill>
              </a:rPr>
              <a:t>Every 2 week</a:t>
            </a:r>
          </a:p>
          <a:p>
            <a:pPr marL="0" indent="0">
              <a:buNone/>
            </a:pPr>
            <a:endParaRPr lang="en-GB" sz="3200" dirty="0"/>
          </a:p>
          <a:p>
            <a:pPr marL="0" indent="0">
              <a:spcBef>
                <a:spcPts val="0"/>
              </a:spcBef>
              <a:buNone/>
            </a:pPr>
            <a:r>
              <a:rPr lang="en-GB" sz="3200" b="1" dirty="0">
                <a:solidFill>
                  <a:srgbClr val="00B0F0"/>
                </a:solidFill>
              </a:rPr>
              <a:t>Zoom Platform: </a:t>
            </a:r>
          </a:p>
          <a:p>
            <a:pPr marL="0" indent="0">
              <a:spcBef>
                <a:spcPts val="0"/>
              </a:spcBef>
              <a:buNone/>
            </a:pPr>
            <a:r>
              <a:rPr lang="en-GB" sz="3200" b="1" dirty="0">
                <a:solidFill>
                  <a:srgbClr val="00B0F0"/>
                </a:solidFill>
              </a:rPr>
              <a:t>National Zoom ID: </a:t>
            </a:r>
            <a:r>
              <a:rPr lang="en-GB" sz="3200" dirty="0">
                <a:solidFill>
                  <a:schemeClr val="bg1"/>
                </a:solidFill>
              </a:rPr>
              <a:t>795-674-627 </a:t>
            </a:r>
          </a:p>
          <a:p>
            <a:pPr marL="0" indent="0">
              <a:buNone/>
            </a:pPr>
            <a:r>
              <a:rPr lang="en-GB" sz="3200" b="1" dirty="0">
                <a:solidFill>
                  <a:srgbClr val="00B0F0"/>
                </a:solidFill>
              </a:rPr>
              <a:t>Passcode: </a:t>
            </a:r>
            <a:r>
              <a:rPr lang="en-GB" sz="3200" dirty="0">
                <a:solidFill>
                  <a:schemeClr val="bg1"/>
                </a:solidFill>
              </a:rPr>
              <a:t>100100</a:t>
            </a:r>
          </a:p>
          <a:p>
            <a:endParaRPr lang="en-GB" dirty="0"/>
          </a:p>
        </p:txBody>
      </p:sp>
      <p:pic>
        <p:nvPicPr>
          <p:cNvPr id="4" name="Picture 3" descr="Logo&#10;&#10;Description automatically generated">
            <a:extLst>
              <a:ext uri="{FF2B5EF4-FFF2-40B4-BE49-F238E27FC236}">
                <a16:creationId xmlns:a16="http://schemas.microsoft.com/office/drawing/2014/main" id="{F0A39150-A1CD-92C2-4926-E354619ED09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914541" y="62402"/>
            <a:ext cx="1078167" cy="987852"/>
          </a:xfrm>
          <a:prstGeom prst="rect">
            <a:avLst/>
          </a:prstGeom>
        </p:spPr>
      </p:pic>
      <p:pic>
        <p:nvPicPr>
          <p:cNvPr id="6" name="Picture 5">
            <a:extLst>
              <a:ext uri="{FF2B5EF4-FFF2-40B4-BE49-F238E27FC236}">
                <a16:creationId xmlns:a16="http://schemas.microsoft.com/office/drawing/2014/main" id="{A594BDAF-8B46-220A-70B6-0813890219AC}"/>
              </a:ext>
            </a:extLst>
          </p:cNvPr>
          <p:cNvPicPr>
            <a:picLocks noChangeAspect="1"/>
          </p:cNvPicPr>
          <p:nvPr/>
        </p:nvPicPr>
        <p:blipFill>
          <a:blip r:embed="rId5"/>
          <a:stretch>
            <a:fillRect/>
          </a:stretch>
        </p:blipFill>
        <p:spPr>
          <a:xfrm>
            <a:off x="10914541" y="5708954"/>
            <a:ext cx="1195041" cy="987852"/>
          </a:xfrm>
          <a:prstGeom prst="ellipse">
            <a:avLst/>
          </a:prstGeom>
          <a:ln>
            <a:noFill/>
          </a:ln>
          <a:effectLst>
            <a:softEdge rad="112500"/>
          </a:effectLst>
        </p:spPr>
      </p:pic>
      <p:sp>
        <p:nvSpPr>
          <p:cNvPr id="8" name="TextBox 7">
            <a:extLst>
              <a:ext uri="{FF2B5EF4-FFF2-40B4-BE49-F238E27FC236}">
                <a16:creationId xmlns:a16="http://schemas.microsoft.com/office/drawing/2014/main" id="{8D384BEA-8BF9-0585-E2A6-AA8B3EF3289E}"/>
              </a:ext>
            </a:extLst>
          </p:cNvPr>
          <p:cNvSpPr txBox="1"/>
          <p:nvPr/>
        </p:nvSpPr>
        <p:spPr>
          <a:xfrm>
            <a:off x="0" y="5270690"/>
            <a:ext cx="7507111"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rPr>
              <a:t>All brethren who are interested are invited to join in praying for a growing family.</a:t>
            </a:r>
          </a:p>
        </p:txBody>
      </p:sp>
      <p:sp>
        <p:nvSpPr>
          <p:cNvPr id="10" name="TextBox 9">
            <a:extLst>
              <a:ext uri="{FF2B5EF4-FFF2-40B4-BE49-F238E27FC236}">
                <a16:creationId xmlns:a16="http://schemas.microsoft.com/office/drawing/2014/main" id="{4D4E3FDA-AD7D-88F2-7797-12FAB61585EB}"/>
              </a:ext>
            </a:extLst>
          </p:cNvPr>
          <p:cNvSpPr txBox="1"/>
          <p:nvPr/>
        </p:nvSpPr>
        <p:spPr>
          <a:xfrm>
            <a:off x="7540185" y="6163950"/>
            <a:ext cx="460247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srgbClr val="FFFF00"/>
                </a:solidFill>
                <a:effectLst/>
                <a:uLnTx/>
                <a:uFillTx/>
                <a:latin typeface="Roboto" panose="02000000000000000000" pitchFamily="2" charset="0"/>
                <a:ea typeface="+mn-ea"/>
                <a:cs typeface="+mn-cs"/>
              </a:rPr>
              <a:t>The effectual fervent prayer of a righteous man availeth much (Ephesians 5:16b).</a:t>
            </a:r>
            <a:endParaRPr kumimoji="0" lang="en-GB" sz="1800" b="1" i="1"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64767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16</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spc="0" normalizeH="0" noProof="0" dirty="0">
                <a:ln>
                  <a:noFill/>
                </a:ln>
                <a:solidFill>
                  <a:srgbClr val="FFFFFF"/>
                </a:solidFill>
                <a:effectLst/>
                <a:uLnTx/>
                <a:uFillTx/>
                <a:latin typeface="Calibri Light"/>
                <a:ea typeface="+mj-ea"/>
                <a:cs typeface="+mj-cs"/>
              </a:rPr>
              <a:t>Esau Sells His Birthright </a:t>
            </a:r>
            <a:br>
              <a:rPr kumimoji="0" lang="en-GB" altLang="en-US" sz="4800" b="1" i="0" u="none" strike="noStrike" kern="1200" spc="0" normalizeH="0" noProof="0" dirty="0">
                <a:ln>
                  <a:noFill/>
                </a:ln>
                <a:solidFill>
                  <a:srgbClr val="FFFFFF"/>
                </a:solidFill>
                <a:effectLst/>
                <a:uLnTx/>
                <a:uFillTx/>
                <a:latin typeface="Calibri Ligh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Esau said, Behold, I am at the point to die: and what profit shall this birthright do to me? And Jacob said, Swear to me this day; and he </a:t>
            </a:r>
            <a:r>
              <a:rPr kumimoji="0" lang="en-US" sz="2800" b="0" i="1" u="none" strike="noStrike" kern="1200" cap="none" spc="0" normalizeH="0" baseline="0" noProof="0" dirty="0" err="1">
                <a:ln>
                  <a:noFill/>
                </a:ln>
                <a:solidFill>
                  <a:prstClr val="black">
                    <a:hueOff val="0"/>
                    <a:satOff val="0"/>
                    <a:lumOff val="0"/>
                    <a:alphaOff val="0"/>
                  </a:prstClr>
                </a:solidFill>
                <a:effectLst/>
                <a:uLnTx/>
                <a:uFillTx/>
                <a:latin typeface="Calibri"/>
                <a:ea typeface="+mn-ea"/>
                <a:cs typeface="+mn-cs"/>
              </a:rPr>
              <a:t>sware</a:t>
            </a:r>
            <a:r>
              <a:rPr lang="en-US" sz="2800" i="1" dirty="0">
                <a:solidFill>
                  <a:prstClr val="black">
                    <a:hueOff val="0"/>
                    <a:satOff val="0"/>
                    <a:lumOff val="0"/>
                    <a:alphaOff val="0"/>
                  </a:prstClr>
                </a:solidFill>
                <a:latin typeface="Calibri"/>
              </a:rPr>
              <a:t> </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unto him: and he sold his birthright unto Jacob”</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Genesis 25:32,33</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a:p>
            <a:pPr marL="180975" marR="0" lvl="1" indent="-180975" algn="ctr" defTabSz="914400" rtl="0" eaLnBrk="1" fontAlgn="auto" latinLnBrk="0" hangingPunct="1">
              <a:lnSpc>
                <a:spcPct val="90000"/>
              </a:lnSpc>
              <a:spcBef>
                <a:spcPts val="0"/>
              </a:spcBef>
              <a:spcAft>
                <a:spcPts val="0"/>
              </a:spcAft>
              <a:buClr>
                <a:srgbClr val="000000"/>
              </a:buClr>
              <a:buSzTx/>
              <a:buFont typeface="Arial"/>
              <a:buNone/>
              <a:tabLst/>
              <a:defRPr/>
            </a:pPr>
            <a:endPar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a:t>
            </a:r>
            <a:r>
              <a:rPr kumimoji="0" lang="de-DE"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Genesis 25:1-34 </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CCA65-115B-F111-40DD-1A88C85A45A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C14ABB7-AD38-3DEC-AC84-8DF3F1A5FFF2}"/>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8FA68F23-E929-E3A5-B2FA-7D766178192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648997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7599-735A-715B-80C3-DF41A51FA4F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A66A7B6-642A-54E4-5B05-64D414E19715}"/>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CF5418B8-B38E-F1F5-D6D7-5F7C31D04A0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371399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89ED1-227F-5E3B-8FC7-B69BA53E46B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678C02A-32AF-2911-CA79-4E5F6DAB2FB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10FEBF8-C2B6-7E40-3E65-282CC2D7469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910420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Joshua 1:1-18</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06) Joshua 001">
            <a:hlinkClick r:id="" action="ppaction://media"/>
            <a:extLst>
              <a:ext uri="{FF2B5EF4-FFF2-40B4-BE49-F238E27FC236}">
                <a16:creationId xmlns:a16="http://schemas.microsoft.com/office/drawing/2014/main" id="{688ABC0B-FCB7-4AD3-3063-D1C0CDC1DC5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096000" y="3517024"/>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87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115:</a:t>
            </a:r>
            <a:r>
              <a:rPr lang="en-US" sz="7200" b="1" dirty="0">
                <a:solidFill>
                  <a:schemeClr val="bg1"/>
                </a:solidFill>
                <a:effectLst>
                  <a:outerShdw blurRad="38100" dist="38100" dir="2700000" algn="tl">
                    <a:srgbClr val="000000">
                      <a:alpha val="43137"/>
                    </a:srgbClr>
                  </a:outerShdw>
                </a:effectLst>
              </a:rPr>
              <a:t> LIFT HIM UP</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85045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LIFT HIM UP [GHS 115]</a:t>
            </a:r>
          </a:p>
        </p:txBody>
      </p:sp>
      <p:grpSp>
        <p:nvGrpSpPr>
          <p:cNvPr id="3" name="Group 2"/>
          <p:cNvGrpSpPr/>
          <p:nvPr/>
        </p:nvGrpSpPr>
        <p:grpSpPr>
          <a:xfrm>
            <a:off x="243372" y="1174752"/>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to reach the masses, men of every birth,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an answer, Jesus gave the key: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if I be lifted up from the earth,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draw all men unto Me.”</a:t>
              </a:r>
            </a:p>
          </p:txBody>
        </p:sp>
        <p:sp>
          <p:nvSpPr>
            <p:cNvPr id="14341" name="TextBox 5"/>
            <p:cNvSpPr txBox="1">
              <a:spLocks noChangeArrowheads="1"/>
            </p:cNvSpPr>
            <p:nvPr/>
          </p:nvSpPr>
          <p:spPr bwMode="auto">
            <a:xfrm>
              <a:off x="257130" y="1719391"/>
              <a:ext cx="77876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60B8B3D1-8799-15F3-62D5-DDAD0AAF9C68}"/>
              </a:ext>
            </a:extLst>
          </p:cNvPr>
          <p:cNvSpPr txBox="1">
            <a:spLocks noChangeArrowheads="1"/>
          </p:cNvSpPr>
          <p:nvPr/>
        </p:nvSpPr>
        <p:spPr bwMode="auto">
          <a:xfrm>
            <a:off x="979715" y="4046652"/>
            <a:ext cx="9203099"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Him up, …. lift Him up,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Still He speaks from eternity: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if I be lifted up from the earth,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draw all men unto Me.”</a:t>
            </a:r>
          </a:p>
        </p:txBody>
      </p:sp>
    </p:spTree>
    <p:extLst>
      <p:ext uri="{BB962C8B-B14F-4D97-AF65-F5344CB8AC3E}">
        <p14:creationId xmlns:p14="http://schemas.microsoft.com/office/powerpoint/2010/main" val="12651255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LIFT HIM UP [GHS 115]</a:t>
            </a:r>
          </a:p>
        </p:txBody>
      </p:sp>
      <p:grpSp>
        <p:nvGrpSpPr>
          <p:cNvPr id="3" name="Group 2"/>
          <p:cNvGrpSpPr/>
          <p:nvPr/>
        </p:nvGrpSpPr>
        <p:grpSpPr>
          <a:xfrm>
            <a:off x="243372" y="1174752"/>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Oh! the world is hungry for the Living Bread,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the </a:t>
              </a:r>
              <a:r>
                <a:rPr kumimoji="0" lang="en-GB"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Savior</a:t>
              </a: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up for them to see;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Him, and do not doubt the words that He said, “I’ll draw all men unto Me.”</a:t>
              </a:r>
            </a:p>
          </p:txBody>
        </p:sp>
        <p:sp>
          <p:nvSpPr>
            <p:cNvPr id="14341" name="TextBox 5"/>
            <p:cNvSpPr txBox="1">
              <a:spLocks noChangeArrowheads="1"/>
            </p:cNvSpPr>
            <p:nvPr/>
          </p:nvSpPr>
          <p:spPr bwMode="auto">
            <a:xfrm>
              <a:off x="257130" y="1719391"/>
              <a:ext cx="77876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60B8B3D1-8799-15F3-62D5-DDAD0AAF9C68}"/>
              </a:ext>
            </a:extLst>
          </p:cNvPr>
          <p:cNvSpPr txBox="1">
            <a:spLocks noChangeArrowheads="1"/>
          </p:cNvSpPr>
          <p:nvPr/>
        </p:nvSpPr>
        <p:spPr bwMode="auto">
          <a:xfrm>
            <a:off x="979715" y="4046652"/>
            <a:ext cx="9203099"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Him up, …. lift Him up,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Still He speaks from eternity: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if I be lifted up from the earth,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draw all men unto Me.”</a:t>
            </a:r>
          </a:p>
        </p:txBody>
      </p:sp>
    </p:spTree>
    <p:extLst>
      <p:ext uri="{BB962C8B-B14F-4D97-AF65-F5344CB8AC3E}">
        <p14:creationId xmlns:p14="http://schemas.microsoft.com/office/powerpoint/2010/main" val="1278598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LIFT HIM UP [GHS 115]</a:t>
            </a:r>
          </a:p>
        </p:txBody>
      </p:sp>
      <p:grpSp>
        <p:nvGrpSpPr>
          <p:cNvPr id="3" name="Group 2"/>
          <p:cNvGrpSpPr/>
          <p:nvPr/>
        </p:nvGrpSpPr>
        <p:grpSpPr>
          <a:xfrm>
            <a:off x="243372" y="1174752"/>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Don’t exalt the preacher, don’t exalt the pew,</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Preach the Gospel simple, full, and free;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Prove Him and you will find that promise is true, “I’ll draw all men unto Me.”</a:t>
              </a:r>
            </a:p>
          </p:txBody>
        </p:sp>
        <p:sp>
          <p:nvSpPr>
            <p:cNvPr id="14341" name="TextBox 5"/>
            <p:cNvSpPr txBox="1">
              <a:spLocks noChangeArrowheads="1"/>
            </p:cNvSpPr>
            <p:nvPr/>
          </p:nvSpPr>
          <p:spPr bwMode="auto">
            <a:xfrm>
              <a:off x="257130" y="1719391"/>
              <a:ext cx="77876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60B8B3D1-8799-15F3-62D5-DDAD0AAF9C68}"/>
              </a:ext>
            </a:extLst>
          </p:cNvPr>
          <p:cNvSpPr txBox="1">
            <a:spLocks noChangeArrowheads="1"/>
          </p:cNvSpPr>
          <p:nvPr/>
        </p:nvSpPr>
        <p:spPr bwMode="auto">
          <a:xfrm>
            <a:off x="979715" y="4046652"/>
            <a:ext cx="9203099"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Him up, …. lift Him up,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Still He speaks from eternity: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if I be lifted up from the earth,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draw all men unto Me.”</a:t>
            </a:r>
          </a:p>
        </p:txBody>
      </p:sp>
    </p:spTree>
    <p:extLst>
      <p:ext uri="{BB962C8B-B14F-4D97-AF65-F5344CB8AC3E}">
        <p14:creationId xmlns:p14="http://schemas.microsoft.com/office/powerpoint/2010/main" val="3348618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LIFT HIM UP [GHS 115]</a:t>
            </a:r>
          </a:p>
        </p:txBody>
      </p:sp>
      <p:grpSp>
        <p:nvGrpSpPr>
          <p:cNvPr id="3" name="Group 2"/>
          <p:cNvGrpSpPr/>
          <p:nvPr/>
        </p:nvGrpSpPr>
        <p:grpSpPr>
          <a:xfrm>
            <a:off x="243372" y="1174752"/>
            <a:ext cx="11948629" cy="2554545"/>
            <a:chOff x="257130" y="1719391"/>
            <a:chExt cx="10547818" cy="2554545"/>
          </a:xfrm>
        </p:grpSpPr>
        <p:sp>
          <p:nvSpPr>
            <p:cNvPr id="14339" name="TextBox 1"/>
            <p:cNvSpPr txBox="1">
              <a:spLocks noChangeArrowheads="1"/>
            </p:cNvSpPr>
            <p:nvPr/>
          </p:nvSpPr>
          <p:spPr bwMode="auto">
            <a:xfrm>
              <a:off x="907147" y="1719391"/>
              <a:ext cx="9897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Him up by living as a Christian ought,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the world in you the Saviour see;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men will gladly follow Him who once taught, “I’ll draw all men unto Me.”</a:t>
              </a:r>
            </a:p>
          </p:txBody>
        </p:sp>
        <p:sp>
          <p:nvSpPr>
            <p:cNvPr id="14341" name="TextBox 5"/>
            <p:cNvSpPr txBox="1">
              <a:spLocks noChangeArrowheads="1"/>
            </p:cNvSpPr>
            <p:nvPr/>
          </p:nvSpPr>
          <p:spPr bwMode="auto">
            <a:xfrm>
              <a:off x="257130" y="1719391"/>
              <a:ext cx="77876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a:extLst>
              <a:ext uri="{FF2B5EF4-FFF2-40B4-BE49-F238E27FC236}">
                <a16:creationId xmlns:a16="http://schemas.microsoft.com/office/drawing/2014/main" id="{60B8B3D1-8799-15F3-62D5-DDAD0AAF9C68}"/>
              </a:ext>
            </a:extLst>
          </p:cNvPr>
          <p:cNvSpPr txBox="1">
            <a:spLocks noChangeArrowheads="1"/>
          </p:cNvSpPr>
          <p:nvPr/>
        </p:nvSpPr>
        <p:spPr bwMode="auto">
          <a:xfrm>
            <a:off x="979715" y="4046652"/>
            <a:ext cx="9203099"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Him up, …. lift Him up,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Still He speaks from eternity: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if I be lifted up from the earth,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draw all men unto Me.”</a:t>
            </a:r>
          </a:p>
        </p:txBody>
      </p:sp>
      <p:sp>
        <p:nvSpPr>
          <p:cNvPr id="7" name="Oval 6">
            <a:extLst>
              <a:ext uri="{FF2B5EF4-FFF2-40B4-BE49-F238E27FC236}">
                <a16:creationId xmlns:a16="http://schemas.microsoft.com/office/drawing/2014/main" id="{B9A76088-8AE8-1493-1948-3961FF86526D}"/>
              </a:ext>
            </a:extLst>
          </p:cNvPr>
          <p:cNvSpPr/>
          <p:nvPr/>
        </p:nvSpPr>
        <p:spPr>
          <a:xfrm>
            <a:off x="10769655" y="606935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95769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CONQUERING OUR CITIES FOR CHRIST</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42189</TotalTime>
  <Words>1606</Words>
  <Application>Microsoft Office PowerPoint</Application>
  <PresentationFormat>Widescreen</PresentationFormat>
  <Paragraphs>219</Paragraphs>
  <Slides>41</Slides>
  <Notes>18</Notes>
  <HiddenSlides>0</HiddenSlides>
  <MMClips>1</MMClips>
  <ScaleCrop>false</ScaleCrop>
  <HeadingPairs>
    <vt:vector size="6" baseType="variant">
      <vt:variant>
        <vt:lpstr>Fonts Used</vt:lpstr>
      </vt:variant>
      <vt:variant>
        <vt:i4>12</vt:i4>
      </vt:variant>
      <vt:variant>
        <vt:lpstr>Theme</vt:lpstr>
      </vt:variant>
      <vt:variant>
        <vt:i4>7</vt:i4>
      </vt:variant>
      <vt:variant>
        <vt:lpstr>Slide Titles</vt:lpstr>
      </vt:variant>
      <vt:variant>
        <vt:i4>41</vt:i4>
      </vt:variant>
    </vt:vector>
  </HeadingPairs>
  <TitlesOfParts>
    <vt:vector size="60" baseType="lpstr">
      <vt:lpstr>Aptos</vt:lpstr>
      <vt:lpstr>Arial</vt:lpstr>
      <vt:lpstr>Arial Black</vt:lpstr>
      <vt:lpstr>Bell MT</vt:lpstr>
      <vt:lpstr>Calibri</vt:lpstr>
      <vt:lpstr>Calibri (Body)</vt:lpstr>
      <vt:lpstr>Calibri Light</vt:lpstr>
      <vt:lpstr>Cambria</vt:lpstr>
      <vt:lpstr>Candara</vt:lpstr>
      <vt:lpstr>Lucida Sans</vt:lpstr>
      <vt:lpstr>Roboto</vt:lpstr>
      <vt:lpstr>Times New Roman</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I WILL NOT FORGET THEE [GHS 209]</vt:lpstr>
      <vt:lpstr>PowerPoint Presentation</vt:lpstr>
      <vt:lpstr>I WILL NOT FORGET THEE [GHS 209]</vt:lpstr>
      <vt:lpstr>PowerPoint Presentation</vt:lpstr>
      <vt:lpstr>I WILL NOT FORGET THEE [GHS 209]</vt:lpstr>
      <vt:lpstr>PowerPoint Presentation</vt:lpstr>
      <vt:lpstr>I WILL NOT FORGET THEE [GHS 209]</vt:lpstr>
      <vt:lpstr>PowerPoint Presentation</vt:lpstr>
      <vt:lpstr>SEARCH THE SCRIPTURES</vt:lpstr>
      <vt:lpstr>REVIEW OF THE ASSIGNMENT FROM LAST STUDY</vt:lpstr>
      <vt:lpstr> LESSON 15: Isaac marries Rebekah</vt:lpstr>
      <vt:lpstr>INTRODUCTION</vt:lpstr>
      <vt:lpstr>Isaac marries Rebekah</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NATIONAL PRAYER MEETING</vt:lpstr>
      <vt:lpstr>  LESSON 16:  Esau Sells His Birthright  </vt:lpstr>
      <vt:lpstr>PowerPoint Presentation</vt:lpstr>
      <vt:lpstr>PowerPoint Presentation</vt:lpstr>
      <vt:lpstr>PowerPoint Presentation</vt:lpstr>
      <vt:lpstr>PowerPoint Presentation</vt:lpstr>
      <vt:lpstr>HYMN</vt:lpstr>
      <vt:lpstr>LIFT HIM UP [GHS 115]</vt:lpstr>
      <vt:lpstr>LIFT HIM UP [GHS 115]</vt:lpstr>
      <vt:lpstr>LIFT HIM UP [GHS 115]</vt:lpstr>
      <vt:lpstr>LIFT HIM UP [GHS 115]</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1240</cp:revision>
  <dcterms:created xsi:type="dcterms:W3CDTF">2023-01-06T14:44:39Z</dcterms:created>
  <dcterms:modified xsi:type="dcterms:W3CDTF">2026-04-17T21:18:21Z</dcterms:modified>
</cp:coreProperties>
</file>