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5"/>
  </p:notesMasterIdLst>
  <p:sldIdLst>
    <p:sldId id="256" r:id="rId2"/>
    <p:sldId id="294" r:id="rId3"/>
    <p:sldId id="258" r:id="rId4"/>
    <p:sldId id="259" r:id="rId5"/>
    <p:sldId id="287" r:id="rId6"/>
    <p:sldId id="283" r:id="rId7"/>
    <p:sldId id="276" r:id="rId8"/>
    <p:sldId id="292" r:id="rId9"/>
    <p:sldId id="296" r:id="rId10"/>
    <p:sldId id="297" r:id="rId11"/>
    <p:sldId id="298" r:id="rId12"/>
    <p:sldId id="269" r:id="rId13"/>
    <p:sldId id="288" r:id="rId14"/>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CE326C-4C1C-4E98-851C-529AB70D7119}" v="2" dt="2026-04-13T14:46:49.2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55" autoAdjust="0"/>
    <p:restoredTop sz="76066" autoAdjust="0"/>
  </p:normalViewPr>
  <p:slideViewPr>
    <p:cSldViewPr snapToGrid="0">
      <p:cViewPr varScale="1">
        <p:scale>
          <a:sx n="47" d="100"/>
          <a:sy n="47" d="100"/>
        </p:scale>
        <p:origin x="109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CLM NL" userId="57f3ed0d-ae9c-485c-9738-6351eaddc248" providerId="ADAL" clId="{DB9D4196-092C-4817-BE64-F00FCE99FF6D}"/>
    <pc:docChg chg="undo custSel modSld">
      <pc:chgData name="DCLM NL" userId="57f3ed0d-ae9c-485c-9738-6351eaddc248" providerId="ADAL" clId="{DB9D4196-092C-4817-BE64-F00FCE99FF6D}" dt="2026-04-13T14:54:35.809" v="785" actId="20577"/>
      <pc:docMkLst>
        <pc:docMk/>
      </pc:docMkLst>
      <pc:sldChg chg="modSp mod">
        <pc:chgData name="DCLM NL" userId="57f3ed0d-ae9c-485c-9738-6351eaddc248" providerId="ADAL" clId="{DB9D4196-092C-4817-BE64-F00FCE99FF6D}" dt="2026-04-13T14:54:35.809" v="785" actId="20577"/>
        <pc:sldMkLst>
          <pc:docMk/>
          <pc:sldMk cId="0" sldId="256"/>
        </pc:sldMkLst>
        <pc:spChg chg="mod">
          <ac:chgData name="DCLM NL" userId="57f3ed0d-ae9c-485c-9738-6351eaddc248" providerId="ADAL" clId="{DB9D4196-092C-4817-BE64-F00FCE99FF6D}" dt="2026-04-13T14:54:35.809" v="785" actId="20577"/>
          <ac:spMkLst>
            <pc:docMk/>
            <pc:sldMk cId="0" sldId="256"/>
            <ac:spMk id="3" creationId="{00000000-0000-0000-0000-000000000000}"/>
          </ac:spMkLst>
        </pc:spChg>
      </pc:sldChg>
      <pc:sldChg chg="modSp mod">
        <pc:chgData name="DCLM NL" userId="57f3ed0d-ae9c-485c-9738-6351eaddc248" providerId="ADAL" clId="{DB9D4196-092C-4817-BE64-F00FCE99FF6D}" dt="2026-04-13T13:57:17.245" v="3" actId="6549"/>
        <pc:sldMkLst>
          <pc:docMk/>
          <pc:sldMk cId="0" sldId="259"/>
        </pc:sldMkLst>
        <pc:spChg chg="mod">
          <ac:chgData name="DCLM NL" userId="57f3ed0d-ae9c-485c-9738-6351eaddc248" providerId="ADAL" clId="{DB9D4196-092C-4817-BE64-F00FCE99FF6D}" dt="2026-04-13T13:57:17.245" v="3" actId="6549"/>
          <ac:spMkLst>
            <pc:docMk/>
            <pc:sldMk cId="0" sldId="259"/>
            <ac:spMk id="3" creationId="{00000000-0000-0000-0000-000000000000}"/>
          </ac:spMkLst>
        </pc:spChg>
        <pc:spChg chg="mod">
          <ac:chgData name="DCLM NL" userId="57f3ed0d-ae9c-485c-9738-6351eaddc248" providerId="ADAL" clId="{DB9D4196-092C-4817-BE64-F00FCE99FF6D}" dt="2026-04-13T13:57:06.441" v="1" actId="14100"/>
          <ac:spMkLst>
            <pc:docMk/>
            <pc:sldMk cId="0" sldId="259"/>
            <ac:spMk id="5" creationId="{AE3554D3-1954-BC8C-38C3-93FDAF7260FF}"/>
          </ac:spMkLst>
        </pc:spChg>
      </pc:sldChg>
      <pc:sldChg chg="modSp mod">
        <pc:chgData name="DCLM NL" userId="57f3ed0d-ae9c-485c-9738-6351eaddc248" providerId="ADAL" clId="{DB9D4196-092C-4817-BE64-F00FCE99FF6D}" dt="2026-04-13T14:04:28.351" v="195" actId="6549"/>
        <pc:sldMkLst>
          <pc:docMk/>
          <pc:sldMk cId="0" sldId="269"/>
        </pc:sldMkLst>
        <pc:spChg chg="mod">
          <ac:chgData name="DCLM NL" userId="57f3ed0d-ae9c-485c-9738-6351eaddc248" providerId="ADAL" clId="{DB9D4196-092C-4817-BE64-F00FCE99FF6D}" dt="2026-04-13T14:04:28.351" v="195" actId="6549"/>
          <ac:spMkLst>
            <pc:docMk/>
            <pc:sldMk cId="0" sldId="269"/>
            <ac:spMk id="3" creationId="{00000000-0000-0000-0000-000000000000}"/>
          </ac:spMkLst>
        </pc:spChg>
      </pc:sldChg>
      <pc:sldChg chg="modSp mod">
        <pc:chgData name="DCLM NL" userId="57f3ed0d-ae9c-485c-9738-6351eaddc248" providerId="ADAL" clId="{DB9D4196-092C-4817-BE64-F00FCE99FF6D}" dt="2026-04-13T13:58:31.923" v="8" actId="20577"/>
        <pc:sldMkLst>
          <pc:docMk/>
          <pc:sldMk cId="1647645489" sldId="283"/>
        </pc:sldMkLst>
        <pc:graphicFrameChg chg="modGraphic">
          <ac:chgData name="DCLM NL" userId="57f3ed0d-ae9c-485c-9738-6351eaddc248" providerId="ADAL" clId="{DB9D4196-092C-4817-BE64-F00FCE99FF6D}" dt="2026-04-13T13:58:31.923" v="8" actId="20577"/>
          <ac:graphicFrameMkLst>
            <pc:docMk/>
            <pc:sldMk cId="1647645489" sldId="283"/>
            <ac:graphicFrameMk id="6" creationId="{7BB2D1BC-904E-1511-0666-6FD5BE67205B}"/>
          </ac:graphicFrameMkLst>
        </pc:graphicFrameChg>
      </pc:sldChg>
      <pc:sldChg chg="modSp mod">
        <pc:chgData name="DCLM NL" userId="57f3ed0d-ae9c-485c-9738-6351eaddc248" providerId="ADAL" clId="{DB9D4196-092C-4817-BE64-F00FCE99FF6D}" dt="2026-04-13T13:57:39.790" v="5" actId="20577"/>
        <pc:sldMkLst>
          <pc:docMk/>
          <pc:sldMk cId="0" sldId="287"/>
        </pc:sldMkLst>
        <pc:spChg chg="mod">
          <ac:chgData name="DCLM NL" userId="57f3ed0d-ae9c-485c-9738-6351eaddc248" providerId="ADAL" clId="{DB9D4196-092C-4817-BE64-F00FCE99FF6D}" dt="2026-04-13T13:57:39.790" v="5" actId="20577"/>
          <ac:spMkLst>
            <pc:docMk/>
            <pc:sldMk cId="0" sldId="287"/>
            <ac:spMk id="3" creationId="{00000000-0000-0000-0000-000000000000}"/>
          </ac:spMkLst>
        </pc:spChg>
      </pc:sldChg>
      <pc:sldChg chg="modSp mod">
        <pc:chgData name="DCLM NL" userId="57f3ed0d-ae9c-485c-9738-6351eaddc248" providerId="ADAL" clId="{DB9D4196-092C-4817-BE64-F00FCE99FF6D}" dt="2026-04-13T14:52:50.980" v="783" actId="20577"/>
        <pc:sldMkLst>
          <pc:docMk/>
          <pc:sldMk cId="3147146620" sldId="288"/>
        </pc:sldMkLst>
        <pc:spChg chg="mod">
          <ac:chgData name="DCLM NL" userId="57f3ed0d-ae9c-485c-9738-6351eaddc248" providerId="ADAL" clId="{DB9D4196-092C-4817-BE64-F00FCE99FF6D}" dt="2026-04-13T14:52:50.980" v="783" actId="20577"/>
          <ac:spMkLst>
            <pc:docMk/>
            <pc:sldMk cId="3147146620" sldId="288"/>
            <ac:spMk id="3" creationId="{5726220F-64AF-5D4E-529F-4F53CD27DA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Mention one blessing of marriage in the text.</a:t>
          </a:r>
        </a:p>
        <a:p>
          <a:pPr algn="ctr">
            <a:lnSpc>
              <a:spcPct val="100000"/>
            </a:lnSpc>
            <a:spcBef>
              <a:spcPct val="0"/>
            </a:spcBef>
            <a:spcAft>
              <a:spcPts val="600"/>
            </a:spcAft>
          </a:pPr>
          <a:r>
            <a:rPr lang="en-US" sz="3200" b="1" i="1" kern="1200" dirty="0">
              <a:solidFill>
                <a:prstClr val="black">
                  <a:hueOff val="0"/>
                  <a:satOff val="0"/>
                  <a:lumOff val="0"/>
                  <a:alphaOff val="0"/>
                </a:prstClr>
              </a:solidFill>
              <a:latin typeface="+mn-lt"/>
              <a:ea typeface="+mn-ea"/>
              <a:cs typeface="+mn-cs"/>
            </a:rPr>
            <a:t>Genesis 2:18; Gen 24:67;            Ecclesiastes 4:9-12</a:t>
          </a:r>
          <a:endParaRPr lang="en-GB" sz="3200" b="1" i="1" kern="1200" dirty="0">
            <a:latin typeface="+mn-lt"/>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8861" custScaleY="76115" custLinFactNeighborX="-13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How should a believer handle the loss of his/her spouse?</a:t>
          </a:r>
        </a:p>
        <a:p>
          <a:pPr algn="ctr">
            <a:lnSpc>
              <a:spcPct val="100000"/>
            </a:lnSpc>
            <a:spcBef>
              <a:spcPct val="0"/>
            </a:spcBef>
            <a:spcAft>
              <a:spcPts val="600"/>
            </a:spcAft>
          </a:pPr>
          <a:r>
            <a:rPr lang="en-GB" sz="3200" b="1" i="1" kern="1200" dirty="0"/>
            <a:t>1 Thessalonian 4:13-14; 1 Peter 5:7; Psalm 91:1-2</a:t>
          </a:r>
          <a:endParaRPr lang="en-GB"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896"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List three virtues in the life of Abraham that godly parents should emulate</a:t>
          </a:r>
          <a:r>
            <a:rPr lang="en-GB" sz="3200" dirty="0"/>
            <a:t>?</a:t>
          </a:r>
        </a:p>
        <a:p>
          <a:pPr algn="ctr">
            <a:lnSpc>
              <a:spcPct val="100000"/>
            </a:lnSpc>
            <a:spcBef>
              <a:spcPct val="0"/>
            </a:spcBef>
            <a:spcAft>
              <a:spcPts val="600"/>
            </a:spcAft>
          </a:pPr>
          <a:r>
            <a:rPr lang="en-US" sz="3200" b="1" i="1" dirty="0"/>
            <a:t>Genesis 18:19;  25:5-6; 24:1-4</a:t>
          </a:r>
          <a:r>
            <a:rPr lang="en-GB" sz="3200" b="1" i="1" dirty="0"/>
            <a:t> Hebrews 11:8-9</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50269"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 How did Isaac handle the delay in childbearing in his family?</a:t>
          </a:r>
        </a:p>
        <a:p>
          <a:pPr algn="ctr">
            <a:lnSpc>
              <a:spcPct val="100000"/>
            </a:lnSpc>
            <a:spcBef>
              <a:spcPct val="0"/>
            </a:spcBef>
            <a:spcAft>
              <a:spcPts val="600"/>
            </a:spcAft>
          </a:pPr>
          <a:r>
            <a:rPr lang="en-US" sz="3200" b="1" i="1" dirty="0"/>
            <a:t>Genesis 25:20-21; 24:67</a:t>
          </a:r>
          <a:r>
            <a:rPr lang="en-US" sz="3200" b="1" dirty="0"/>
            <a:t> </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9924"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 What does it mean to sell one’s birthright?</a:t>
          </a:r>
          <a:endParaRPr lang="en-GB" sz="3200" kern="1200" dirty="0"/>
        </a:p>
        <a:p>
          <a:pPr algn="ctr">
            <a:lnSpc>
              <a:spcPct val="100000"/>
            </a:lnSpc>
            <a:spcBef>
              <a:spcPct val="0"/>
            </a:spcBef>
            <a:spcAft>
              <a:spcPts val="600"/>
            </a:spcAft>
          </a:pPr>
          <a:r>
            <a:rPr lang="en-US" sz="3200" b="1" i="1" kern="1200" dirty="0">
              <a:solidFill>
                <a:prstClr val="black">
                  <a:hueOff val="0"/>
                  <a:satOff val="0"/>
                  <a:lumOff val="0"/>
                  <a:alphaOff val="0"/>
                </a:prstClr>
              </a:solidFill>
              <a:latin typeface="Calibri"/>
              <a:ea typeface="+mn-ea"/>
              <a:cs typeface="+mn-cs"/>
            </a:rPr>
            <a:t>Genesis 25:29-34; 27:36-37; Hebrews 12:16-17</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custLinFactNeighborX="253">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Mention some steps believers should take to avoid being profane like Esau?</a:t>
          </a:r>
        </a:p>
        <a:p>
          <a:pPr algn="ctr">
            <a:lnSpc>
              <a:spcPct val="100000"/>
            </a:lnSpc>
            <a:spcBef>
              <a:spcPct val="0"/>
            </a:spcBef>
            <a:spcAft>
              <a:spcPts val="600"/>
            </a:spcAft>
          </a:pPr>
          <a:r>
            <a:rPr lang="en-US" sz="3200" b="1" i="1" kern="1200" dirty="0">
              <a:solidFill>
                <a:prstClr val="black">
                  <a:hueOff val="0"/>
                  <a:satOff val="0"/>
                  <a:lumOff val="0"/>
                  <a:alphaOff val="0"/>
                </a:prstClr>
              </a:solidFill>
              <a:latin typeface="Calibri"/>
              <a:ea typeface="+mn-ea"/>
              <a:cs typeface="+mn-cs"/>
            </a:rPr>
            <a:t>Mathew 26:41; </a:t>
          </a:r>
          <a:r>
            <a:rPr lang="en-GB" sz="3200" b="1" i="1" kern="1200" dirty="0"/>
            <a:t>4:3-4; 1Peter 5:8-9 1Corinthians 10:6 2Timothy 2:1,3</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7742" y="-174292"/>
          <a:ext cx="7439393" cy="302511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873176" y="486369"/>
          <a:ext cx="7439393" cy="3025116"/>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Mention one blessing of marriage in the text.</a:t>
          </a:r>
        </a:p>
        <a:p>
          <a:pPr marL="0" lvl="0" indent="0" algn="ctr" defTabSz="1422400">
            <a:lnSpc>
              <a:spcPct val="100000"/>
            </a:lnSpc>
            <a:spcBef>
              <a:spcPct val="0"/>
            </a:spcBef>
            <a:spcAft>
              <a:spcPts val="600"/>
            </a:spcAft>
            <a:buNone/>
          </a:pPr>
          <a:r>
            <a:rPr lang="en-US" sz="3200" b="1" i="1" kern="1200" dirty="0">
              <a:solidFill>
                <a:prstClr val="black">
                  <a:hueOff val="0"/>
                  <a:satOff val="0"/>
                  <a:lumOff val="0"/>
                  <a:alphaOff val="0"/>
                </a:prstClr>
              </a:solidFill>
              <a:latin typeface="+mn-lt"/>
              <a:ea typeface="+mn-ea"/>
              <a:cs typeface="+mn-cs"/>
            </a:rPr>
            <a:t>Genesis 2:18; Gen 24:67;            Ecclesiastes 4:9-12</a:t>
          </a:r>
          <a:endParaRPr lang="en-GB" sz="3200" b="1" i="1" kern="1200" dirty="0">
            <a:latin typeface="+mn-lt"/>
          </a:endParaRPr>
        </a:p>
      </dsp:txBody>
      <dsp:txXfrm>
        <a:off x="961779" y="574972"/>
        <a:ext cx="7262187" cy="28479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352813" y="2027"/>
          <a:ext cx="7196249" cy="302993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042727" y="657446"/>
          <a:ext cx="7196249" cy="3029931"/>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How should a believer handle the loss of his/her spouse?</a:t>
          </a:r>
        </a:p>
        <a:p>
          <a:pPr marL="0" lvl="0" indent="0" algn="ctr" defTabSz="1422400">
            <a:lnSpc>
              <a:spcPct val="100000"/>
            </a:lnSpc>
            <a:spcBef>
              <a:spcPct val="0"/>
            </a:spcBef>
            <a:spcAft>
              <a:spcPts val="600"/>
            </a:spcAft>
            <a:buNone/>
          </a:pPr>
          <a:r>
            <a:rPr lang="en-GB" sz="3200" b="1" i="1" kern="1200" dirty="0"/>
            <a:t>1 Thessalonian 4:13-14; 1 Peter 5:7; Psalm 91:1-2</a:t>
          </a:r>
          <a:endParaRPr lang="en-GB" sz="3200" b="1" i="1" kern="1200" dirty="0">
            <a:solidFill>
              <a:prstClr val="black">
                <a:hueOff val="0"/>
                <a:satOff val="0"/>
                <a:lumOff val="0"/>
                <a:alphaOff val="0"/>
              </a:prstClr>
            </a:solidFill>
            <a:latin typeface="Calibri"/>
            <a:ea typeface="+mn-ea"/>
            <a:cs typeface="+mn-cs"/>
          </a:endParaRPr>
        </a:p>
      </dsp:txBody>
      <dsp:txXfrm>
        <a:off x="2131471" y="746190"/>
        <a:ext cx="7018761" cy="28524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631585" y="1387"/>
          <a:ext cx="7136941"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159301" y="502717"/>
          <a:ext cx="7136941"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List three virtues in the life of Abraham that godly parents should emulate</a:t>
          </a:r>
          <a:r>
            <a:rPr lang="en-GB" sz="3200" kern="1200" dirty="0"/>
            <a:t>?</a:t>
          </a:r>
        </a:p>
        <a:p>
          <a:pPr marL="0" lvl="0" indent="0" algn="ctr" defTabSz="1422400">
            <a:lnSpc>
              <a:spcPct val="100000"/>
            </a:lnSpc>
            <a:spcBef>
              <a:spcPct val="0"/>
            </a:spcBef>
            <a:spcAft>
              <a:spcPts val="600"/>
            </a:spcAft>
            <a:buNone/>
          </a:pPr>
          <a:r>
            <a:rPr lang="en-US" sz="3200" b="1" i="1" kern="1200" dirty="0"/>
            <a:t>Genesis 18:19;  25:5-6; 24:1-4</a:t>
          </a:r>
          <a:r>
            <a:rPr lang="en-GB" sz="3200" b="1" i="1" kern="1200" dirty="0"/>
            <a:t> Hebrews 11:8-9</a:t>
          </a:r>
        </a:p>
      </dsp:txBody>
      <dsp:txXfrm>
        <a:off x="2252595" y="596011"/>
        <a:ext cx="6950353"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114722" y="1387"/>
          <a:ext cx="617066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642438" y="502717"/>
          <a:ext cx="617066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 How did Isaac handle the delay in childbearing in his family?</a:t>
          </a:r>
        </a:p>
        <a:p>
          <a:pPr marL="0" lvl="0" indent="0" algn="ctr" defTabSz="1422400">
            <a:lnSpc>
              <a:spcPct val="100000"/>
            </a:lnSpc>
            <a:spcBef>
              <a:spcPct val="0"/>
            </a:spcBef>
            <a:spcAft>
              <a:spcPts val="600"/>
            </a:spcAft>
            <a:buNone/>
          </a:pPr>
          <a:r>
            <a:rPr lang="en-US" sz="3200" b="1" i="1" kern="1200" dirty="0"/>
            <a:t>Genesis 25:20-21; 24:67</a:t>
          </a:r>
          <a:r>
            <a:rPr lang="en-US" sz="3200" b="1" kern="1200" dirty="0"/>
            <a:t> </a:t>
          </a:r>
          <a:endParaRPr lang="en-GB" sz="3200" b="1" i="1" kern="1200" dirty="0"/>
        </a:p>
      </dsp:txBody>
      <dsp:txXfrm>
        <a:off x="2735732" y="596011"/>
        <a:ext cx="5984079"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74876"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302592"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 What does it mean to sell one’s birthright?</a:t>
          </a:r>
          <a:endParaRPr lang="en-GB" sz="3200" kern="1200" dirty="0"/>
        </a:p>
        <a:p>
          <a:pPr marL="0" lvl="0" indent="0" algn="ctr" defTabSz="1422400">
            <a:lnSpc>
              <a:spcPct val="100000"/>
            </a:lnSpc>
            <a:spcBef>
              <a:spcPct val="0"/>
            </a:spcBef>
            <a:spcAft>
              <a:spcPts val="600"/>
            </a:spcAft>
            <a:buNone/>
          </a:pPr>
          <a:r>
            <a:rPr lang="en-US" sz="3200" b="1" i="1" kern="1200" dirty="0">
              <a:solidFill>
                <a:prstClr val="black">
                  <a:hueOff val="0"/>
                  <a:satOff val="0"/>
                  <a:lumOff val="0"/>
                  <a:alphaOff val="0"/>
                </a:prstClr>
              </a:solidFill>
              <a:latin typeface="Calibri"/>
              <a:ea typeface="+mn-ea"/>
              <a:cs typeface="+mn-cs"/>
            </a:rPr>
            <a:t>Genesis 25:29-34; 27:36-37; Hebrews 12:16-17</a:t>
          </a:r>
          <a:endParaRPr lang="en-GB" sz="3200" b="1" i="1" kern="1200" dirty="0"/>
        </a:p>
      </dsp:txBody>
      <dsp:txXfrm>
        <a:off x="2395886" y="596011"/>
        <a:ext cx="6687804"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Mention some steps believers should take to avoid being profane like Esau?</a:t>
          </a:r>
        </a:p>
        <a:p>
          <a:pPr marL="0" lvl="0" indent="0" algn="ctr" defTabSz="1422400">
            <a:lnSpc>
              <a:spcPct val="100000"/>
            </a:lnSpc>
            <a:spcBef>
              <a:spcPct val="0"/>
            </a:spcBef>
            <a:spcAft>
              <a:spcPts val="600"/>
            </a:spcAft>
            <a:buNone/>
          </a:pPr>
          <a:r>
            <a:rPr lang="en-US" sz="3200" b="1" i="1" kern="1200" dirty="0">
              <a:solidFill>
                <a:prstClr val="black">
                  <a:hueOff val="0"/>
                  <a:satOff val="0"/>
                  <a:lumOff val="0"/>
                  <a:alphaOff val="0"/>
                </a:prstClr>
              </a:solidFill>
              <a:latin typeface="Calibri"/>
              <a:ea typeface="+mn-ea"/>
              <a:cs typeface="+mn-cs"/>
            </a:rPr>
            <a:t>Mathew 26:41; </a:t>
          </a:r>
          <a:r>
            <a:rPr lang="en-GB" sz="3200" b="1" i="1" kern="1200" dirty="0"/>
            <a:t>4:3-4; 1Peter 5:8-9 1Corinthians 10:6 2Timothy 2:1,3</a:t>
          </a:r>
        </a:p>
      </dsp:txBody>
      <dsp:txXfrm>
        <a:off x="2383870" y="596011"/>
        <a:ext cx="6687804"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4/13/2026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L"/>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2</a:t>
            </a:fld>
            <a:endParaRPr lang="en-US"/>
          </a:p>
        </p:txBody>
      </p:sp>
    </p:spTree>
    <p:extLst>
      <p:ext uri="{BB962C8B-B14F-4D97-AF65-F5344CB8AC3E}">
        <p14:creationId xmlns:p14="http://schemas.microsoft.com/office/powerpoint/2010/main" val="3554625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L"/>
          </a:p>
        </p:txBody>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L"/>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4</a:t>
            </a:fld>
            <a:endParaRPr lang="en-US"/>
          </a:p>
        </p:txBody>
      </p:sp>
    </p:spTree>
    <p:extLst>
      <p:ext uri="{BB962C8B-B14F-4D97-AF65-F5344CB8AC3E}">
        <p14:creationId xmlns:p14="http://schemas.microsoft.com/office/powerpoint/2010/main" val="1777761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L"/>
          </a:p>
        </p:txBody>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L"/>
          </a:p>
        </p:txBody>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6</a:t>
            </a:fld>
            <a:endParaRPr lang="en-US"/>
          </a:p>
        </p:txBody>
      </p:sp>
    </p:spTree>
    <p:extLst>
      <p:ext uri="{BB962C8B-B14F-4D97-AF65-F5344CB8AC3E}">
        <p14:creationId xmlns:p14="http://schemas.microsoft.com/office/powerpoint/2010/main" val="2869163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L"/>
          </a:p>
        </p:txBody>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C505F175-DDF5-4570-A698-9A96E4F2BEA7}" type="slidenum">
              <a:rPr lang="en-US" smtClean="0"/>
              <a:t>7</a:t>
            </a:fld>
            <a:endParaRPr lang="en-US"/>
          </a:p>
        </p:txBody>
      </p:sp>
    </p:spTree>
    <p:extLst>
      <p:ext uri="{BB962C8B-B14F-4D97-AF65-F5344CB8AC3E}">
        <p14:creationId xmlns:p14="http://schemas.microsoft.com/office/powerpoint/2010/main" val="2510542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L"/>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8</a:t>
            </a:fld>
            <a:endParaRPr lang="en-US"/>
          </a:p>
        </p:txBody>
      </p:sp>
    </p:spTree>
    <p:extLst>
      <p:ext uri="{BB962C8B-B14F-4D97-AF65-F5344CB8AC3E}">
        <p14:creationId xmlns:p14="http://schemas.microsoft.com/office/powerpoint/2010/main" val="1735794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DE766-2958-2F03-DFC4-24D1B2B08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BF9BFE-57FF-4672-EB36-BC3494D52B49}"/>
              </a:ext>
            </a:extLst>
          </p:cNvPr>
          <p:cNvSpPr>
            <a:spLocks noGrp="1" noRot="1" noChangeAspect="1"/>
          </p:cNvSpPr>
          <p:nvPr>
            <p:ph type="sldImg"/>
          </p:nvPr>
        </p:nvSpPr>
        <p:spPr/>
        <p:txBody>
          <a:bodyPr/>
          <a:lstStyle/>
          <a:p>
            <a:endParaRPr lang="en-NL"/>
          </a:p>
        </p:txBody>
      </p:sp>
      <p:sp>
        <p:nvSpPr>
          <p:cNvPr id="3" name="Notes Placeholder 2">
            <a:extLst>
              <a:ext uri="{FF2B5EF4-FFF2-40B4-BE49-F238E27FC236}">
                <a16:creationId xmlns:a16="http://schemas.microsoft.com/office/drawing/2014/main" id="{4B0DE134-B994-CCD1-D4A1-6C7E1DBD9F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D935E3-09B5-7E7F-8F53-B594418395BA}"/>
              </a:ext>
            </a:extLst>
          </p:cNvPr>
          <p:cNvSpPr>
            <a:spLocks noGrp="1"/>
          </p:cNvSpPr>
          <p:nvPr>
            <p:ph type="sldNum" sz="quarter" idx="5"/>
          </p:nvPr>
        </p:nvSpPr>
        <p:spPr/>
        <p:txBody>
          <a:bodyPr/>
          <a:lstStyle/>
          <a:p>
            <a:fld id="{C505F175-DDF5-4570-A698-9A96E4F2BEA7}" type="slidenum">
              <a:rPr lang="en-US" smtClean="0"/>
              <a:t>9</a:t>
            </a:fld>
            <a:endParaRPr lang="en-US"/>
          </a:p>
        </p:txBody>
      </p:sp>
    </p:spTree>
    <p:extLst>
      <p:ext uri="{BB962C8B-B14F-4D97-AF65-F5344CB8AC3E}">
        <p14:creationId xmlns:p14="http://schemas.microsoft.com/office/powerpoint/2010/main" val="36643361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C5FDB-682A-6BB7-BB3C-96BA2B131D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6CF6D0-FF48-3C8C-45E3-DC28760BCEAE}"/>
              </a:ext>
            </a:extLst>
          </p:cNvPr>
          <p:cNvSpPr>
            <a:spLocks noGrp="1" noRot="1" noChangeAspect="1"/>
          </p:cNvSpPr>
          <p:nvPr>
            <p:ph type="sldImg"/>
          </p:nvPr>
        </p:nvSpPr>
        <p:spPr/>
        <p:txBody>
          <a:bodyPr/>
          <a:lstStyle/>
          <a:p>
            <a:endParaRPr lang="en-NL"/>
          </a:p>
        </p:txBody>
      </p:sp>
      <p:sp>
        <p:nvSpPr>
          <p:cNvPr id="3" name="Notes Placeholder 2">
            <a:extLst>
              <a:ext uri="{FF2B5EF4-FFF2-40B4-BE49-F238E27FC236}">
                <a16:creationId xmlns:a16="http://schemas.microsoft.com/office/drawing/2014/main" id="{DD2E4362-54B5-DF03-E609-1A448B01B5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9E7D51-3B11-D82C-4578-218D1FB7CF11}"/>
              </a:ext>
            </a:extLst>
          </p:cNvPr>
          <p:cNvSpPr>
            <a:spLocks noGrp="1"/>
          </p:cNvSpPr>
          <p:nvPr>
            <p:ph type="sldNum" sz="quarter" idx="5"/>
          </p:nvPr>
        </p:nvSpPr>
        <p:spPr/>
        <p:txBody>
          <a:bodyPr/>
          <a:lstStyle/>
          <a:p>
            <a:fld id="{C505F175-DDF5-4570-A698-9A96E4F2BEA7}" type="slidenum">
              <a:rPr lang="en-US" smtClean="0"/>
              <a:t>10</a:t>
            </a:fld>
            <a:endParaRPr lang="en-US"/>
          </a:p>
        </p:txBody>
      </p:sp>
    </p:spTree>
    <p:extLst>
      <p:ext uri="{BB962C8B-B14F-4D97-AF65-F5344CB8AC3E}">
        <p14:creationId xmlns:p14="http://schemas.microsoft.com/office/powerpoint/2010/main" val="17685800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C7148-2BA1-3DD7-3495-603DFBC8AD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9C994F-7730-763B-90CA-42880BA2F29D}"/>
              </a:ext>
            </a:extLst>
          </p:cNvPr>
          <p:cNvSpPr>
            <a:spLocks noGrp="1" noRot="1" noChangeAspect="1"/>
          </p:cNvSpPr>
          <p:nvPr>
            <p:ph type="sldImg"/>
          </p:nvPr>
        </p:nvSpPr>
        <p:spPr/>
        <p:txBody>
          <a:bodyPr/>
          <a:lstStyle/>
          <a:p>
            <a:endParaRPr lang="en-NL"/>
          </a:p>
        </p:txBody>
      </p:sp>
      <p:sp>
        <p:nvSpPr>
          <p:cNvPr id="3" name="Notes Placeholder 2">
            <a:extLst>
              <a:ext uri="{FF2B5EF4-FFF2-40B4-BE49-F238E27FC236}">
                <a16:creationId xmlns:a16="http://schemas.microsoft.com/office/drawing/2014/main" id="{65C1A382-AF63-2902-5CA4-0A19859E882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9408FAB-004B-D084-4AE0-BB8A3BB545EA}"/>
              </a:ext>
            </a:extLst>
          </p:cNvPr>
          <p:cNvSpPr>
            <a:spLocks noGrp="1"/>
          </p:cNvSpPr>
          <p:nvPr>
            <p:ph type="sldNum" sz="quarter" idx="5"/>
          </p:nvPr>
        </p:nvSpPr>
        <p:spPr/>
        <p:txBody>
          <a:bodyPr/>
          <a:lstStyle/>
          <a:p>
            <a:fld id="{C505F175-DDF5-4570-A698-9A96E4F2BEA7}" type="slidenum">
              <a:rPr lang="en-US" smtClean="0"/>
              <a:t>11</a:t>
            </a:fld>
            <a:endParaRPr lang="en-US"/>
          </a:p>
        </p:txBody>
      </p:sp>
    </p:spTree>
    <p:extLst>
      <p:ext uri="{BB962C8B-B14F-4D97-AF65-F5344CB8AC3E}">
        <p14:creationId xmlns:p14="http://schemas.microsoft.com/office/powerpoint/2010/main" val="15189535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L"/>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12</a:t>
            </a:fld>
            <a:endParaRPr lang="en-US"/>
          </a:p>
        </p:txBody>
      </p:sp>
    </p:spTree>
    <p:extLst>
      <p:ext uri="{BB962C8B-B14F-4D97-AF65-F5344CB8AC3E}">
        <p14:creationId xmlns:p14="http://schemas.microsoft.com/office/powerpoint/2010/main" val="26352771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L"/>
          </a:p>
        </p:txBody>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13</a:t>
            </a:fld>
            <a:endParaRPr lang="en-US"/>
          </a:p>
        </p:txBody>
      </p:sp>
    </p:spTree>
    <p:extLst>
      <p:ext uri="{BB962C8B-B14F-4D97-AF65-F5344CB8AC3E}">
        <p14:creationId xmlns:p14="http://schemas.microsoft.com/office/powerpoint/2010/main" val="27628620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13/04/2026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13/04/2026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13/04/2026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13/04/2026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13/04/2026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13/04/2026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13/04/2026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13/04/2026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png"/><Relationship Id="rId7" Type="http://schemas.openxmlformats.org/officeDocument/2006/relationships/diagramColors" Target="../diagrams/colors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a:t>26-04-2026</a:t>
            </a:r>
            <a:endParaRPr lang="en-GB" b="1" dirty="0"/>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44601" y="731519"/>
            <a:ext cx="7681055" cy="4309713"/>
          </a:xfrm>
        </p:spPr>
        <p:txBody>
          <a:bodyPr anchor="ctr">
            <a:noAutofit/>
          </a:bodyPr>
          <a:lstStyle/>
          <a:p>
            <a:pPr marL="0" indent="0" algn="ctr">
              <a:lnSpc>
                <a:spcPct val="100000"/>
              </a:lnSpc>
              <a:spcBef>
                <a:spcPts val="0"/>
              </a:spcBef>
              <a:buNone/>
            </a:pPr>
            <a:endParaRPr lang="en-US" b="1" dirty="0">
              <a:solidFill>
                <a:schemeClr val="bg1">
                  <a:lumMod val="65000"/>
                </a:schemeClr>
              </a:solidFill>
              <a:latin typeface="Calibri" panose="020F0502020204030204" pitchFamily="34" charset="0"/>
            </a:endParaRPr>
          </a:p>
          <a:p>
            <a:pPr marL="0" indent="0" algn="ctr">
              <a:lnSpc>
                <a:spcPct val="110000"/>
              </a:lnSpc>
              <a:buNone/>
            </a:pPr>
            <a:r>
              <a:rPr lang="en-US" b="1" dirty="0">
                <a:solidFill>
                  <a:schemeClr val="bg1">
                    <a:lumMod val="65000"/>
                  </a:schemeClr>
                </a:solidFill>
              </a:rPr>
              <a:t>You are in a relationship with someone you care deeply about, but you later realise that the person does not share your faith in Christ and shows little interest in spiritual things. As a Christian who desires to obey God, what should you do? Support your answer with Scripture.</a:t>
            </a:r>
          </a:p>
          <a:p>
            <a:pPr marL="0" indent="0" algn="ctr">
              <a:lnSpc>
                <a:spcPct val="100000"/>
              </a:lnSpc>
              <a:spcBef>
                <a:spcPts val="0"/>
              </a:spcBef>
              <a:buNone/>
            </a:pPr>
            <a:r>
              <a:rPr lang="en-US" b="1" dirty="0">
                <a:latin typeface="Calibri" panose="020F0502020204030204" pitchFamily="34" charset="0"/>
              </a:rPr>
              <a:t>Volunteers please!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altLang="en-GB" sz="2800" b="1" i="1" dirty="0">
                <a:solidFill>
                  <a:srgbClr val="FFFFFF"/>
                </a:solidFill>
                <a:latin typeface="Cambria" panose="02040503050406030204" pitchFamily="18" charset="0"/>
                <a:ea typeface="Cambria" panose="02040503050406030204" pitchFamily="18" charset="0"/>
              </a:rPr>
              <a:t> Isaac Marries Rebekah </a:t>
            </a:r>
            <a:endPar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16</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GB" altLang="en-US" sz="4800" b="1" dirty="0">
                <a:solidFill>
                  <a:srgbClr val="FFFFFF"/>
                </a:solidFill>
              </a:rPr>
              <a:t>Esau Sells His Birthright </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dirty="0"/>
              <a:t>MEMORY VERSE: ……</a:t>
            </a:r>
            <a:endParaRPr lang="en-US" sz="3200" kern="1200" dirty="0"/>
          </a:p>
        </p:txBody>
      </p:sp>
      <p:sp>
        <p:nvSpPr>
          <p:cNvPr id="8" name="Freeform: Shape 7"/>
          <p:cNvSpPr/>
          <p:nvPr/>
        </p:nvSpPr>
        <p:spPr>
          <a:xfrm>
            <a:off x="5389275" y="1578634"/>
            <a:ext cx="6342753"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pPr>
            <a:r>
              <a:rPr lang="en-US" sz="2800" i="1" dirty="0"/>
              <a:t>“And Esau said, Behold,</a:t>
            </a:r>
          </a:p>
          <a:p>
            <a:pPr marL="180975" lvl="1" indent="-180975" algn="ctr" defTabSz="1289050">
              <a:lnSpc>
                <a:spcPct val="90000"/>
              </a:lnSpc>
              <a:spcBef>
                <a:spcPct val="0"/>
              </a:spcBef>
              <a:spcAft>
                <a:spcPct val="20000"/>
              </a:spcAft>
            </a:pPr>
            <a:r>
              <a:rPr lang="en-US" sz="2800" i="1" dirty="0"/>
              <a:t>I am at the point to die: and what profit</a:t>
            </a:r>
          </a:p>
          <a:p>
            <a:pPr marL="180975" lvl="1" indent="-180975" algn="ctr" defTabSz="1289050">
              <a:lnSpc>
                <a:spcPct val="90000"/>
              </a:lnSpc>
              <a:spcBef>
                <a:spcPct val="0"/>
              </a:spcBef>
              <a:spcAft>
                <a:spcPct val="20000"/>
              </a:spcAft>
            </a:pPr>
            <a:r>
              <a:rPr lang="en-US" sz="2800" i="1" dirty="0"/>
              <a:t>shall this birthright do to me? And Jacob</a:t>
            </a:r>
          </a:p>
          <a:p>
            <a:pPr marL="180975" lvl="1" indent="-180975" algn="ctr" defTabSz="1289050">
              <a:lnSpc>
                <a:spcPct val="90000"/>
              </a:lnSpc>
              <a:spcBef>
                <a:spcPct val="0"/>
              </a:spcBef>
              <a:spcAft>
                <a:spcPct val="20000"/>
              </a:spcAft>
            </a:pPr>
            <a:r>
              <a:rPr lang="en-US" sz="2800" i="1" dirty="0"/>
              <a:t>said, Swear to me this day; and he sware</a:t>
            </a:r>
          </a:p>
          <a:p>
            <a:pPr marL="180975" lvl="1" indent="-180975" algn="ctr" defTabSz="1289050">
              <a:lnSpc>
                <a:spcPct val="90000"/>
              </a:lnSpc>
              <a:spcBef>
                <a:spcPct val="0"/>
              </a:spcBef>
              <a:spcAft>
                <a:spcPct val="20000"/>
              </a:spcAft>
            </a:pPr>
            <a:r>
              <a:rPr lang="en-US" sz="2800" i="1" dirty="0"/>
              <a:t>unto him: and he sold his birthright unto</a:t>
            </a:r>
          </a:p>
          <a:p>
            <a:pPr marL="180975" lvl="1" indent="-180975" algn="ctr" defTabSz="1289050">
              <a:lnSpc>
                <a:spcPct val="90000"/>
              </a:lnSpc>
              <a:spcBef>
                <a:spcPct val="0"/>
              </a:spcBef>
              <a:spcAft>
                <a:spcPct val="20000"/>
              </a:spcAft>
            </a:pPr>
            <a:r>
              <a:rPr lang="en-US" sz="2800" i="1" dirty="0"/>
              <a:t>Jacob”</a:t>
            </a:r>
            <a:r>
              <a:rPr lang="en-GB" sz="2800" i="1" dirty="0"/>
              <a:t>(</a:t>
            </a:r>
            <a:r>
              <a:rPr lang="en-GB" sz="2800" b="1" i="1" dirty="0"/>
              <a:t>Genesis 25:32,33</a:t>
            </a:r>
            <a:r>
              <a:rPr lang="en-GB" sz="2800" i="1" dirty="0"/>
              <a:t>).</a:t>
            </a:r>
            <a:endParaRPr lang="en-GB" sz="2400" kern="1200" dirty="0"/>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r>
              <a:rPr lang="en-GB" sz="2800" b="1" i="0" kern="1200" baseline="0" dirty="0"/>
              <a:t>TEXT:</a:t>
            </a:r>
            <a:r>
              <a:rPr lang="en-GB" sz="2800" b="1" i="1" kern="1200" baseline="0" dirty="0"/>
              <a:t>  </a:t>
            </a:r>
            <a:r>
              <a:rPr lang="en-GB" sz="2800" b="1" i="1" kern="1200" baseline="0" dirty="0">
                <a:latin typeface="Calibri" panose="020F0502020204030204" pitchFamily="34" charset="0"/>
                <a:sym typeface="+mn-ea"/>
              </a:rPr>
              <a:t>Genesis 25:1-34 </a:t>
            </a: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820158"/>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191608" y="589787"/>
            <a:ext cx="7067631" cy="5678426"/>
          </a:xfrm>
        </p:spPr>
        <p:txBody>
          <a:bodyPr anchor="ctr">
            <a:noAutofit/>
          </a:bodyPr>
          <a:lstStyle/>
          <a:p>
            <a:pPr marL="0" indent="0" algn="just">
              <a:lnSpc>
                <a:spcPct val="100000"/>
              </a:lnSpc>
              <a:buNone/>
            </a:pPr>
            <a:r>
              <a:rPr lang="en-US" dirty="0"/>
              <a:t>Our text reveals how Isaac received great comfort through his union with Rebekah. The need for companionship also led Abraham to remarry after the death of Sarah. After twenty years of barrenness, Rebekah had a set of twins – Esau and Jacob – who were two distinct personalities in nature and attitude to life. Esau in a moment of weakness and hunger, sold his birthright to Jacob, a barter of patriarchal heritage for pottage of lentils. This underscores the importances of safeguarding our godly heritage over physical/temporal satisfaction.</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2" y="448055"/>
            <a:ext cx="7688474" cy="6061029"/>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Remarriage is scriptural and attracts blessings if  done according to God’s word.</a:t>
            </a:r>
          </a:p>
          <a:p>
            <a:pPr marL="514350" indent="-514350" algn="just" eaLnBrk="0" fontAlgn="base" hangingPunct="0">
              <a:lnSpc>
                <a:spcPct val="100000"/>
              </a:lnSpc>
              <a:spcBef>
                <a:spcPct val="0"/>
              </a:spcBef>
              <a:spcAft>
                <a:spcPts val="600"/>
              </a:spcAft>
              <a:buFont typeface="+mj-lt"/>
              <a:buAutoNum type="arabicPeriod"/>
              <a:defRPr/>
            </a:pPr>
            <a:r>
              <a:rPr lang="en-US" dirty="0"/>
              <a:t>Like Abraham, parents must ensure that they provide and leave inheritance for their children.</a:t>
            </a:r>
          </a:p>
          <a:p>
            <a:pPr marL="514350" indent="-514350" algn="just" eaLnBrk="0" fontAlgn="base" hangingPunct="0">
              <a:lnSpc>
                <a:spcPct val="100000"/>
              </a:lnSpc>
              <a:spcBef>
                <a:spcPct val="0"/>
              </a:spcBef>
              <a:spcAft>
                <a:spcPts val="600"/>
              </a:spcAft>
              <a:buFont typeface="+mj-lt"/>
              <a:buAutoNum type="arabicPeriod"/>
              <a:defRPr/>
            </a:pPr>
            <a:r>
              <a:rPr lang="en-US" dirty="0"/>
              <a:t>God gives common blessings to every creature but reserves covenant blessings for those who are cleansed by the blood of Jesus Christ.</a:t>
            </a:r>
          </a:p>
          <a:p>
            <a:pPr marL="514350" indent="-514350" algn="just" eaLnBrk="0" fontAlgn="base" hangingPunct="0">
              <a:lnSpc>
                <a:spcPct val="100000"/>
              </a:lnSpc>
              <a:spcBef>
                <a:spcPct val="0"/>
              </a:spcBef>
              <a:spcAft>
                <a:spcPts val="600"/>
              </a:spcAft>
              <a:buFont typeface="+mj-lt"/>
              <a:buAutoNum type="arabicPeriod"/>
              <a:defRPr/>
            </a:pPr>
            <a:r>
              <a:rPr lang="en-US" dirty="0"/>
              <a:t>Parental preference and preferential treatment of children breeds conflicts and animosity among children and should be avoided.</a:t>
            </a:r>
          </a:p>
          <a:p>
            <a:pPr marL="514350" indent="-514350" algn="just" eaLnBrk="0" fontAlgn="base" hangingPunct="0">
              <a:lnSpc>
                <a:spcPct val="100000"/>
              </a:lnSpc>
              <a:spcBef>
                <a:spcPct val="0"/>
              </a:spcBef>
              <a:spcAft>
                <a:spcPts val="600"/>
              </a:spcAft>
              <a:buFont typeface="+mj-lt"/>
              <a:buAutoNum type="arabicPeriod"/>
              <a:defRPr/>
            </a:pPr>
            <a:r>
              <a:rPr lang="en-US" dirty="0"/>
              <a:t>Believers must resist</a:t>
            </a:r>
            <a:r>
              <a:rPr lang="en-NL" dirty="0"/>
              <a:t> </a:t>
            </a:r>
            <a:r>
              <a:rPr lang="en-US" dirty="0"/>
              <a:t>every </a:t>
            </a:r>
            <a:r>
              <a:rPr lang="en-NL" dirty="0"/>
              <a:t>urge</a:t>
            </a:r>
            <a:r>
              <a:rPr lang="en-US" dirty="0"/>
              <a:t> and temptation</a:t>
            </a:r>
            <a:r>
              <a:rPr lang="en-NL" dirty="0"/>
              <a:t> to mortgage</a:t>
            </a:r>
            <a:r>
              <a:rPr lang="en-US" dirty="0"/>
              <a:t> </a:t>
            </a:r>
            <a:r>
              <a:rPr lang="en-NL" dirty="0"/>
              <a:t>our spiritual inheritance, the doctrines of Christ and hope of heaven</a:t>
            </a:r>
            <a:r>
              <a:rPr lang="en-US" dirty="0"/>
              <a:t>.</a:t>
            </a:r>
            <a:endParaRPr lang="en-NL"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ea typeface="Cambria" panose="02040503050406030204" pitchFamily="18" charset="0"/>
              </a:rPr>
              <a:t>Esau Sells His Birthright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1529002441"/>
              </p:ext>
            </p:extLst>
          </p:nvPr>
        </p:nvGraphicFramePr>
        <p:xfrm>
          <a:off x="1620560" y="2819730"/>
          <a:ext cx="8663308"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64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2916854816"/>
              </p:ext>
            </p:extLst>
          </p:nvPr>
        </p:nvGraphicFramePr>
        <p:xfrm>
          <a:off x="644056" y="2615979"/>
          <a:ext cx="10591791"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247923566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75247-11D8-0D6A-1AF6-9865F161B0EA}"/>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768A3D8D-EC4F-C267-C96B-4211F3299FB6}"/>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0C6D00A9-72D7-7700-FCD3-B08122BB407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BF83392-3D54-6258-946C-EEAA8E1BD20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2610B6F-B50B-26F7-3CE5-DDD6225D29A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DE88F4C-9F48-467E-E148-CB24E3DD557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63F698F8-348F-2FA9-3F57-2B213E6A4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06079D7-DB26-A9E1-2BCC-ACC81E7F5928}"/>
              </a:ext>
            </a:extLst>
          </p:cNvPr>
          <p:cNvGraphicFramePr>
            <a:graphicFrameLocks noGrp="1"/>
          </p:cNvGraphicFramePr>
          <p:nvPr>
            <p:ph idx="1"/>
            <p:extLst>
              <p:ext uri="{D42A27DB-BD31-4B8C-83A1-F6EECF244321}">
                <p14:modId xmlns:p14="http://schemas.microsoft.com/office/powerpoint/2010/main" val="285576283"/>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23765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D4E36-5B3D-9763-7A0C-F6E0C4DB05E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0BAC3C3E-0748-3ACD-6A3A-631331157B1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8E5F75BE-1917-1166-B928-15EA0935357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14AE07F-3CCB-779F-2E12-1C4F8793A32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98027C-0BE8-CCD7-D815-9E745DC7D3E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29953CF1-8063-D0BC-4ED5-2B41F2EBCD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F8DF4A3E-435E-F722-39A1-574728FC86C4}"/>
              </a:ext>
            </a:extLst>
          </p:cNvPr>
          <p:cNvGraphicFramePr>
            <a:graphicFrameLocks noGrp="1"/>
          </p:cNvGraphicFramePr>
          <p:nvPr>
            <p:ph idx="1"/>
            <p:extLst>
              <p:ext uri="{D42A27DB-BD31-4B8C-83A1-F6EECF244321}">
                <p14:modId xmlns:p14="http://schemas.microsoft.com/office/powerpoint/2010/main" val="1562857249"/>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65174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A312D-520C-BEE3-70DD-9A417D3DE849}"/>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0FA1DF1-B404-4148-9A00-1A143D70440B}"/>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92A6B1DD-7CCE-0422-15F1-846B44FB838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3DC12B2-01D9-96C0-DD8A-A4836233ED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F5EE99-42C9-1A14-A573-6A77FAE8A185}"/>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95A08B79-4A82-FE06-952E-52C09DE7E5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A938851F-F220-8DD0-F59C-BCAD0D6EDE4C}"/>
              </a:ext>
            </a:extLst>
          </p:cNvPr>
          <p:cNvGraphicFramePr>
            <a:graphicFrameLocks noGrp="1"/>
          </p:cNvGraphicFramePr>
          <p:nvPr>
            <p:ph idx="1"/>
            <p:extLst>
              <p:ext uri="{D42A27DB-BD31-4B8C-83A1-F6EECF244321}">
                <p14:modId xmlns:p14="http://schemas.microsoft.com/office/powerpoint/2010/main" val="74775365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23200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30211" y="457200"/>
            <a:ext cx="7517258" cy="5941879"/>
          </a:xfrm>
        </p:spPr>
        <p:txBody>
          <a:bodyPr anchor="ctr">
            <a:noAutofit/>
          </a:bodyPr>
          <a:lstStyle/>
          <a:p>
            <a:pPr marL="0" indent="0" algn="ctr">
              <a:buNone/>
            </a:pPr>
            <a:r>
              <a:rPr lang="en-US" b="1" dirty="0"/>
              <a:t>Parents must provide for their children, make plans for the days after their departure and avoid </a:t>
            </a:r>
            <a:r>
              <a:rPr lang="en-US" b="1" dirty="0" err="1"/>
              <a:t>favouritism</a:t>
            </a:r>
            <a:r>
              <a:rPr lang="en-US" b="1" dirty="0"/>
              <a:t>. In the event of delay in childbearing or loss of a partner, we should rely on God’s guidance and provision through earnest prayer and patience.</a:t>
            </a:r>
          </a:p>
          <a:p>
            <a:pPr marL="0" indent="0" algn="ctr">
              <a:buNone/>
            </a:pPr>
            <a:r>
              <a:rPr lang="en-US" b="1" dirty="0"/>
              <a:t>Moreover, we must guard our salvation jealously, resist every temptation to sell our birthright, put on the whole </a:t>
            </a:r>
            <a:r>
              <a:rPr lang="en-US" b="1" dirty="0" err="1"/>
              <a:t>armour</a:t>
            </a:r>
            <a:r>
              <a:rPr lang="en-US" b="1" dirty="0"/>
              <a:t> of God  and  engage the enemy in spiritual warfare to preserve and enjoy our God-given victory till the end.</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044603" y="446334"/>
            <a:ext cx="7688476" cy="5952745"/>
          </a:xfrm>
        </p:spPr>
        <p:txBody>
          <a:bodyPr lIns="90000" tIns="46800" rIns="90000" bIns="46800" anchor="ctr">
            <a:noAutofit/>
          </a:bodyPr>
          <a:lstStyle/>
          <a:p>
            <a:pPr marL="0" indent="0" algn="ctr">
              <a:lnSpc>
                <a:spcPct val="100000"/>
              </a:lnSpc>
              <a:spcBef>
                <a:spcPts val="0"/>
              </a:spcBef>
              <a:buNone/>
            </a:pPr>
            <a:r>
              <a:rPr lang="en-US" b="1" dirty="0"/>
              <a:t>Sister Lizzy is under serious financial pressure: in addition to pending house rents and other personal needs, she needs to sort out her school fees urgently to avoid being sent out of school and leaving the country. She is already deeply in debt.</a:t>
            </a:r>
          </a:p>
          <a:p>
            <a:pPr marL="0" indent="0" algn="ctr">
              <a:lnSpc>
                <a:spcPct val="100000"/>
              </a:lnSpc>
              <a:spcBef>
                <a:spcPts val="600"/>
              </a:spcBef>
              <a:buNone/>
            </a:pPr>
            <a:r>
              <a:rPr lang="en-US" b="1" dirty="0"/>
              <a:t>Incidentally, her old unbeliever-boyfriend, whom she has separated from, now shows up with a serious marriage proposal which would settle all these problems. She is now confused. How would you counsel her based on the lesson of today?</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TotalTime>
  <Words>668</Words>
  <Application>Microsoft Office PowerPoint</Application>
  <PresentationFormat>Widescreen</PresentationFormat>
  <Paragraphs>61</Paragraphs>
  <Slides>13</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Aptos</vt:lpstr>
      <vt:lpstr>Arial</vt:lpstr>
      <vt:lpstr>Calibri</vt:lpstr>
      <vt:lpstr>Calibri Light</vt:lpstr>
      <vt:lpstr>Cambria</vt:lpstr>
      <vt:lpstr>Office Theme</vt:lpstr>
      <vt:lpstr>SEARCH THE SCRIPTURES</vt:lpstr>
      <vt:lpstr>REVIEW OF THE ASSIGNMENT FROM LAST STUDY</vt:lpstr>
      <vt:lpstr> LESSON 16: Esau Sells His Birthright </vt:lpstr>
      <vt:lpstr>INTRODUCTION</vt:lpstr>
      <vt:lpstr>Esau Sells His Birthright </vt:lpstr>
      <vt:lpstr>QUESTION 1</vt:lpstr>
      <vt:lpstr>QUESTION 2</vt:lpstr>
      <vt:lpstr>QUESTION 3</vt:lpstr>
      <vt:lpstr>QUESTION 4</vt:lpstr>
      <vt:lpstr>QUESTION 5</vt:lpstr>
      <vt:lpstr>QUESTION 6</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DCLM NL</cp:lastModifiedBy>
  <cp:revision>271</cp:revision>
  <dcterms:modified xsi:type="dcterms:W3CDTF">2026-04-13T14:54:43Z</dcterms:modified>
</cp:coreProperties>
</file>