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9"/>
  </p:notesMasterIdLst>
  <p:sldIdLst>
    <p:sldId id="4219" r:id="rId8"/>
    <p:sldId id="269" r:id="rId9"/>
    <p:sldId id="270" r:id="rId10"/>
    <p:sldId id="274" r:id="rId11"/>
    <p:sldId id="4334" r:id="rId12"/>
    <p:sldId id="293" r:id="rId13"/>
    <p:sldId id="4335" r:id="rId14"/>
    <p:sldId id="295" r:id="rId15"/>
    <p:sldId id="256" r:id="rId16"/>
    <p:sldId id="294" r:id="rId17"/>
    <p:sldId id="258" r:id="rId18"/>
    <p:sldId id="259" r:id="rId19"/>
    <p:sldId id="287" r:id="rId20"/>
    <p:sldId id="283" r:id="rId21"/>
    <p:sldId id="276" r:id="rId22"/>
    <p:sldId id="292" r:id="rId23"/>
    <p:sldId id="296" r:id="rId24"/>
    <p:sldId id="297" r:id="rId25"/>
    <p:sldId id="298" r:id="rId26"/>
    <p:sldId id="4343" r:id="rId27"/>
    <p:sldId id="288" r:id="rId28"/>
    <p:sldId id="3211" r:id="rId29"/>
    <p:sldId id="3200" r:id="rId30"/>
    <p:sldId id="3201" r:id="rId31"/>
    <p:sldId id="4231" r:id="rId32"/>
    <p:sldId id="3163" r:id="rId33"/>
    <p:sldId id="3380" r:id="rId34"/>
    <p:sldId id="4329" r:id="rId35"/>
    <p:sldId id="4327" r:id="rId36"/>
    <p:sldId id="4328" r:id="rId37"/>
    <p:sldId id="4104" r:id="rId38"/>
    <p:sldId id="4336" r:id="rId39"/>
    <p:sldId id="4337" r:id="rId40"/>
    <p:sldId id="4338" r:id="rId41"/>
    <p:sldId id="4339" r:id="rId42"/>
    <p:sldId id="4340" r:id="rId43"/>
    <p:sldId id="4341" r:id="rId44"/>
    <p:sldId id="4342" r:id="rId45"/>
    <p:sldId id="3627" r:id="rId46"/>
    <p:sldId id="3204" r:id="rId47"/>
    <p:sldId id="208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000A1E"/>
    <a:srgbClr val="55E978"/>
    <a:srgbClr val="FF99FF"/>
    <a:srgbClr val="FFCCFF"/>
    <a:srgbClr val="F1EBF1"/>
    <a:srgbClr val="80350E"/>
    <a:srgbClr val="3333FF"/>
    <a:srgbClr val="A9A94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68" d="100"/>
          <a:sy n="68" d="100"/>
        </p:scale>
        <p:origin x="662"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s>
</file>

<file path=ppt/diagrams/_rels/data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Mention one blessing of marriage in the text.</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mn-lt"/>
              <a:ea typeface="+mn-ea"/>
              <a:cs typeface="+mn-cs"/>
            </a:rPr>
            <a:t>Genesis 2:18; Gen 24:67;            Ecclesiastes 4:9-12</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How should a believer handle the loss of his/her spouse?</a:t>
          </a:r>
        </a:p>
        <a:p>
          <a:pPr algn="ctr">
            <a:lnSpc>
              <a:spcPct val="100000"/>
            </a:lnSpc>
            <a:spcBef>
              <a:spcPct val="0"/>
            </a:spcBef>
            <a:spcAft>
              <a:spcPts val="600"/>
            </a:spcAft>
          </a:pPr>
          <a:r>
            <a:rPr lang="en-GB" sz="3200" b="1" i="1" kern="1200" dirty="0"/>
            <a:t>1 Thessalonian 4:13-14; 1 Peter 5:7; Psalm 91:1-2</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List three virtues in the life of Abraham that godly parents should emulate</a:t>
          </a:r>
          <a:r>
            <a:rPr lang="en-GB" sz="3200" dirty="0"/>
            <a:t>?</a:t>
          </a:r>
        </a:p>
        <a:p>
          <a:pPr algn="ctr">
            <a:lnSpc>
              <a:spcPct val="100000"/>
            </a:lnSpc>
            <a:spcBef>
              <a:spcPct val="0"/>
            </a:spcBef>
            <a:spcAft>
              <a:spcPts val="600"/>
            </a:spcAft>
          </a:pPr>
          <a:r>
            <a:rPr lang="en-US" sz="3200" b="1" i="1" dirty="0"/>
            <a:t>Genesis 18:19;  25:5-6; 24:1-4</a:t>
          </a:r>
          <a:r>
            <a:rPr lang="en-GB" sz="3200" b="1" i="1" dirty="0"/>
            <a:t> Hebrews 11:8-9</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0269"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 How did Isaac handle the delay in childbearing in his family?</a:t>
          </a:r>
        </a:p>
        <a:p>
          <a:pPr algn="ctr">
            <a:lnSpc>
              <a:spcPct val="100000"/>
            </a:lnSpc>
            <a:spcBef>
              <a:spcPct val="0"/>
            </a:spcBef>
            <a:spcAft>
              <a:spcPts val="600"/>
            </a:spcAft>
          </a:pPr>
          <a:r>
            <a:rPr lang="en-US" sz="3200" b="1" i="1" dirty="0"/>
            <a:t>Genesis 25:20-21; 24:67</a:t>
          </a:r>
          <a:r>
            <a:rPr lang="en-US" sz="3200" b="1" dirty="0"/>
            <a:t> </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 What does it mean to sell one’s birthright?</a:t>
          </a:r>
          <a:endParaRPr lang="en-GB" sz="3200" kern="1200" dirty="0"/>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a:ea typeface="+mn-ea"/>
              <a:cs typeface="+mn-cs"/>
            </a:rPr>
            <a:t>Genesis 25:29-34; 27:36-37; Hebrews 12:16-17</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custLinFactNeighborX="253">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Mention some steps believers should take to avoid being profane like Esau?</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a:ea typeface="+mn-ea"/>
              <a:cs typeface="+mn-cs"/>
            </a:rPr>
            <a:t>Mathew 26:41; </a:t>
          </a:r>
          <a:r>
            <a:rPr lang="en-GB" sz="3200" b="1" i="1" kern="1200" dirty="0"/>
            <a:t>4:3-4; 1Peter 5:8-9 1Corinthians 10:6 2Timothy 2:1,3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Mention one blessing of marriage in the text.</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mn-lt"/>
              <a:ea typeface="+mn-ea"/>
              <a:cs typeface="+mn-cs"/>
            </a:rPr>
            <a:t>Genesis 2:18; Gen 24:67;            Ecclesiastes 4:9-12</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should a believer handle the loss of his/her spouse?</a:t>
          </a:r>
        </a:p>
        <a:p>
          <a:pPr marL="0" lvl="0" indent="0" algn="ctr" defTabSz="1422400">
            <a:lnSpc>
              <a:spcPct val="100000"/>
            </a:lnSpc>
            <a:spcBef>
              <a:spcPct val="0"/>
            </a:spcBef>
            <a:spcAft>
              <a:spcPts val="600"/>
            </a:spcAft>
            <a:buNone/>
          </a:pPr>
          <a:r>
            <a:rPr lang="en-GB" sz="3200" b="1" i="1" kern="1200" dirty="0"/>
            <a:t>1 Thessalonian 4:13-14; 1 Peter 5:7; Psalm 91:1-2</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631585" y="1387"/>
          <a:ext cx="713694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159301" y="502717"/>
          <a:ext cx="713694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List three virtues in the life of Abraham that godly parents should emulate</a:t>
          </a:r>
          <a:r>
            <a:rPr lang="en-GB" sz="3200" kern="1200" dirty="0"/>
            <a:t>?</a:t>
          </a:r>
        </a:p>
        <a:p>
          <a:pPr marL="0" lvl="0" indent="0" algn="ctr" defTabSz="1422400">
            <a:lnSpc>
              <a:spcPct val="100000"/>
            </a:lnSpc>
            <a:spcBef>
              <a:spcPct val="0"/>
            </a:spcBef>
            <a:spcAft>
              <a:spcPts val="600"/>
            </a:spcAft>
            <a:buNone/>
          </a:pPr>
          <a:r>
            <a:rPr lang="en-US" sz="3200" b="1" i="1" kern="1200" dirty="0"/>
            <a:t>Genesis 18:19;  25:5-6; 24:1-4</a:t>
          </a:r>
          <a:r>
            <a:rPr lang="en-GB" sz="3200" b="1" i="1" kern="1200" dirty="0"/>
            <a:t> Hebrews 11:8-9</a:t>
          </a:r>
        </a:p>
      </dsp:txBody>
      <dsp:txXfrm>
        <a:off x="2252595" y="596011"/>
        <a:ext cx="6950353"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 How did Isaac handle the delay in childbearing in his family?</a:t>
          </a:r>
        </a:p>
        <a:p>
          <a:pPr marL="0" lvl="0" indent="0" algn="ctr" defTabSz="1422400">
            <a:lnSpc>
              <a:spcPct val="100000"/>
            </a:lnSpc>
            <a:spcBef>
              <a:spcPct val="0"/>
            </a:spcBef>
            <a:spcAft>
              <a:spcPts val="600"/>
            </a:spcAft>
            <a:buNone/>
          </a:pPr>
          <a:r>
            <a:rPr lang="en-US" sz="3200" b="1" i="1" kern="1200" dirty="0"/>
            <a:t>Genesis 25:20-21; 24:67</a:t>
          </a:r>
          <a:r>
            <a:rPr lang="en-US" sz="3200" b="1" kern="1200" dirty="0"/>
            <a:t> </a:t>
          </a:r>
          <a:endParaRPr lang="en-GB" sz="3200" b="1" i="1" kern="1200" dirty="0"/>
        </a:p>
      </dsp:txBody>
      <dsp:txXfrm>
        <a:off x="2735732" y="596011"/>
        <a:ext cx="5984079"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4876"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302592"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 What does it mean to sell one’s birthright?</a:t>
          </a:r>
          <a:endParaRPr lang="en-GB" sz="3200" kern="1200" dirty="0"/>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a:ea typeface="+mn-ea"/>
              <a:cs typeface="+mn-cs"/>
            </a:rPr>
            <a:t>Genesis 25:29-34; 27:36-37; Hebrews 12:16-17</a:t>
          </a:r>
          <a:endParaRPr lang="en-GB" sz="3200" b="1" i="1" kern="1200" dirty="0"/>
        </a:p>
      </dsp:txBody>
      <dsp:txXfrm>
        <a:off x="2395886"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Mention some steps believers should take to avoid being profane like Esau?</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a:ea typeface="+mn-ea"/>
              <a:cs typeface="+mn-cs"/>
            </a:rPr>
            <a:t>Mathew 26:41; </a:t>
          </a:r>
          <a:r>
            <a:rPr lang="en-GB" sz="3200" b="1" i="1" kern="1200" dirty="0"/>
            <a:t>4:3-4; 1Peter 5:8-9 1Corinthians 10:6 2Timothy 2:1,3</a:t>
          </a:r>
        </a:p>
      </dsp:txBody>
      <dsp:txXfrm>
        <a:off x="2383870" y="596011"/>
        <a:ext cx="6687804"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4/22/2026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5462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7776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86916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txBody>
          <a:bodyPr/>
          <a:lstStyle/>
          <a:p>
            <a:endParaRPr lang="en-NL"/>
          </a:p>
        </p:txBody>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6433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txBody>
          <a:bodyPr/>
          <a:lstStyle/>
          <a:p>
            <a:endParaRPr lang="en-NL"/>
          </a:p>
        </p:txBody>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68580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C7148-2BA1-3DD7-3495-603DFBC8AD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9C994F-7730-763B-90CA-42880BA2F29D}"/>
              </a:ext>
            </a:extLst>
          </p:cNvPr>
          <p:cNvSpPr>
            <a:spLocks noGrp="1" noRot="1" noChangeAspect="1"/>
          </p:cNvSpPr>
          <p:nvPr>
            <p:ph type="sldImg"/>
          </p:nvPr>
        </p:nvSpPr>
        <p:spPr/>
        <p:txBody>
          <a:bodyPr/>
          <a:lstStyle/>
          <a:p>
            <a:endParaRPr lang="en-NL"/>
          </a:p>
        </p:txBody>
      </p:sp>
      <p:sp>
        <p:nvSpPr>
          <p:cNvPr id="3" name="Notes Placeholder 2">
            <a:extLst>
              <a:ext uri="{FF2B5EF4-FFF2-40B4-BE49-F238E27FC236}">
                <a16:creationId xmlns:a16="http://schemas.microsoft.com/office/drawing/2014/main" id="{65C1A382-AF63-2902-5CA4-0A19859E88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408FAB-004B-D084-4AE0-BB8A3BB545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518953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35277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762862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25</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30</a:t>
            </a:fld>
            <a:endParaRPr lang="en-US"/>
          </a:p>
        </p:txBody>
      </p:sp>
    </p:spTree>
    <p:extLst>
      <p:ext uri="{BB962C8B-B14F-4D97-AF65-F5344CB8AC3E}">
        <p14:creationId xmlns:p14="http://schemas.microsoft.com/office/powerpoint/2010/main" val="828243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40</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22/04/2026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22/04/2026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22/04/2026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22/04/2026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22/04/2026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22/04/2026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22/04/2026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22/04/2026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22/04/2026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22/04/2026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22/04/2026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4/22/2026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22/04/2026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4/22/2026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4/22/2026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4/22/2026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4/22/2026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4/22/2026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4/22/2026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4/22/2026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4/22/2026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4/22/2026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22/04/2026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22/04/2026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22/04/2026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22/04/2026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22/04/2026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22/04/2026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22/04/2026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22/04/2026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22/04/2026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22/04/2026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22/04/2026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4/22/2026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4/22/2026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4/22/2026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4/22/2026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4/22/2026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4/22/2026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4/22/2026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4/22/2026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4/22/2026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4/22/2026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4/22/2026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4/22/2026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4/22/2026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4/22/2026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4/22/2026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4/22/2026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4/22/2026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4/22/2026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4/22/2026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4/22/2026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22/04/2026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440594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22/04/2026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88836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22/04/2026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98681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22/04/2026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421494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22/04/2026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602836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22/04/2026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721825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22/04/2026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726101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22/04/2026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2159987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22/04/2026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279059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22/04/2026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1869864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22/04/2026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5413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22/04/2026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4/22/2026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22/04/2026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4/22/2026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4/22/2026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4/22/2026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22/04/2026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5948904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8.png"/><Relationship Id="rId7" Type="http://schemas.openxmlformats.org/officeDocument/2006/relationships/diagramColors" Target="../diagrams/colors6.xml"/><Relationship Id="rId2" Type="http://schemas.openxmlformats.org/officeDocument/2006/relationships/notesSlide" Target="../notesSlides/notesSlide11.xml"/><Relationship Id="rId1" Type="http://schemas.openxmlformats.org/officeDocument/2006/relationships/slideLayout" Target="../slideLayouts/slideLayout6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0.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5.xml"/><Relationship Id="rId7"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media" Target="../media/media2.mp3"/><Relationship Id="rId7" Type="http://schemas.openxmlformats.org/officeDocument/2006/relationships/image" Target="../media/image10.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7.png"/><Relationship Id="rId5" Type="http://schemas.openxmlformats.org/officeDocument/2006/relationships/notesSlide" Target="../notesSlides/notesSlide18.xml"/><Relationship Id="rId4"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26</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-04-2026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006:</a:t>
            </a:r>
            <a:r>
              <a:rPr lang="en-US" sz="7200" b="1" dirty="0">
                <a:solidFill>
                  <a:schemeClr val="bg1"/>
                </a:solidFill>
                <a:effectLst>
                  <a:outerShdw blurRad="38100" dist="38100" dir="2700000" algn="tl">
                    <a:srgbClr val="000000">
                      <a:alpha val="43137"/>
                    </a:srgbClr>
                  </a:outerShdw>
                </a:effectLst>
              </a:rPr>
              <a:t> YIELD NOT TO TEMPTATION</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YIELD NOT TO TEMPTATION [GHS 006]</a:t>
            </a:r>
          </a:p>
        </p:txBody>
      </p:sp>
      <p:grpSp>
        <p:nvGrpSpPr>
          <p:cNvPr id="3" name="Group 2"/>
          <p:cNvGrpSpPr/>
          <p:nvPr/>
        </p:nvGrpSpPr>
        <p:grpSpPr>
          <a:xfrm>
            <a:off x="243372" y="1656012"/>
            <a:ext cx="11948629" cy="3631763"/>
            <a:chOff x="257130" y="1719391"/>
            <a:chExt cx="10547818" cy="3631763"/>
          </a:xfrm>
        </p:grpSpPr>
        <p:sp>
          <p:nvSpPr>
            <p:cNvPr id="14339" name="TextBox 1"/>
            <p:cNvSpPr txBox="1">
              <a:spLocks noChangeArrowheads="1"/>
            </p:cNvSpPr>
            <p:nvPr/>
          </p:nvSpPr>
          <p:spPr bwMode="auto">
            <a:xfrm>
              <a:off x="907147" y="1719391"/>
              <a:ext cx="9897801"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Yield not to temptation, for yielding is sin;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Each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vict’ry</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will help you some other to win;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Fight manfully onward, dark passions subdue;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ever to Jesus, He’ll carry you through.</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86495"/>
            <a:ext cx="9370214"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Ask the Savior to help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Comfort, strengthen, and keep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is willing to aid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will carry you through.</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YIELD NOT TO TEMPTATION [GHS 006]</a:t>
            </a:r>
          </a:p>
        </p:txBody>
      </p:sp>
      <p:grpSp>
        <p:nvGrpSpPr>
          <p:cNvPr id="3" name="Group 2"/>
          <p:cNvGrpSpPr/>
          <p:nvPr/>
        </p:nvGrpSpPr>
        <p:grpSpPr>
          <a:xfrm>
            <a:off x="243372" y="1656012"/>
            <a:ext cx="11948629" cy="4247317"/>
            <a:chOff x="257130" y="1719391"/>
            <a:chExt cx="10547818" cy="4247317"/>
          </a:xfrm>
        </p:grpSpPr>
        <p:sp>
          <p:nvSpPr>
            <p:cNvPr id="14339" name="TextBox 1"/>
            <p:cNvSpPr txBox="1">
              <a:spLocks noChangeArrowheads="1"/>
            </p:cNvSpPr>
            <p:nvPr/>
          </p:nvSpPr>
          <p:spPr bwMode="auto">
            <a:xfrm>
              <a:off x="907147" y="1719391"/>
              <a:ext cx="9897801"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Shun evil companions, bad language disdain,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God’s name hold in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rev’rence</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nor take it in vain;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thoughtful and earnest, kindhearted and true;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ever to Jesus, He’ll carry you through.</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8321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86495"/>
            <a:ext cx="9370214"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Ask the Savior to help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Comfort, strengthen, and keep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is willing to aid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will carry you through.</a:t>
            </a:r>
          </a:p>
        </p:txBody>
      </p:sp>
    </p:spTree>
    <p:extLst>
      <p:ext uri="{BB962C8B-B14F-4D97-AF65-F5344CB8AC3E}">
        <p14:creationId xmlns:p14="http://schemas.microsoft.com/office/powerpoint/2010/main" val="112172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YIELD NOT TO TEMPTATION [GHS 006]</a:t>
            </a:r>
          </a:p>
        </p:txBody>
      </p:sp>
      <p:grpSp>
        <p:nvGrpSpPr>
          <p:cNvPr id="3" name="Group 2"/>
          <p:cNvGrpSpPr/>
          <p:nvPr/>
        </p:nvGrpSpPr>
        <p:grpSpPr>
          <a:xfrm>
            <a:off x="243372" y="1656012"/>
            <a:ext cx="11948629" cy="3785652"/>
            <a:chOff x="257130" y="1719391"/>
            <a:chExt cx="10547818" cy="3785652"/>
          </a:xfrm>
        </p:grpSpPr>
        <p:sp>
          <p:nvSpPr>
            <p:cNvPr id="14339" name="TextBox 1"/>
            <p:cNvSpPr txBox="1">
              <a:spLocks noChangeArrowheads="1"/>
            </p:cNvSpPr>
            <p:nvPr/>
          </p:nvSpPr>
          <p:spPr bwMode="auto">
            <a:xfrm>
              <a:off x="907147" y="1719391"/>
              <a:ext cx="9897801"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him that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o’ercometh</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God giveth a crown,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Through faith we will conquer,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often cast down;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who is our Savior, our strength will renew;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ever to Jesus, He’ll carry you through.</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31617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86495"/>
            <a:ext cx="9370214"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Ask the Savior to help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Comfort, strengthen, and keep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is willing to aid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will carry you through.</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8107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a:t>26-04-2026</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731519"/>
            <a:ext cx="7681055" cy="4309713"/>
          </a:xfrm>
        </p:spPr>
        <p:txBody>
          <a:bodyPr anchor="ctr">
            <a:noAutofit/>
          </a:bodyPr>
          <a:lstStyle/>
          <a:p>
            <a:pPr marL="0" indent="0" algn="ctr">
              <a:lnSpc>
                <a:spcPct val="100000"/>
              </a:lnSpc>
              <a:spcBef>
                <a:spcPts val="0"/>
              </a:spcBef>
              <a:buNone/>
            </a:pPr>
            <a:endParaRPr lang="en-US" b="1" dirty="0">
              <a:solidFill>
                <a:schemeClr val="bg1">
                  <a:lumMod val="65000"/>
                </a:schemeClr>
              </a:solidFill>
              <a:latin typeface="Calibri" panose="020F0502020204030204" pitchFamily="34" charset="0"/>
            </a:endParaRPr>
          </a:p>
          <a:p>
            <a:pPr marL="0" indent="0" algn="ctr">
              <a:lnSpc>
                <a:spcPct val="110000"/>
              </a:lnSpc>
              <a:buNone/>
            </a:pPr>
            <a:r>
              <a:rPr lang="en-US" b="1" dirty="0">
                <a:solidFill>
                  <a:schemeClr val="bg1">
                    <a:lumMod val="65000"/>
                  </a:schemeClr>
                </a:solidFill>
              </a:rPr>
              <a:t>You are in a relationship with someone you care deeply about, but you later realise that the person does not share your faith in Christ and shows little interest in spiritual things. As a Christian who desires to obey God, what should you do? Support your answer with Scripture.</a:t>
            </a:r>
          </a:p>
          <a:p>
            <a:pPr marL="0" indent="0" algn="ctr">
              <a:lnSpc>
                <a:spcPct val="100000"/>
              </a:lnSpc>
              <a:spcBef>
                <a:spcPts val="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 Isaac Marries Rebekah </a:t>
            </a:r>
          </a:p>
        </p:txBody>
      </p:sp>
    </p:spTree>
    <p:extLst>
      <p:ext uri="{BB962C8B-B14F-4D97-AF65-F5344CB8AC3E}">
        <p14:creationId xmlns:p14="http://schemas.microsoft.com/office/powerpoint/2010/main" val="402866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GB" altLang="en-US" sz="4800" b="1" dirty="0">
                <a:solidFill>
                  <a:srgbClr val="FFFFFF"/>
                </a:solidFill>
              </a:rPr>
              <a:t>Esau Sells His Birthright </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389275" y="1578634"/>
            <a:ext cx="6342753"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Esau said, Behold,</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I am at the point to die: and what profit</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shall this birthright do to me? And Jacob</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said, Swear to me this day; and he sware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unto him: and he sold his birthright unto</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Jacob”</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25:32,33</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25:1-34 </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820158"/>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7"/>
            <a:ext cx="7067631" cy="5678426"/>
          </a:xfrm>
        </p:spPr>
        <p:txBody>
          <a:bodyPr anchor="ctr">
            <a:noAutofit/>
          </a:bodyPr>
          <a:lstStyle/>
          <a:p>
            <a:pPr marL="0" indent="0" algn="just">
              <a:lnSpc>
                <a:spcPct val="100000"/>
              </a:lnSpc>
              <a:buNone/>
            </a:pPr>
            <a:r>
              <a:rPr lang="en-US" dirty="0"/>
              <a:t>Our text reveals how Isaac received great comfort through his union with Rebekah. The need for companionship also led Abraham to remarry after the death of Sarah. After twenty years of barrenness, Rebekah had a set of twins – Esau and Jacob – who were two distinct personalities in nature and attitude to life. Esau in a moment of weakness and hunger, sold his birthright to Jacob, a barter of patriarchal heritage for pottage of lentils. This underscores the importances of safeguarding our godly heritage over physical/temporal satisfaction.</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48055"/>
            <a:ext cx="7688474" cy="6061029"/>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Remarriage is scriptural and attracts blessings if  done according to God’s word.</a:t>
            </a:r>
          </a:p>
          <a:p>
            <a:pPr marL="514350" indent="-514350" algn="just" eaLnBrk="0" fontAlgn="base" hangingPunct="0">
              <a:lnSpc>
                <a:spcPct val="100000"/>
              </a:lnSpc>
              <a:spcBef>
                <a:spcPct val="0"/>
              </a:spcBef>
              <a:spcAft>
                <a:spcPts val="600"/>
              </a:spcAft>
              <a:buFont typeface="+mj-lt"/>
              <a:buAutoNum type="arabicPeriod"/>
              <a:defRPr/>
            </a:pPr>
            <a:r>
              <a:rPr lang="en-US" dirty="0"/>
              <a:t>Like Abraham, parents must ensure that they provide and leave inheritance for their children.</a:t>
            </a:r>
          </a:p>
          <a:p>
            <a:pPr marL="514350" indent="-514350" algn="just" eaLnBrk="0" fontAlgn="base" hangingPunct="0">
              <a:lnSpc>
                <a:spcPct val="100000"/>
              </a:lnSpc>
              <a:spcBef>
                <a:spcPct val="0"/>
              </a:spcBef>
              <a:spcAft>
                <a:spcPts val="600"/>
              </a:spcAft>
              <a:buFont typeface="+mj-lt"/>
              <a:buAutoNum type="arabicPeriod"/>
              <a:defRPr/>
            </a:pPr>
            <a:r>
              <a:rPr lang="en-US" dirty="0"/>
              <a:t>God gives common blessings to every creature but reserves covenant blessings for those who are cleansed by the blood of Jesus Christ.</a:t>
            </a:r>
          </a:p>
          <a:p>
            <a:pPr marL="514350" indent="-514350" algn="just" eaLnBrk="0" fontAlgn="base" hangingPunct="0">
              <a:lnSpc>
                <a:spcPct val="100000"/>
              </a:lnSpc>
              <a:spcBef>
                <a:spcPct val="0"/>
              </a:spcBef>
              <a:spcAft>
                <a:spcPts val="600"/>
              </a:spcAft>
              <a:buFont typeface="+mj-lt"/>
              <a:buAutoNum type="arabicPeriod"/>
              <a:defRPr/>
            </a:pPr>
            <a:r>
              <a:rPr lang="en-US" dirty="0"/>
              <a:t>Parental preference and preferential treatment of children breeds conflicts and animosity among children and should be avoided.</a:t>
            </a:r>
          </a:p>
          <a:p>
            <a:pPr marL="514350" indent="-514350" algn="just" eaLnBrk="0" fontAlgn="base" hangingPunct="0">
              <a:lnSpc>
                <a:spcPct val="100000"/>
              </a:lnSpc>
              <a:spcBef>
                <a:spcPct val="0"/>
              </a:spcBef>
              <a:spcAft>
                <a:spcPts val="600"/>
              </a:spcAft>
              <a:buFont typeface="+mj-lt"/>
              <a:buAutoNum type="arabicPeriod"/>
              <a:defRPr/>
            </a:pPr>
            <a:r>
              <a:rPr lang="en-US" dirty="0"/>
              <a:t>Believers must resist</a:t>
            </a:r>
            <a:r>
              <a:rPr lang="en-NL" dirty="0"/>
              <a:t> </a:t>
            </a:r>
            <a:r>
              <a:rPr lang="en-US" dirty="0"/>
              <a:t>every </a:t>
            </a:r>
            <a:r>
              <a:rPr lang="en-NL" dirty="0"/>
              <a:t>urge</a:t>
            </a:r>
            <a:r>
              <a:rPr lang="en-US" dirty="0"/>
              <a:t> and temptation</a:t>
            </a:r>
            <a:r>
              <a:rPr lang="en-NL" dirty="0"/>
              <a:t> to mortgage</a:t>
            </a:r>
            <a:r>
              <a:rPr lang="en-US" dirty="0"/>
              <a:t> </a:t>
            </a:r>
            <a:r>
              <a:rPr lang="en-NL" dirty="0"/>
              <a:t>our spiritual inheritance, the doctrines of Christ and hope of heaven</a:t>
            </a:r>
            <a:r>
              <a:rPr lang="en-US" dirty="0"/>
              <a:t>.</a:t>
            </a:r>
            <a:endParaRPr lang="en-NL"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ea typeface="Cambria" panose="02040503050406030204" pitchFamily="18" charset="0"/>
              </a:rPr>
              <a:t>Esau Sells His Birthright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A312D-520C-BEE3-70DD-9A417D3DE84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0FA1DF1-B404-4148-9A00-1A143D70440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92A6B1DD-7CCE-0422-15F1-846B44FB838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93DC12B2-01D9-96C0-DD8A-A4836233ED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0F5EE99-42C9-1A14-A573-6A77FAE8A185}"/>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95A08B79-4A82-FE06-952E-52C09DE7E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A938851F-F220-8DD0-F59C-BCAD0D6EDE4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23200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457200"/>
            <a:ext cx="7517258" cy="5941879"/>
          </a:xfrm>
        </p:spPr>
        <p:txBody>
          <a:bodyPr anchor="ctr">
            <a:noAutofit/>
          </a:bodyPr>
          <a:lstStyle/>
          <a:p>
            <a:pPr marL="0" indent="0" algn="ctr">
              <a:buNone/>
            </a:pPr>
            <a:r>
              <a:rPr lang="en-US" b="1" dirty="0"/>
              <a:t>Parents must provide for their children, make plans for the days after their departure and avoid </a:t>
            </a:r>
            <a:r>
              <a:rPr lang="en-US" b="1" dirty="0" err="1"/>
              <a:t>favouritism</a:t>
            </a:r>
            <a:r>
              <a:rPr lang="en-US" b="1" dirty="0"/>
              <a:t>. In the event of delay in childbearing or loss of a partner, we should rely on God’s guidance and provision through earnest prayer and patience.</a:t>
            </a:r>
          </a:p>
          <a:p>
            <a:pPr marL="0" indent="0" algn="ctr">
              <a:buNone/>
            </a:pPr>
            <a:r>
              <a:rPr lang="en-US" b="1" dirty="0"/>
              <a:t>Moreover, we must guard our salvation jealously, resist every temptation to sell our birthright, put on the whole </a:t>
            </a:r>
            <a:r>
              <a:rPr lang="en-US" b="1" dirty="0" err="1"/>
              <a:t>armour</a:t>
            </a:r>
            <a:r>
              <a:rPr lang="en-US" b="1" dirty="0"/>
              <a:t> of God  and  engage the enemy in spiritual warfare to preserve and enjoy our God-given victory till the end.</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044603" y="446334"/>
            <a:ext cx="7688476" cy="5952745"/>
          </a:xfrm>
        </p:spPr>
        <p:txBody>
          <a:bodyPr lIns="90000" tIns="46800" rIns="90000" bIns="46800" anchor="ctr">
            <a:noAutofit/>
          </a:bodyPr>
          <a:lstStyle/>
          <a:p>
            <a:pPr marL="0" indent="0" algn="ctr">
              <a:lnSpc>
                <a:spcPct val="100000"/>
              </a:lnSpc>
              <a:spcBef>
                <a:spcPts val="0"/>
              </a:spcBef>
              <a:buNone/>
            </a:pPr>
            <a:r>
              <a:rPr lang="en-US" b="1" dirty="0"/>
              <a:t>Sister Lizzy is under serious financial pressure: in addition to pending house rents and other personal needs, she needs to sort out her school fees urgently to avoid being sent out of school and leaving the country. She is already deeply in debt.</a:t>
            </a:r>
          </a:p>
          <a:p>
            <a:pPr marL="0" indent="0" algn="ctr">
              <a:lnSpc>
                <a:spcPct val="100000"/>
              </a:lnSpc>
              <a:spcBef>
                <a:spcPts val="600"/>
              </a:spcBef>
              <a:buNone/>
            </a:pPr>
            <a:r>
              <a:rPr lang="en-US" b="1" dirty="0"/>
              <a:t>Incidentally, her old unbeliever-boyfriend, whom she has separated from, now shows up with a serious marriage proposal which would settle all these problems. She is now confused. How would you counsel her based on the lesson of today?</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spc="0" normalizeH="0" noProof="0" dirty="0">
                <a:ln>
                  <a:noFill/>
                </a:ln>
                <a:solidFill>
                  <a:srgbClr val="FFFFFF"/>
                </a:solidFill>
                <a:effectLst/>
                <a:uLnTx/>
                <a:uFillTx/>
                <a:latin typeface="Calibri Light"/>
                <a:ea typeface="+mj-ea"/>
                <a:cs typeface="+mj-cs"/>
              </a:rPr>
              <a:t>God Prospers Isaac</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alt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Then Isaac sowed in that land, and received in the same year an hundredfold: and the Lord blessed him. And the man waxed great, and went forward, and grew until he became very great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2</a:t>
            </a:r>
            <a:r>
              <a:rPr kumimoji="0" lang="en-US" alt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6:12,13</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endPar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26:1-35 </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CCA65-115B-F111-40DD-1A88C85A45A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C14ABB7-AD38-3DEC-AC84-8DF3F1A5FFF2}"/>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8FA68F23-E929-E3A5-B2FA-7D766178192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64899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F5418B8-B38E-F1F5-D6D7-5F7C31D04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37139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9ED1-227F-5E3B-8FC7-B69BA53E46B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78C02A-32AF-2911-CA79-4E5F6DAB2F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10FEBF8-C2B6-7E40-3E65-282CC2D7469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91042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6">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Nehemiah 4:6-20; Matthew 28:18-20</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16) Nehemiah 004">
            <a:hlinkClick r:id="" action="ppaction://media"/>
            <a:extLst>
              <a:ext uri="{FF2B5EF4-FFF2-40B4-BE49-F238E27FC236}">
                <a16:creationId xmlns:a16="http://schemas.microsoft.com/office/drawing/2014/main" id="{B60A028D-DF21-D5ED-2AEB-8435420256F2}"/>
              </a:ext>
            </a:extLst>
          </p:cNvPr>
          <p:cNvPicPr>
            <a:picLocks noChangeAspect="1"/>
          </p:cNvPicPr>
          <p:nvPr>
            <a:audioFile r:link="rId1"/>
            <p:extLst>
              <p:ext uri="{DAA4B4D4-6D71-4841-9C94-3DE7FCFB9230}">
                <p14:media xmlns:p14="http://schemas.microsoft.com/office/powerpoint/2010/main" r:embed="rId2">
                  <p14:trim st="50498" end="28069.8571"/>
                </p14:media>
              </p:ext>
            </p:extLst>
          </p:nvPr>
        </p:nvPicPr>
        <p:blipFill>
          <a:blip r:embed="rId8"/>
          <a:stretch>
            <a:fillRect/>
          </a:stretch>
        </p:blipFill>
        <p:spPr>
          <a:xfrm>
            <a:off x="5852318" y="4162425"/>
            <a:ext cx="487363" cy="487363"/>
          </a:xfrm>
          <a:prstGeom prst="rect">
            <a:avLst/>
          </a:prstGeom>
        </p:spPr>
      </p:pic>
      <p:pic>
        <p:nvPicPr>
          <p:cNvPr id="5" name="(40) Matthew 028">
            <a:hlinkClick r:id="" action="ppaction://media"/>
            <a:extLst>
              <a:ext uri="{FF2B5EF4-FFF2-40B4-BE49-F238E27FC236}">
                <a16:creationId xmlns:a16="http://schemas.microsoft.com/office/drawing/2014/main" id="{DE573E71-F825-FC50-0874-AAB44261F063}"/>
              </a:ext>
            </a:extLst>
          </p:cNvPr>
          <p:cNvPicPr>
            <a:picLocks noChangeAspect="1"/>
          </p:cNvPicPr>
          <p:nvPr>
            <a:audioFile r:link="rId1"/>
            <p:extLst>
              <p:ext uri="{DAA4B4D4-6D71-4841-9C94-3DE7FCFB9230}">
                <p14:media xmlns:p14="http://schemas.microsoft.com/office/powerpoint/2010/main" r:embed="rId3">
                  <p14:trim st="119600"/>
                </p14:media>
              </p:ext>
            </p:extLst>
          </p:nvPr>
        </p:nvPicPr>
        <p:blipFill>
          <a:blip r:embed="rId8"/>
          <a:stretch>
            <a:fillRect/>
          </a:stretch>
        </p:blipFill>
        <p:spPr>
          <a:xfrm>
            <a:off x="5851525" y="4670425"/>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60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788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cond evt="onNext"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113:</a:t>
            </a:r>
            <a:r>
              <a:rPr lang="en-US" sz="7200" b="1" dirty="0">
                <a:solidFill>
                  <a:schemeClr val="bg1"/>
                </a:solidFill>
                <a:effectLst>
                  <a:outerShdw blurRad="38100" dist="38100" dir="2700000" algn="tl">
                    <a:srgbClr val="000000">
                      <a:alpha val="43137"/>
                    </a:srgbClr>
                  </a:outerShdw>
                </a:effectLst>
              </a:rPr>
              <a:t> GO AND TELL THE STORY</a:t>
            </a:r>
          </a:p>
        </p:txBody>
      </p:sp>
    </p:spTree>
    <p:extLst>
      <p:ext uri="{BB962C8B-B14F-4D97-AF65-F5344CB8AC3E}">
        <p14:creationId xmlns:p14="http://schemas.microsoft.com/office/powerpoint/2010/main" val="24046663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GO AND TELL THE STORY [GHS 113]</a:t>
            </a:r>
          </a:p>
        </p:txBody>
      </p:sp>
      <p:grpSp>
        <p:nvGrpSpPr>
          <p:cNvPr id="3" name="Group 2"/>
          <p:cNvGrpSpPr/>
          <p:nvPr/>
        </p:nvGrpSpPr>
        <p:grpSpPr>
          <a:xfrm>
            <a:off x="243372" y="1656012"/>
            <a:ext cx="11948629" cy="3970318"/>
            <a:chOff x="257130" y="1719391"/>
            <a:chExt cx="10547818" cy="3970318"/>
          </a:xfrm>
        </p:grpSpPr>
        <p:sp>
          <p:nvSpPr>
            <p:cNvPr id="14339" name="TextBox 1"/>
            <p:cNvSpPr txBox="1">
              <a:spLocks noChangeArrowheads="1"/>
            </p:cNvSpPr>
            <p:nvPr/>
          </p:nvSpPr>
          <p:spPr bwMode="auto">
            <a:xfrm>
              <a:off x="907147" y="1719391"/>
              <a:ext cx="989780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 and tell the story to thy friends to-day,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the Lord of glory met thee on thy way;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He cleansed thy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spir</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from the stain of sin,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Driving out the foes who reigned thy heart within</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324077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212735"/>
            <a:ext cx="7725746" cy="66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 and tell the story, tell it far and wide,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the Lord of glory for the sinner died;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soul that hears it, and in faith believes,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Straightway he the cleansing from the Lord receives. </a:t>
            </a:r>
          </a:p>
        </p:txBody>
      </p:sp>
    </p:spTree>
    <p:extLst>
      <p:ext uri="{BB962C8B-B14F-4D97-AF65-F5344CB8AC3E}">
        <p14:creationId xmlns:p14="http://schemas.microsoft.com/office/powerpoint/2010/main" val="11679384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GO AND TELL THE STORY [GHS 113]</a:t>
            </a:r>
          </a:p>
        </p:txBody>
      </p:sp>
      <p:grpSp>
        <p:nvGrpSpPr>
          <p:cNvPr id="3" name="Group 2"/>
          <p:cNvGrpSpPr/>
          <p:nvPr/>
        </p:nvGrpSpPr>
        <p:grpSpPr>
          <a:xfrm>
            <a:off x="243372" y="1656012"/>
            <a:ext cx="11948629" cy="3970318"/>
            <a:chOff x="257130" y="1719391"/>
            <a:chExt cx="10547818" cy="3970318"/>
          </a:xfrm>
        </p:grpSpPr>
        <p:sp>
          <p:nvSpPr>
            <p:cNvPr id="14339" name="TextBox 1"/>
            <p:cNvSpPr txBox="1">
              <a:spLocks noChangeArrowheads="1"/>
            </p:cNvSpPr>
            <p:nvPr/>
          </p:nvSpPr>
          <p:spPr bwMode="auto">
            <a:xfrm>
              <a:off x="907147" y="1719391"/>
              <a:ext cx="989780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 and tell the story, of His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save,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 the sinful ‘‘legion’’ sunk beneath the wave;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Tell of His compassion, of His love so true,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 the wondrous things the Lord hath done for you.</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853157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212735"/>
            <a:ext cx="7725746" cy="66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 and tell the story, tell it far and wide,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the Lord of glory for the sinner died;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soul that hears it, and in faith believes,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Straightway he the cleansing from the Lord receives. </a:t>
            </a:r>
          </a:p>
        </p:txBody>
      </p:sp>
    </p:spTree>
    <p:extLst>
      <p:ext uri="{BB962C8B-B14F-4D97-AF65-F5344CB8AC3E}">
        <p14:creationId xmlns:p14="http://schemas.microsoft.com/office/powerpoint/2010/main" val="8124794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GO AND TELL THE STORY [GHS 113]</a:t>
            </a:r>
          </a:p>
        </p:txBody>
      </p:sp>
      <p:grpSp>
        <p:nvGrpSpPr>
          <p:cNvPr id="3" name="Group 2"/>
          <p:cNvGrpSpPr/>
          <p:nvPr/>
        </p:nvGrpSpPr>
        <p:grpSpPr>
          <a:xfrm>
            <a:off x="243372" y="1656012"/>
            <a:ext cx="11948629" cy="3323987"/>
            <a:chOff x="257130" y="1719391"/>
            <a:chExt cx="10547818" cy="3323987"/>
          </a:xfrm>
        </p:grpSpPr>
        <p:sp>
          <p:nvSpPr>
            <p:cNvPr id="14339" name="TextBox 1"/>
            <p:cNvSpPr txBox="1">
              <a:spLocks noChangeArrowheads="1"/>
            </p:cNvSpPr>
            <p:nvPr/>
          </p:nvSpPr>
          <p:spPr bwMode="auto">
            <a:xfrm>
              <a:off x="907147" y="1719391"/>
              <a:ext cx="9897801"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 and tell the story, how He reigns above,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Winning men to glory thro’ His dying love;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He waits to crown them kings forevermore,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 home awaiting, on the other shore.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742578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212735"/>
            <a:ext cx="7725746" cy="66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 and tell the story, tell it far and wide,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the Lord of glory for the sinner died;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soul that hears it, and in faith believes,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Straightway he the cleansing from the Lord receives. </a:t>
            </a:r>
          </a:p>
        </p:txBody>
      </p:sp>
      <p:sp>
        <p:nvSpPr>
          <p:cNvPr id="3" name="Oval 2">
            <a:extLst>
              <a:ext uri="{FF2B5EF4-FFF2-40B4-BE49-F238E27FC236}">
                <a16:creationId xmlns:a16="http://schemas.microsoft.com/office/drawing/2014/main" id="{8B3B6C6F-E45B-4B97-A127-D521432ACEB1}"/>
              </a:ext>
            </a:extLst>
          </p:cNvPr>
          <p:cNvSpPr/>
          <p:nvPr/>
        </p:nvSpPr>
        <p:spPr>
          <a:xfrm>
            <a:off x="9176659" y="568628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01257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OUR COLLECTIVE DUTY IN REACHING OUR NATION</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42291</TotalTime>
  <Words>1461</Words>
  <Application>Microsoft Office PowerPoint</Application>
  <PresentationFormat>Widescreen</PresentationFormat>
  <Paragraphs>202</Paragraphs>
  <Slides>41</Slides>
  <Notes>19</Notes>
  <HiddenSlides>0</HiddenSlides>
  <MMClips>2</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41</vt:i4>
      </vt:variant>
    </vt:vector>
  </HeadingPairs>
  <TitlesOfParts>
    <vt:vector size="57" baseType="lpstr">
      <vt:lpstr>Aptos</vt:lpstr>
      <vt:lpstr>Arial</vt:lpstr>
      <vt:lpstr>Bell MT</vt:lpstr>
      <vt:lpstr>Calibri</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YIELD NOT TO TEMPTATION [GHS 006]</vt:lpstr>
      <vt:lpstr>PowerPoint Presentation</vt:lpstr>
      <vt:lpstr>YIELD NOT TO TEMPTATION [GHS 006]</vt:lpstr>
      <vt:lpstr>PowerPoint Presentation</vt:lpstr>
      <vt:lpstr>YIELD NOT TO TEMPTATION [GHS 006]</vt:lpstr>
      <vt:lpstr>PowerPoint Presentation</vt:lpstr>
      <vt:lpstr>SEARCH THE SCRIPTURES</vt:lpstr>
      <vt:lpstr>REVIEW OF THE ASSIGNMENT FROM LAST STUDY</vt:lpstr>
      <vt:lpstr> LESSON 16: Esau Sells His Birthright </vt:lpstr>
      <vt:lpstr>INTRODUCTION</vt:lpstr>
      <vt:lpstr>Esau Sells His Birthright </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  LESSON 17:  God Prospers Isaac </vt:lpstr>
      <vt:lpstr>PowerPoint Presentation</vt:lpstr>
      <vt:lpstr>PowerPoint Presentation</vt:lpstr>
      <vt:lpstr>PowerPoint Presentation</vt:lpstr>
      <vt:lpstr>PowerPoint Presentation</vt:lpstr>
      <vt:lpstr>HYMN</vt:lpstr>
      <vt:lpstr>GO AND TELL THE STORY [GHS 113]</vt:lpstr>
      <vt:lpstr>PowerPoint Presentation</vt:lpstr>
      <vt:lpstr>GO AND TELL THE STORY [GHS 113]</vt:lpstr>
      <vt:lpstr>PowerPoint Presentation</vt:lpstr>
      <vt:lpstr>GO AND TELL THE STORY [GHS 113]</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1252</cp:revision>
  <dcterms:created xsi:type="dcterms:W3CDTF">2023-01-06T14:44:39Z</dcterms:created>
  <dcterms:modified xsi:type="dcterms:W3CDTF">2026-04-22T16:53:59Z</dcterms:modified>
</cp:coreProperties>
</file>