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94" r:id="rId3"/>
    <p:sldId id="258" r:id="rId4"/>
    <p:sldId id="259" r:id="rId5"/>
    <p:sldId id="287" r:id="rId6"/>
    <p:sldId id="283" r:id="rId7"/>
    <p:sldId id="277" r:id="rId8"/>
    <p:sldId id="276" r:id="rId9"/>
    <p:sldId id="292" r:id="rId10"/>
    <p:sldId id="291" r:id="rId11"/>
    <p:sldId id="269" r:id="rId12"/>
    <p:sldId id="288" r:id="rId13"/>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01AEF4-6A97-4239-8040-34A52AF4E275}" v="2" dt="2026-04-13T15:22:18.0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6" autoAdjust="0"/>
    <p:restoredTop sz="94719"/>
  </p:normalViewPr>
  <p:slideViewPr>
    <p:cSldViewPr snapToGrid="0">
      <p:cViewPr varScale="1">
        <p:scale>
          <a:sx n="58" d="100"/>
          <a:sy n="58" d="100"/>
        </p:scale>
        <p:origin x="859"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DB9D4196-092C-4817-BE64-F00FCE99FF6D}"/>
    <pc:docChg chg="custSel modSld">
      <pc:chgData name="DCLM NL" userId="57f3ed0d-ae9c-485c-9738-6351eaddc248" providerId="ADAL" clId="{DB9D4196-092C-4817-BE64-F00FCE99FF6D}" dt="2026-04-13T15:33:23.241" v="82" actId="20577"/>
      <pc:docMkLst>
        <pc:docMk/>
      </pc:docMkLst>
      <pc:sldChg chg="modSp mod">
        <pc:chgData name="DCLM NL" userId="57f3ed0d-ae9c-485c-9738-6351eaddc248" providerId="ADAL" clId="{DB9D4196-092C-4817-BE64-F00FCE99FF6D}" dt="2026-04-13T15:29:30.464" v="76" actId="20577"/>
        <pc:sldMkLst>
          <pc:docMk/>
          <pc:sldMk cId="0" sldId="259"/>
        </pc:sldMkLst>
        <pc:spChg chg="mod">
          <ac:chgData name="DCLM NL" userId="57f3ed0d-ae9c-485c-9738-6351eaddc248" providerId="ADAL" clId="{DB9D4196-092C-4817-BE64-F00FCE99FF6D}" dt="2026-04-13T15:29:30.464" v="76" actId="20577"/>
          <ac:spMkLst>
            <pc:docMk/>
            <pc:sldMk cId="0" sldId="259"/>
            <ac:spMk id="3" creationId="{00000000-0000-0000-0000-000000000000}"/>
          </ac:spMkLst>
        </pc:spChg>
      </pc:sldChg>
      <pc:sldChg chg="modSp mod">
        <pc:chgData name="DCLM NL" userId="57f3ed0d-ae9c-485c-9738-6351eaddc248" providerId="ADAL" clId="{DB9D4196-092C-4817-BE64-F00FCE99FF6D}" dt="2026-04-13T15:32:45.869" v="81" actId="20577"/>
        <pc:sldMkLst>
          <pc:docMk/>
          <pc:sldMk cId="0" sldId="269"/>
        </pc:sldMkLst>
        <pc:spChg chg="mod">
          <ac:chgData name="DCLM NL" userId="57f3ed0d-ae9c-485c-9738-6351eaddc248" providerId="ADAL" clId="{DB9D4196-092C-4817-BE64-F00FCE99FF6D}" dt="2026-04-13T15:32:45.869" v="81" actId="20577"/>
          <ac:spMkLst>
            <pc:docMk/>
            <pc:sldMk cId="0" sldId="269"/>
            <ac:spMk id="3" creationId="{00000000-0000-0000-0000-000000000000}"/>
          </ac:spMkLst>
        </pc:spChg>
      </pc:sldChg>
      <pc:sldChg chg="modSp mod">
        <pc:chgData name="DCLM NL" userId="57f3ed0d-ae9c-485c-9738-6351eaddc248" providerId="ADAL" clId="{DB9D4196-092C-4817-BE64-F00FCE99FF6D}" dt="2026-04-13T15:26:34.967" v="22" actId="20577"/>
        <pc:sldMkLst>
          <pc:docMk/>
          <pc:sldMk cId="0" sldId="287"/>
        </pc:sldMkLst>
        <pc:spChg chg="mod">
          <ac:chgData name="DCLM NL" userId="57f3ed0d-ae9c-485c-9738-6351eaddc248" providerId="ADAL" clId="{DB9D4196-092C-4817-BE64-F00FCE99FF6D}" dt="2026-04-13T15:26:34.967" v="22" actId="20577"/>
          <ac:spMkLst>
            <pc:docMk/>
            <pc:sldMk cId="0" sldId="287"/>
            <ac:spMk id="3" creationId="{00000000-0000-0000-0000-000000000000}"/>
          </ac:spMkLst>
        </pc:spChg>
      </pc:sldChg>
      <pc:sldChg chg="modSp mod">
        <pc:chgData name="DCLM NL" userId="57f3ed0d-ae9c-485c-9738-6351eaddc248" providerId="ADAL" clId="{DB9D4196-092C-4817-BE64-F00FCE99FF6D}" dt="2026-04-13T15:33:23.241" v="82" actId="20577"/>
        <pc:sldMkLst>
          <pc:docMk/>
          <pc:sldMk cId="3147146620" sldId="288"/>
        </pc:sldMkLst>
        <pc:spChg chg="mod">
          <ac:chgData name="DCLM NL" userId="57f3ed0d-ae9c-485c-9738-6351eaddc248" providerId="ADAL" clId="{DB9D4196-092C-4817-BE64-F00FCE99FF6D}" dt="2026-04-13T15:33:23.241" v="82" actId="20577"/>
          <ac:spMkLst>
            <pc:docMk/>
            <pc:sldMk cId="3147146620" sldId="288"/>
            <ac:spMk id="3" creationId="{5726220F-64AF-5D4E-529F-4F53CD27DA00}"/>
          </ac:spMkLst>
        </pc:spChg>
      </pc:sldChg>
      <pc:sldChg chg="modSp mod">
        <pc:chgData name="DCLM NL" userId="57f3ed0d-ae9c-485c-9738-6351eaddc248" providerId="ADAL" clId="{DB9D4196-092C-4817-BE64-F00FCE99FF6D}" dt="2026-04-13T15:32:21.739" v="79" actId="20577"/>
        <pc:sldMkLst>
          <pc:docMk/>
          <pc:sldMk cId="2939722337" sldId="291"/>
        </pc:sldMkLst>
        <pc:graphicFrameChg chg="modGraphic">
          <ac:chgData name="DCLM NL" userId="57f3ed0d-ae9c-485c-9738-6351eaddc248" providerId="ADAL" clId="{DB9D4196-092C-4817-BE64-F00FCE99FF6D}" dt="2026-04-13T15:32:21.739" v="79" actId="20577"/>
          <ac:graphicFrameMkLst>
            <pc:docMk/>
            <pc:sldMk cId="2939722337" sldId="291"/>
            <ac:graphicFrameMk id="6" creationId="{135265BC-D67D-409A-9F3E-D1ABD23F05A7}"/>
          </ac:graphicFrameMkLst>
        </pc:graphicFrameChg>
      </pc:sldChg>
      <pc:sldChg chg="modSp mod">
        <pc:chgData name="DCLM NL" userId="57f3ed0d-ae9c-485c-9738-6351eaddc248" providerId="ADAL" clId="{DB9D4196-092C-4817-BE64-F00FCE99FF6D}" dt="2026-04-13T15:32:05.429" v="78" actId="20577"/>
        <pc:sldMkLst>
          <pc:docMk/>
          <pc:sldMk cId="1496636655" sldId="292"/>
        </pc:sldMkLst>
        <pc:graphicFrameChg chg="modGraphic">
          <ac:chgData name="DCLM NL" userId="57f3ed0d-ae9c-485c-9738-6351eaddc248" providerId="ADAL" clId="{DB9D4196-092C-4817-BE64-F00FCE99FF6D}" dt="2026-04-13T15:32:05.429" v="78" actId="20577"/>
          <ac:graphicFrameMkLst>
            <pc:docMk/>
            <pc:sldMk cId="1496636655" sldId="292"/>
            <ac:graphicFrameMk id="6" creationId="{126B2D8D-FB54-7DB7-7D99-F1CEBB1A4561}"/>
          </ac:graphicFrameMkLst>
        </pc:graphicFrameChg>
      </pc:sldChg>
      <pc:sldChg chg="modSp mod">
        <pc:chgData name="DCLM NL" userId="57f3ed0d-ae9c-485c-9738-6351eaddc248" providerId="ADAL" clId="{DB9D4196-092C-4817-BE64-F00FCE99FF6D}" dt="2026-04-13T15:23:17.189" v="5" actId="207"/>
        <pc:sldMkLst>
          <pc:docMk/>
          <pc:sldMk cId="402866119" sldId="294"/>
        </pc:sldMkLst>
        <pc:spChg chg="mod">
          <ac:chgData name="DCLM NL" userId="57f3ed0d-ae9c-485c-9738-6351eaddc248" providerId="ADAL" clId="{DB9D4196-092C-4817-BE64-F00FCE99FF6D}" dt="2026-04-13T15:23:17.189" v="5" actId="207"/>
          <ac:spMkLst>
            <pc:docMk/>
            <pc:sldMk cId="402866119" sldId="294"/>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Why is Jacob held responsible for treachery although the act was initiated and encouraged by Rebekah?</a:t>
          </a:r>
          <a:endParaRPr lang="en-US" sz="3200" b="0" i="1" kern="1200" dirty="0"/>
        </a:p>
        <a:p>
          <a:pPr algn="ctr"/>
          <a:r>
            <a:rPr lang="en-GB" sz="3200" b="1" i="1" kern="1200" dirty="0"/>
            <a:t>Ezekiel 18:20; Romans 14:12; Exodus 23:2</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75412" custScaleY="76115" custLinFactNeighborX="-7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Why must believers not attempt to ‘hasten’ or ‘help’ God fulfil His word?</a:t>
          </a:r>
        </a:p>
        <a:p>
          <a:pPr algn="ctr">
            <a:lnSpc>
              <a:spcPct val="100000"/>
            </a:lnSpc>
            <a:spcBef>
              <a:spcPct val="0"/>
            </a:spcBef>
            <a:spcAft>
              <a:spcPts val="600"/>
            </a:spcAft>
          </a:pPr>
          <a:r>
            <a:rPr lang="en-GB" sz="3200" b="1" i="1" dirty="0">
              <a:solidFill>
                <a:schemeClr val="tx1"/>
              </a:solidFill>
            </a:rPr>
            <a:t>Genesis 16:1,2,4; Isaiah 28:16; Proverbs 19:2; </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52047" custScaleY="78996">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i="1" dirty="0">
              <a:solidFill>
                <a:schemeClr val="tx1"/>
              </a:solidFill>
            </a:rPr>
            <a:t>What do the patriarchs teach us by their strict adherence to divine instructions and how they faithfully passed them down?</a:t>
          </a:r>
        </a:p>
        <a:p>
          <a:pPr algn="ctr">
            <a:lnSpc>
              <a:spcPct val="100000"/>
            </a:lnSpc>
            <a:spcBef>
              <a:spcPct val="0"/>
            </a:spcBef>
            <a:spcAft>
              <a:spcPts val="600"/>
            </a:spcAft>
          </a:pPr>
          <a:r>
            <a:rPr lang="en-GB" sz="3200" b="1" i="1" dirty="0"/>
            <a:t>I Corinth. 3:10,11; Proverbs 22:28; </a:t>
          </a:r>
          <a:endParaRPr lang="en-GB" sz="3200" b="1" i="1" dirty="0">
            <a:solidFill>
              <a:srgbClr val="FF0000"/>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656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 </a:t>
          </a:r>
          <a:r>
            <a:rPr lang="en-GB" sz="3200" b="0" i="1" dirty="0"/>
            <a:t>Give the reason for Esau’s unworthiness to receive the right of the firstborn.</a:t>
          </a:r>
        </a:p>
        <a:p>
          <a:pPr algn="ctr">
            <a:lnSpc>
              <a:spcPct val="100000"/>
            </a:lnSpc>
            <a:spcBef>
              <a:spcPct val="0"/>
            </a:spcBef>
            <a:spcAft>
              <a:spcPts val="600"/>
            </a:spcAft>
          </a:pPr>
          <a:r>
            <a:rPr lang="en-GB" sz="3200" b="1" i="1" dirty="0"/>
            <a:t>Genesis 25:30-33; Hebrews 12:16,17</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79125"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 What can a believer seeking divine encounter with God do?</a:t>
          </a:r>
          <a:endParaRPr lang="en-GB" sz="3200" b="0" i="1" kern="1200" dirty="0"/>
        </a:p>
        <a:p>
          <a:pPr algn="ctr"/>
          <a:r>
            <a:rPr lang="en-GB" sz="3200" b="0" i="1" kern="1200" dirty="0"/>
            <a:t>   </a:t>
          </a:r>
          <a:r>
            <a:rPr lang="en-GB" sz="3200" b="1" i="1" kern="1200" dirty="0"/>
            <a:t>Genesis 28:11; 32:21-24</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54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36846" y="-42119"/>
          <a:ext cx="10260134" cy="282707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613060" y="575292"/>
          <a:ext cx="10260134" cy="2827077"/>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Why is Jacob held responsible for treachery although the act was initiated and encouraged by Rebekah?</a:t>
          </a:r>
          <a:endParaRPr lang="en-US" sz="3200" b="0" i="1" kern="1200" dirty="0"/>
        </a:p>
        <a:p>
          <a:pPr marL="0" lvl="0" indent="0" algn="ctr" defTabSz="1422400">
            <a:buNone/>
          </a:pPr>
          <a:r>
            <a:rPr lang="en-GB" sz="3200" b="1" i="1" kern="1200" dirty="0"/>
            <a:t>Ezekiel 18:20; Romans 14:12; Exodus 23:2</a:t>
          </a:r>
        </a:p>
      </dsp:txBody>
      <dsp:txXfrm>
        <a:off x="695862" y="658094"/>
        <a:ext cx="10094530" cy="26614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911610" y="1536"/>
          <a:ext cx="8484581" cy="2799183"/>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531636" y="590561"/>
          <a:ext cx="8484581" cy="2799183"/>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Why must believers not attempt to ‘hasten’ or ‘help’ God fulfil His word?</a:t>
          </a:r>
        </a:p>
        <a:p>
          <a:pPr marL="0" lvl="0" indent="0" algn="ctr" defTabSz="1422400">
            <a:lnSpc>
              <a:spcPct val="100000"/>
            </a:lnSpc>
            <a:spcBef>
              <a:spcPct val="0"/>
            </a:spcBef>
            <a:spcAft>
              <a:spcPts val="600"/>
            </a:spcAft>
            <a:buNone/>
          </a:pPr>
          <a:r>
            <a:rPr lang="en-GB" sz="3200" b="1" i="1" kern="1200" dirty="0">
              <a:solidFill>
                <a:schemeClr val="tx1"/>
              </a:solidFill>
            </a:rPr>
            <a:t>Genesis 16:1,2,4; Isaiah 28:16; Proverbs 19:2; </a:t>
          </a:r>
        </a:p>
      </dsp:txBody>
      <dsp:txXfrm>
        <a:off x="1613621" y="672546"/>
        <a:ext cx="8320611" cy="26352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564779" y="571"/>
          <a:ext cx="9107809"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255239" y="656508"/>
          <a:ext cx="9107809"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i="1" kern="1200" dirty="0">
              <a:solidFill>
                <a:schemeClr val="tx1"/>
              </a:solidFill>
            </a:rPr>
            <a:t>What do the patriarchs teach us by their strict adherence to divine instructions and how they faithfully passed them down?</a:t>
          </a:r>
        </a:p>
        <a:p>
          <a:pPr marL="0" lvl="0" indent="0" algn="ctr" defTabSz="1422400">
            <a:lnSpc>
              <a:spcPct val="100000"/>
            </a:lnSpc>
            <a:spcBef>
              <a:spcPct val="0"/>
            </a:spcBef>
            <a:spcAft>
              <a:spcPts val="600"/>
            </a:spcAft>
            <a:buNone/>
          </a:pPr>
          <a:r>
            <a:rPr lang="en-GB" sz="3200" b="1" i="1" kern="1200" dirty="0"/>
            <a:t>I Corinth. 3:10,11; Proverbs 22:28; </a:t>
          </a:r>
          <a:endParaRPr lang="en-GB" sz="3200" b="1" i="1" kern="1200" dirty="0">
            <a:solidFill>
              <a:srgbClr val="FF0000"/>
            </a:solidFill>
          </a:endParaRPr>
        </a:p>
      </dsp:txBody>
      <dsp:txXfrm>
        <a:off x="1344053" y="745322"/>
        <a:ext cx="8930181"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946336" y="1387"/>
          <a:ext cx="8507440"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474052" y="502717"/>
          <a:ext cx="8507440"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a:t>
          </a:r>
          <a:r>
            <a:rPr lang="en-GB" sz="3200" b="0" i="1" kern="1200" dirty="0"/>
            <a:t>Give the reason for Esau’s unworthiness to receive the right of the firstborn.</a:t>
          </a:r>
        </a:p>
        <a:p>
          <a:pPr marL="0" lvl="0" indent="0" algn="ctr" defTabSz="1422400">
            <a:lnSpc>
              <a:spcPct val="100000"/>
            </a:lnSpc>
            <a:spcBef>
              <a:spcPct val="0"/>
            </a:spcBef>
            <a:spcAft>
              <a:spcPts val="600"/>
            </a:spcAft>
            <a:buNone/>
          </a:pPr>
          <a:r>
            <a:rPr lang="en-GB" sz="3200" b="1" i="1" kern="1200" dirty="0"/>
            <a:t>Genesis 25:30-33; Hebrews 12:16,17</a:t>
          </a:r>
        </a:p>
      </dsp:txBody>
      <dsp:txXfrm>
        <a:off x="1567346" y="596011"/>
        <a:ext cx="8320852"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46237" y="1387"/>
          <a:ext cx="690763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73953" y="502717"/>
          <a:ext cx="690763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What can a believer seeking divine encounter with God do?</a:t>
          </a:r>
          <a:endParaRPr lang="en-GB" sz="3200" b="0" i="1" kern="1200" dirty="0"/>
        </a:p>
        <a:p>
          <a:pPr marL="0" lvl="0" indent="0" algn="ctr" defTabSz="1422400">
            <a:buNone/>
          </a:pPr>
          <a:r>
            <a:rPr lang="en-GB" sz="3200" b="0" i="1" kern="1200" dirty="0"/>
            <a:t>   </a:t>
          </a:r>
          <a:r>
            <a:rPr lang="en-GB" sz="3200" b="1" i="1" kern="1200" dirty="0"/>
            <a:t>Genesis 28:11; 32:21-24</a:t>
          </a:r>
        </a:p>
      </dsp:txBody>
      <dsp:txXfrm>
        <a:off x="2367247" y="596011"/>
        <a:ext cx="6721050"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4/13/2026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2510542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9</a:t>
            </a:fld>
            <a:endParaRPr lang="en-US"/>
          </a:p>
        </p:txBody>
      </p:sp>
    </p:spTree>
    <p:extLst>
      <p:ext uri="{BB962C8B-B14F-4D97-AF65-F5344CB8AC3E}">
        <p14:creationId xmlns:p14="http://schemas.microsoft.com/office/powerpoint/2010/main" val="17357940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13/04/2026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13/04/2026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13/04/2026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13/04/2026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13/04/2026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13/04/2026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10-05-2026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Autofit/>
          </a:bodyPr>
          <a:lstStyle/>
          <a:p>
            <a:pPr marL="0" indent="0" algn="ctr">
              <a:lnSpc>
                <a:spcPct val="110000"/>
              </a:lnSpc>
              <a:buNone/>
            </a:pPr>
            <a:endParaRPr lang="en-US" b="1" dirty="0">
              <a:latin typeface="Calibri" panose="020F0502020204030204" pitchFamily="34" charset="0"/>
            </a:endParaRPr>
          </a:p>
          <a:p>
            <a:pPr marL="0" indent="0" algn="ctr">
              <a:lnSpc>
                <a:spcPct val="110000"/>
              </a:lnSpc>
              <a:buNone/>
            </a:pPr>
            <a:endParaRPr lang="en-US" b="1" dirty="0">
              <a:latin typeface="Calibri" panose="020F0502020204030204" pitchFamily="34" charset="0"/>
            </a:endParaRPr>
          </a:p>
          <a:p>
            <a:pPr marL="0" indent="0" algn="ctr">
              <a:lnSpc>
                <a:spcPct val="110000"/>
              </a:lnSpc>
              <a:buNone/>
            </a:pPr>
            <a:endParaRPr lang="en-US" b="1" dirty="0">
              <a:latin typeface="Calibri" panose="020F0502020204030204" pitchFamily="34" charset="0"/>
            </a:endParaRPr>
          </a:p>
          <a:p>
            <a:pPr marL="0" indent="0" algn="ctr">
              <a:lnSpc>
                <a:spcPct val="110000"/>
              </a:lnSpc>
              <a:buNone/>
            </a:pPr>
            <a:r>
              <a:rPr lang="en-GB" b="1" dirty="0">
                <a:solidFill>
                  <a:schemeClr val="bg1">
                    <a:lumMod val="65000"/>
                  </a:schemeClr>
                </a:solidFill>
                <a:latin typeface="Calibri" panose="020F0502020204030204" pitchFamily="34" charset="0"/>
              </a:rPr>
              <a:t>Search in the Scriptures and list ten (10) examples of people whom God prospered and state lessons therein for believers to become prosperous.</a:t>
            </a:r>
            <a:endParaRPr lang="en-US" b="1" dirty="0">
              <a:solidFill>
                <a:schemeClr val="bg1">
                  <a:lumMod val="65000"/>
                </a:schemeClr>
              </a:solidFill>
              <a:latin typeface="Calibri" panose="020F0502020204030204" pitchFamily="34" charset="0"/>
            </a:endParaRPr>
          </a:p>
          <a:p>
            <a:pPr marL="0" indent="0" algn="ctr">
              <a:lnSpc>
                <a:spcPct val="110000"/>
              </a:lnSpc>
              <a:buNone/>
            </a:pPr>
            <a:endParaRPr lang="en-US" b="1" dirty="0">
              <a:latin typeface="Calibri" panose="020F0502020204030204" pitchFamily="34" charset="0"/>
            </a:endParaRPr>
          </a:p>
          <a:p>
            <a:pPr marL="0" indent="0" algn="ctr">
              <a:lnSpc>
                <a:spcPct val="110000"/>
              </a:lnSpc>
              <a:buNone/>
            </a:pPr>
            <a:endParaRPr lang="en-US" b="1" dirty="0">
              <a:latin typeface="Calibri" panose="020F0502020204030204" pitchFamily="34" charset="0"/>
            </a:endParaRPr>
          </a:p>
          <a:p>
            <a:pPr marL="0" indent="0" algn="ctr">
              <a:lnSpc>
                <a:spcPct val="110000"/>
              </a:lnSpc>
              <a:buNone/>
            </a:pPr>
            <a:r>
              <a:rPr lang="en-US" b="1" dirty="0">
                <a:latin typeface="Calibri" panose="020F0502020204030204" pitchFamily="34" charset="0"/>
              </a:rPr>
              <a:t>Volunteers, please!</a:t>
            </a: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God Prospers Isaac</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18</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The Treachery and Flight of Jacob</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030356" y="1578634"/>
            <a:ext cx="7074557"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algn="just"/>
            <a:r>
              <a:rPr lang="en-US" sz="2800" i="1" dirty="0"/>
              <a:t>“</a:t>
            </a:r>
            <a:r>
              <a:rPr lang="en-GB" sz="2800" i="1" dirty="0"/>
              <a:t>And Jacob went near unto Isaac his father; and he felt him, and said, The voice is Jacob’s voice, but the hands are the hands of Esau. And he discerned him not, because his hands were hairy, as his brother Esau’s hands: so he blessed him” </a:t>
            </a:r>
          </a:p>
          <a:p>
            <a:pPr algn="ctr"/>
            <a:r>
              <a:rPr lang="en-GB" sz="2800" b="1" dirty="0"/>
              <a:t>(</a:t>
            </a:r>
            <a:r>
              <a:rPr lang="en-US" sz="2800" b="1" dirty="0"/>
              <a:t>Genesis 27:22,23</a:t>
            </a:r>
            <a:r>
              <a:rPr lang="en-GB" sz="2800" b="1" dirty="0"/>
              <a:t>)</a:t>
            </a:r>
            <a:r>
              <a:rPr lang="en-GB" sz="2800" dirty="0"/>
              <a:t>.</a:t>
            </a:r>
          </a:p>
          <a:p>
            <a:pPr marL="180975" lvl="1" indent="-180975" algn="ctr" defTabSz="1289050">
              <a:lnSpc>
                <a:spcPct val="90000"/>
              </a:lnSpc>
              <a:spcBef>
                <a:spcPct val="0"/>
              </a:spcBef>
              <a:spcAft>
                <a:spcPct val="20000"/>
              </a:spcAft>
            </a:pPr>
            <a:endParaRPr lang="en-GB" sz="2400" b="1"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r>
              <a:rPr lang="en-GB" sz="2800" b="1" i="0" kern="1200" baseline="0" dirty="0"/>
              <a:t>TEXT:</a:t>
            </a:r>
            <a:r>
              <a:rPr lang="en-GB" sz="2800" b="1" i="1" kern="1200" baseline="0" dirty="0"/>
              <a:t>  </a:t>
            </a:r>
            <a:r>
              <a:rPr lang="en-US" sz="2800" b="1" i="1" kern="1200" baseline="0" dirty="0">
                <a:latin typeface="Calibri" panose="020F0502020204030204" pitchFamily="34" charset="0"/>
                <a:sym typeface="+mn-ea"/>
              </a:rPr>
              <a:t>Genesis 27, 28</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91608" y="589787"/>
            <a:ext cx="7534048" cy="5667559"/>
          </a:xfrm>
        </p:spPr>
        <p:txBody>
          <a:bodyPr anchor="ctr">
            <a:noAutofit/>
          </a:bodyPr>
          <a:lstStyle/>
          <a:p>
            <a:pPr marL="0" indent="0" algn="just">
              <a:lnSpc>
                <a:spcPct val="100000"/>
              </a:lnSpc>
              <a:buNone/>
            </a:pPr>
            <a:r>
              <a:rPr lang="en-GB" dirty="0"/>
              <a:t>Through the ungodly counsel of Rebekah, Jacob deceived Isaac to have him blessed instead of his brother Esau, resulting in a cascading effect on him and the family. Fearing retribution from Esau, Jacob fled. What was thought to be for a few days ended up being 20 years away from home, with the offense still lingering. It took divine encounter and repentance, not time or distance, to set things right. Esau on the other hand had shown himself unworthy of the right of the firstborn when despised the birthright and traded it for a morsel of meat. He lost the blessing though later </a:t>
            </a:r>
            <a:r>
              <a:rPr lang="en-GB" b="1" dirty="0"/>
              <a:t>he sought it carefully with tears </a:t>
            </a:r>
            <a:r>
              <a:rPr lang="en-GB" dirty="0"/>
              <a:t>(Heb. 12:16,17).</a:t>
            </a:r>
            <a:endParaRPr lang="en-US"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25752" y="448055"/>
            <a:ext cx="7688474" cy="5961890"/>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God can fulfill His word without human help, except as and when He chooses.</a:t>
            </a:r>
          </a:p>
          <a:p>
            <a:pPr marL="514350" indent="-514350" algn="just" eaLnBrk="0" fontAlgn="base" hangingPunct="0">
              <a:lnSpc>
                <a:spcPct val="100000"/>
              </a:lnSpc>
              <a:spcBef>
                <a:spcPct val="0"/>
              </a:spcBef>
              <a:spcAft>
                <a:spcPts val="600"/>
              </a:spcAft>
              <a:buFont typeface="+mj-lt"/>
              <a:buAutoNum type="arabicPeriod"/>
              <a:defRPr/>
            </a:pPr>
            <a:r>
              <a:rPr lang="en-US" dirty="0"/>
              <a:t>Parents must serve as godly influence on their children and avoid acts that set the family at discord.  </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Sin has a cascading effect and only leads downward.</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Time and distance cannot atone for sin; genuine repentance is the only way out.</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Our blessings in time and eternity is tied to our birthright as children of God. </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Divine encounter is key: it changes everything!</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The Treachery and Flight of Jacob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400715575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877366589"/>
              </p:ext>
            </p:extLst>
          </p:nvPr>
        </p:nvGraphicFramePr>
        <p:xfrm>
          <a:off x="644056" y="2615980"/>
          <a:ext cx="10927829" cy="33912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416650466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111673066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BE68D-E242-E211-A74A-CA4093085FA8}"/>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E168045-4713-F721-645F-FDAF2DCC686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5CE0EE16-D952-8492-71E7-652E78FC20B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8E57F14-1676-7197-3AC1-7C5D205663A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A62252E-779D-D1C6-0B85-70058B3C27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2FEF807-0A5A-9D35-C49B-8EC334851F2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4AF8911-FF35-CFF5-CC65-886830C86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35265BC-D67D-409A-9F3E-D1ABD23F05A7}"/>
              </a:ext>
            </a:extLst>
          </p:cNvPr>
          <p:cNvGraphicFramePr>
            <a:graphicFrameLocks noGrp="1"/>
          </p:cNvGraphicFramePr>
          <p:nvPr>
            <p:ph idx="1"/>
            <p:extLst>
              <p:ext uri="{D42A27DB-BD31-4B8C-83A1-F6EECF244321}">
                <p14:modId xmlns:p14="http://schemas.microsoft.com/office/powerpoint/2010/main" val="283811640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39722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32574" y="711576"/>
            <a:ext cx="7517258" cy="5475129"/>
          </a:xfrm>
        </p:spPr>
        <p:txBody>
          <a:bodyPr anchor="ctr">
            <a:noAutofit/>
          </a:bodyPr>
          <a:lstStyle/>
          <a:p>
            <a:pPr marL="0" indent="0" algn="ctr">
              <a:lnSpc>
                <a:spcPct val="100000"/>
              </a:lnSpc>
              <a:buNone/>
            </a:pPr>
            <a:r>
              <a:rPr lang="en-US" b="1" dirty="0"/>
              <a:t>God does not need our intervention to fulfill His word. He is powerful and faithful to accomplish what He has promised. Seeking to achieve divine ends by human means is a sure recipe for sin and results in grave consequences. Any such misstep can only be rectified by genuine repentance.</a:t>
            </a:r>
            <a:endParaRPr lang="en-US" b="1" dirty="0">
              <a:solidFill>
                <a:srgbClr val="FF0000"/>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A new believer in your local church has been trying long and unsuccessfully to secure proper documentation. This person is now financially distressed and has been told by another person who has been long in the church that it’s okay to use </a:t>
            </a:r>
            <a:r>
              <a:rPr lang="en-US" b="1">
                <a:latin typeface="Calibri" panose="020F0502020204030204" pitchFamily="34" charset="0"/>
              </a:rPr>
              <a:t>someone else’s </a:t>
            </a:r>
            <a:r>
              <a:rPr lang="en-US" b="1" dirty="0">
                <a:latin typeface="Calibri" panose="020F0502020204030204" pitchFamily="34" charset="0"/>
              </a:rPr>
              <a:t>identity to seek employment. You’ve become aware of this situation although this new believer has not approached you for counsel. What would you do?</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610</Words>
  <Application>Microsoft Office PowerPoint</Application>
  <PresentationFormat>Widescreen</PresentationFormat>
  <Paragraphs>49</Paragraphs>
  <Slides>12</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Calibri</vt:lpstr>
      <vt:lpstr>Calibri Light</vt:lpstr>
      <vt:lpstr>Cambria</vt:lpstr>
      <vt:lpstr>Office Theme</vt:lpstr>
      <vt:lpstr>SEARCH THE SCRIPTURES</vt:lpstr>
      <vt:lpstr>REVIEW OF THE ASSIGNMENT FROM LAST STUDY</vt:lpstr>
      <vt:lpstr> LESSON 18:  The Treachery and Flight of Jacob</vt:lpstr>
      <vt:lpstr>INTRODUCTION</vt:lpstr>
      <vt:lpstr>The Treachery and Flight of Jacob</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DCLM NL</cp:lastModifiedBy>
  <cp:revision>167</cp:revision>
  <dcterms:modified xsi:type="dcterms:W3CDTF">2026-04-13T15:33:32Z</dcterms:modified>
</cp:coreProperties>
</file>