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4" r:id="rId3"/>
    <p:sldId id="258" r:id="rId4"/>
    <p:sldId id="259" r:id="rId5"/>
    <p:sldId id="287" r:id="rId6"/>
    <p:sldId id="283" r:id="rId7"/>
    <p:sldId id="292" r:id="rId8"/>
    <p:sldId id="299" r:id="rId9"/>
    <p:sldId id="297" r:id="rId10"/>
    <p:sldId id="296" r:id="rId11"/>
    <p:sldId id="295" r:id="rId12"/>
    <p:sldId id="269" r:id="rId13"/>
    <p:sldId id="288" r:id="rId14"/>
    <p:sldId id="300"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48D0D1-3F27-4D62-8ABC-9549A99C61C7}" v="2" dt="2026-04-13T15:34:18.1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90467" autoAdjust="0"/>
  </p:normalViewPr>
  <p:slideViewPr>
    <p:cSldViewPr snapToGrid="0">
      <p:cViewPr varScale="1">
        <p:scale>
          <a:sx n="56" d="100"/>
          <a:sy n="56" d="100"/>
        </p:scale>
        <p:origin x="7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6-04-13T15:34:32.227" v="46" actId="207"/>
      <pc:docMkLst>
        <pc:docMk/>
      </pc:docMkLst>
      <pc:sldChg chg="modSp mod">
        <pc:chgData name="DCLM NL" userId="57f3ed0d-ae9c-485c-9738-6351eaddc248" providerId="ADAL" clId="{DB9D4196-092C-4817-BE64-F00FCE99FF6D}" dt="2026-04-13T14:22:48.334" v="0" actId="20577"/>
        <pc:sldMkLst>
          <pc:docMk/>
          <pc:sldMk cId="0" sldId="258"/>
        </pc:sldMkLst>
        <pc:spChg chg="mod">
          <ac:chgData name="DCLM NL" userId="57f3ed0d-ae9c-485c-9738-6351eaddc248" providerId="ADAL" clId="{DB9D4196-092C-4817-BE64-F00FCE99FF6D}" dt="2026-04-13T14:22:48.334" v="0" actId="20577"/>
          <ac:spMkLst>
            <pc:docMk/>
            <pc:sldMk cId="0" sldId="258"/>
            <ac:spMk id="2" creationId="{00000000-0000-0000-0000-000000000000}"/>
          </ac:spMkLst>
        </pc:spChg>
      </pc:sldChg>
      <pc:sldChg chg="modSp mod">
        <pc:chgData name="DCLM NL" userId="57f3ed0d-ae9c-485c-9738-6351eaddc248" providerId="ADAL" clId="{DB9D4196-092C-4817-BE64-F00FCE99FF6D}" dt="2026-04-13T15:34:32.227" v="46" actId="207"/>
        <pc:sldMkLst>
          <pc:docMk/>
          <pc:sldMk cId="402866119" sldId="294"/>
        </pc:sldMkLst>
        <pc:spChg chg="mod">
          <ac:chgData name="DCLM NL" userId="57f3ed0d-ae9c-485c-9738-6351eaddc248" providerId="ADAL" clId="{DB9D4196-092C-4817-BE64-F00FCE99FF6D}" dt="2026-04-13T15:34:32.227" v="46" actId="207"/>
          <ac:spMkLst>
            <pc:docMk/>
            <pc:sldMk cId="402866119" sldId="294"/>
            <ac:spMk id="3" creationId="{00000000-0000-0000-0000-000000000000}"/>
          </ac:spMkLst>
        </pc:spChg>
        <pc:spChg chg="mod">
          <ac:chgData name="DCLM NL" userId="57f3ed0d-ae9c-485c-9738-6351eaddc248" providerId="ADAL" clId="{DB9D4196-092C-4817-BE64-F00FCE99FF6D}" dt="2026-04-13T14:23:38.679" v="41" actId="20577"/>
          <ac:spMkLst>
            <pc:docMk/>
            <pc:sldMk cId="402866119" sldId="294"/>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is dignity of </a:t>
          </a:r>
          <a:r>
            <a:rPr lang="en-US" sz="3200" kern="1200" dirty="0" err="1"/>
            <a:t>labour</a:t>
          </a:r>
          <a:r>
            <a:rPr lang="en-US" sz="3200" kern="1200" dirty="0"/>
            <a:t> key to Christian living and child training?</a:t>
          </a:r>
        </a:p>
        <a:p>
          <a:pPr algn="ctr">
            <a:lnSpc>
              <a:spcPct val="100000"/>
            </a:lnSpc>
            <a:spcBef>
              <a:spcPct val="0"/>
            </a:spcBef>
            <a:spcAft>
              <a:spcPts val="600"/>
            </a:spcAft>
          </a:pPr>
          <a:r>
            <a:rPr lang="en-US" sz="3200" b="1" i="1" kern="1200" dirty="0"/>
            <a:t>Gen 29:15; Ruth 2:4; 2 The 3:7-12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123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List scriptural steps to seeking and securing a husband/wife.</a:t>
          </a:r>
        </a:p>
        <a:p>
          <a:pPr algn="ctr">
            <a:lnSpc>
              <a:spcPct val="100000"/>
            </a:lnSpc>
            <a:spcBef>
              <a:spcPct val="0"/>
            </a:spcBef>
            <a:spcAft>
              <a:spcPts val="600"/>
            </a:spcAft>
          </a:pPr>
          <a:r>
            <a:rPr lang="en-US" sz="3200" b="1" i="1" kern="1200" dirty="0"/>
            <a:t>Gen 24:7,12,48-51,56-59; 29:18-20.</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819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the position of Scripture on polygamy, separation and divorce?</a:t>
          </a:r>
        </a:p>
        <a:p>
          <a:pPr algn="ctr">
            <a:lnSpc>
              <a:spcPct val="100000"/>
            </a:lnSpc>
            <a:spcBef>
              <a:spcPct val="0"/>
            </a:spcBef>
            <a:spcAft>
              <a:spcPts val="600"/>
            </a:spcAft>
          </a:pPr>
          <a:r>
            <a:rPr lang="en-US" sz="3200" b="1" i="1" kern="1200" dirty="0"/>
            <a:t>Gen 2:24; Mat 19:3-9; 1 Cor 7:10,11.</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did the law of sowing and reaping play out in Jacob’s life while he was with Laban?</a:t>
          </a:r>
        </a:p>
        <a:p>
          <a:pPr algn="ctr">
            <a:lnSpc>
              <a:spcPct val="100000"/>
            </a:lnSpc>
            <a:spcBef>
              <a:spcPct val="0"/>
            </a:spcBef>
            <a:spcAft>
              <a:spcPts val="600"/>
            </a:spcAft>
          </a:pPr>
          <a:r>
            <a:rPr lang="en-GB" sz="3200" b="1" i="1" dirty="0"/>
            <a:t>[Gal 6:7] Gen 29:18-25; 31:7,11,12</a:t>
          </a:r>
          <a:r>
            <a:rPr lang="en-GB" sz="3200" b="1" dirty="0"/>
            <a:t>.</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How should we handle delay in child-bearing?</a:t>
          </a:r>
          <a:endParaRPr lang="en-US" sz="3200" dirty="0"/>
        </a:p>
        <a:p>
          <a:pPr algn="ctr">
            <a:lnSpc>
              <a:spcPct val="100000"/>
            </a:lnSpc>
            <a:spcBef>
              <a:spcPct val="0"/>
            </a:spcBef>
            <a:spcAft>
              <a:spcPts val="600"/>
            </a:spcAft>
          </a:pPr>
          <a:r>
            <a:rPr lang="en-GB" sz="3200" b="1" i="1" dirty="0"/>
            <a:t>[Exo 23:26] Gen 25:21; Luke 1:5-7,13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can we learn from issues associated with Jacob’s departure from Padanaram?</a:t>
          </a:r>
        </a:p>
        <a:p>
          <a:pPr algn="ctr">
            <a:lnSpc>
              <a:spcPct val="100000"/>
            </a:lnSpc>
            <a:spcBef>
              <a:spcPct val="0"/>
            </a:spcBef>
            <a:spcAft>
              <a:spcPts val="600"/>
            </a:spcAft>
          </a:pPr>
          <a:r>
            <a:rPr lang="en-GB" sz="3200" b="1" i="1" dirty="0"/>
            <a:t>Gen 31:3,4,17-21,26-31,36-42,44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97392" y="-175342"/>
          <a:ext cx="6339308"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3188" y="485662"/>
          <a:ext cx="6339308"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is dignity of </a:t>
          </a:r>
          <a:r>
            <a:rPr lang="en-US" sz="3200" kern="1200" dirty="0" err="1"/>
            <a:t>labour</a:t>
          </a:r>
          <a:r>
            <a:rPr lang="en-US" sz="3200" kern="1200" dirty="0"/>
            <a:t> key to Christian living and child training?</a:t>
          </a:r>
        </a:p>
        <a:p>
          <a:pPr marL="0" lvl="0" indent="0" algn="ctr" defTabSz="1422400">
            <a:lnSpc>
              <a:spcPct val="100000"/>
            </a:lnSpc>
            <a:spcBef>
              <a:spcPct val="0"/>
            </a:spcBef>
            <a:spcAft>
              <a:spcPts val="600"/>
            </a:spcAft>
            <a:buNone/>
          </a:pPr>
          <a:r>
            <a:rPr lang="en-US" sz="3200" b="1" i="1" kern="1200" dirty="0"/>
            <a:t>Gen 29:15; Ruth 2:4; 2 The 3:7-12</a:t>
          </a:r>
          <a:endParaRPr lang="en-GB" sz="3200" b="1" i="1" kern="1200" dirty="0"/>
        </a:p>
      </dsp:txBody>
      <dsp:txXfrm>
        <a:off x="2681837" y="574311"/>
        <a:ext cx="6162010"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68349" y="1387"/>
          <a:ext cx="84634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496065" y="502717"/>
          <a:ext cx="84634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List scriptural steps to seeking and securing a husband/wife.</a:t>
          </a:r>
        </a:p>
        <a:p>
          <a:pPr marL="0" lvl="0" indent="0" algn="ctr" defTabSz="1422400">
            <a:lnSpc>
              <a:spcPct val="100000"/>
            </a:lnSpc>
            <a:spcBef>
              <a:spcPct val="0"/>
            </a:spcBef>
            <a:spcAft>
              <a:spcPts val="600"/>
            </a:spcAft>
            <a:buNone/>
          </a:pPr>
          <a:r>
            <a:rPr lang="en-US" sz="3200" b="1" i="1" kern="1200" dirty="0"/>
            <a:t>Gen 24:7,12,48-51,56-59; 29:18-20.</a:t>
          </a:r>
          <a:endParaRPr lang="en-GB" sz="3200" b="1" i="1" kern="1200" dirty="0">
            <a:solidFill>
              <a:prstClr val="black">
                <a:hueOff val="0"/>
                <a:satOff val="0"/>
                <a:lumOff val="0"/>
                <a:alphaOff val="0"/>
              </a:prstClr>
            </a:solidFill>
            <a:latin typeface="Calibri"/>
            <a:ea typeface="+mn-ea"/>
            <a:cs typeface="+mn-cs"/>
          </a:endParaRPr>
        </a:p>
      </dsp:txBody>
      <dsp:txXfrm>
        <a:off x="1589359" y="596011"/>
        <a:ext cx="8276825"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the position of Scripture on polygamy, separation and divorce?</a:t>
          </a:r>
        </a:p>
        <a:p>
          <a:pPr marL="0" lvl="0" indent="0" algn="ctr" defTabSz="1422400">
            <a:lnSpc>
              <a:spcPct val="100000"/>
            </a:lnSpc>
            <a:spcBef>
              <a:spcPct val="0"/>
            </a:spcBef>
            <a:spcAft>
              <a:spcPts val="600"/>
            </a:spcAft>
            <a:buNone/>
          </a:pPr>
          <a:r>
            <a:rPr lang="en-US" sz="3200" b="1" i="1" kern="1200" dirty="0"/>
            <a:t>Gen 2:24; Mat 19:3-9; 1 Cor 7:10,11.</a:t>
          </a:r>
          <a:endParaRPr lang="en-GB" sz="3200" b="1" i="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did the law of sowing and reaping play out in Jacob’s life while he was with Laban?</a:t>
          </a:r>
        </a:p>
        <a:p>
          <a:pPr marL="0" lvl="0" indent="0" algn="ctr" defTabSz="1422400">
            <a:lnSpc>
              <a:spcPct val="100000"/>
            </a:lnSpc>
            <a:spcBef>
              <a:spcPct val="0"/>
            </a:spcBef>
            <a:spcAft>
              <a:spcPts val="600"/>
            </a:spcAft>
            <a:buNone/>
          </a:pPr>
          <a:r>
            <a:rPr lang="en-GB" sz="3200" b="1" i="1" kern="1200" dirty="0"/>
            <a:t>[Gal 6:7] Gen 29:18-25; 31:7,11,12</a:t>
          </a:r>
          <a:r>
            <a:rPr lang="en-GB" sz="3200" b="1" kern="1200" dirty="0"/>
            <a:t>.</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How should we handle delay in child-bearing?</a:t>
          </a:r>
          <a:endParaRPr lang="en-US" sz="3200" kern="1200" dirty="0"/>
        </a:p>
        <a:p>
          <a:pPr marL="0" lvl="0" indent="0" algn="ctr" defTabSz="1422400">
            <a:lnSpc>
              <a:spcPct val="100000"/>
            </a:lnSpc>
            <a:spcBef>
              <a:spcPct val="0"/>
            </a:spcBef>
            <a:spcAft>
              <a:spcPts val="600"/>
            </a:spcAft>
            <a:buNone/>
          </a:pPr>
          <a:r>
            <a:rPr lang="en-GB" sz="3200" b="1" i="1" kern="1200" dirty="0"/>
            <a:t>[Exo 23:26] Gen 25:21; Luke 1:5-7,13</a:t>
          </a: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can we learn from issues associated with Jacob’s departure from Padanaram?</a:t>
          </a:r>
        </a:p>
        <a:p>
          <a:pPr marL="0" lvl="0" indent="0" algn="ctr" defTabSz="1422400">
            <a:lnSpc>
              <a:spcPct val="100000"/>
            </a:lnSpc>
            <a:spcBef>
              <a:spcPct val="0"/>
            </a:spcBef>
            <a:spcAft>
              <a:spcPts val="600"/>
            </a:spcAft>
            <a:buNone/>
          </a:pPr>
          <a:r>
            <a:rPr lang="en-GB" sz="3200" b="1" i="1" kern="1200" dirty="0"/>
            <a:t>Gen 31:3,4,17-21,26-31,36-42,44</a:t>
          </a:r>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5B2A1-02A1-F96D-5126-3D16817E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1B52F-F56E-B0AE-F9C7-A4B953AE3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1CF46-7758-B1FB-567B-F4DC3E27C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8F212-69F6-346C-527A-B7D3BACE83A2}"/>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350325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17-05-2026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GB" b="1" dirty="0">
                <a:solidFill>
                  <a:schemeClr val="bg1">
                    <a:lumMod val="65000"/>
                  </a:schemeClr>
                </a:solidFill>
              </a:rPr>
              <a:t>A new believer in your local church has been trying long and unsuccessfully to secure proper documentation. This person is now financially distressed and has been told by another person who has been long in the church that it’s okay to use someone else’s identity to seek employment. You’ve become aware of this situation although this new believer has not approached you for counsel. What would you do?</a:t>
            </a:r>
            <a:endParaRPr lang="en-US" b="1" dirty="0">
              <a:solidFill>
                <a:schemeClr val="bg1">
                  <a:lumMod val="65000"/>
                </a:schemeClr>
              </a:solidFill>
            </a:endParaRPr>
          </a:p>
          <a:p>
            <a:pPr marL="0" indent="0" algn="ctr">
              <a:lnSpc>
                <a:spcPct val="110000"/>
              </a:lnSpc>
              <a:buNone/>
            </a:pPr>
            <a:r>
              <a:rPr lang="en-US" b="1" dirty="0"/>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The treachery and flight of Jacob</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Jacob sojourns in Laban’s house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Be not deceived; God is not mocked: for whatsoever a man soweth, that shall he also reap.”</a:t>
            </a:r>
          </a:p>
          <a:p>
            <a:pPr marL="180975" lvl="1" indent="-180975" algn="ctr" defTabSz="1289050">
              <a:lnSpc>
                <a:spcPct val="90000"/>
              </a:lnSpc>
              <a:spcBef>
                <a:spcPct val="0"/>
              </a:spcBef>
              <a:spcAft>
                <a:spcPct val="20000"/>
              </a:spcAft>
            </a:pPr>
            <a:r>
              <a:rPr lang="en-GB" sz="2800" i="1" dirty="0"/>
              <a:t> (</a:t>
            </a:r>
            <a:r>
              <a:rPr lang="en-GB" sz="2800" b="1" i="1" dirty="0"/>
              <a:t>Galatians 6:7</a:t>
            </a:r>
            <a:r>
              <a:rPr lang="en-GB" sz="2800" i="1" dirty="0"/>
              <a:t>).</a:t>
            </a:r>
            <a:endParaRPr lang="en-GB" sz="2400" kern="1200" dirty="0"/>
          </a:p>
        </p:txBody>
      </p:sp>
      <p:sp>
        <p:nvSpPr>
          <p:cNvPr id="3" name="Freeform: Shape 2"/>
          <p:cNvSpPr/>
          <p:nvPr/>
        </p:nvSpPr>
        <p:spPr>
          <a:xfrm>
            <a:off x="5468389" y="4561608"/>
            <a:ext cx="6263640" cy="1583689"/>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Genesis 29:1-31:55</a:t>
            </a:r>
          </a:p>
          <a:p>
            <a:pPr defTabSz="1644650">
              <a:lnSpc>
                <a:spcPct val="90000"/>
              </a:lnSpc>
              <a:spcBef>
                <a:spcPct val="0"/>
              </a:spcBef>
            </a:pPr>
            <a:r>
              <a:rPr lang="en-GB" sz="2800" b="1" dirty="0"/>
              <a:t>Reading: </a:t>
            </a:r>
            <a:r>
              <a:rPr lang="en-GB" sz="2800" u="sng" dirty="0"/>
              <a:t>29:1-10,15-20,31-35</a:t>
            </a:r>
            <a:r>
              <a:rPr lang="en-GB" sz="2800" dirty="0"/>
              <a:t>// </a:t>
            </a:r>
          </a:p>
          <a:p>
            <a:pPr defTabSz="1644650">
              <a:lnSpc>
                <a:spcPct val="90000"/>
              </a:lnSpc>
              <a:spcBef>
                <a:spcPct val="0"/>
              </a:spcBef>
              <a:spcAft>
                <a:spcPct val="35000"/>
              </a:spcAft>
            </a:pPr>
            <a:r>
              <a:rPr lang="en-GB" sz="2800" dirty="0"/>
              <a:t>	</a:t>
            </a:r>
            <a:r>
              <a:rPr lang="en-GB" sz="2800" u="sng" dirty="0"/>
              <a:t>30:1,22-34</a:t>
            </a:r>
            <a:r>
              <a:rPr lang="en-GB" sz="2800" dirty="0"/>
              <a:t>// </a:t>
            </a:r>
            <a:r>
              <a:rPr lang="en-GB" sz="2800" u="sng" dirty="0"/>
              <a:t>31:1-16</a:t>
            </a:r>
          </a:p>
        </p:txBody>
      </p:sp>
      <p:pic>
        <p:nvPicPr>
          <p:cNvPr id="6" name="Genesis 29-31 STS Abridged">
            <a:hlinkClick r:id="" action="ppaction://media"/>
            <a:extLst>
              <a:ext uri="{FF2B5EF4-FFF2-40B4-BE49-F238E27FC236}">
                <a16:creationId xmlns:a16="http://schemas.microsoft.com/office/drawing/2014/main" id="{7D31A1DB-CCA9-6D65-65E1-02328D3F54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23952" y="616608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80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1" fill="hold" display="0">
                  <p:stCondLst>
                    <p:cond delay="indefinite"/>
                  </p:stCondLst>
                  <p:endCondLst>
                    <p:cond evt="onStopAudio" delay="0">
                      <p:tgtEl>
                        <p:sldTgt/>
                      </p:tgtEl>
                    </p:cond>
                  </p:endCondLst>
                </p:cTn>
                <p:tgtEl>
                  <p:spTgt spid="6"/>
                </p:tgtEl>
              </p:cMediaNode>
            </p:audio>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564819"/>
            <a:ext cx="7534048" cy="5717495"/>
          </a:xfrm>
        </p:spPr>
        <p:txBody>
          <a:bodyPr anchor="ctr">
            <a:noAutofit/>
          </a:bodyPr>
          <a:lstStyle/>
          <a:p>
            <a:pPr marL="0" indent="0" algn="just">
              <a:lnSpc>
                <a:spcPct val="100000"/>
              </a:lnSpc>
              <a:buNone/>
            </a:pPr>
            <a:r>
              <a:rPr lang="en-US" dirty="0"/>
              <a:t>Jacob had deceived his brother Esau and taken his birthright. His mother engineered this deception; she did not live long enough to see Jacob’s return from what was supposed to be a short journey. Jacob in his turn faced deception in Laban’s house, with its painful effects. We should be careful what we sow, for reaping will always follow. Howbeit, we see God’s hand in the life of Jacob as he </a:t>
            </a:r>
            <a:r>
              <a:rPr lang="en-US" dirty="0" err="1"/>
              <a:t>laboured</a:t>
            </a:r>
            <a:r>
              <a:rPr lang="en-US" dirty="0"/>
              <a:t> faithfully and diligently. God can turn your life around if you turn your focus aright.</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95897" cy="594187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Working is profitable for all, male or female. Employers should pay wages fairly and timely.</a:t>
            </a:r>
          </a:p>
          <a:p>
            <a:pPr marL="514350" indent="-514350" algn="just" eaLnBrk="0" fontAlgn="base" hangingPunct="0">
              <a:lnSpc>
                <a:spcPct val="100000"/>
              </a:lnSpc>
              <a:spcBef>
                <a:spcPct val="0"/>
              </a:spcBef>
              <a:spcAft>
                <a:spcPts val="600"/>
              </a:spcAft>
              <a:buFont typeface="+mj-lt"/>
              <a:buAutoNum type="arabicPeriod"/>
              <a:defRPr/>
            </a:pPr>
            <a:r>
              <a:rPr lang="en-US" dirty="0"/>
              <a:t>It is sinful to live as husband and wife before parental consent and paying due rights. God’s marriage standard is one man, one wife, for life.</a:t>
            </a:r>
          </a:p>
          <a:p>
            <a:pPr marL="514350" indent="-514350" algn="just" eaLnBrk="0" fontAlgn="base" hangingPunct="0">
              <a:lnSpc>
                <a:spcPct val="100000"/>
              </a:lnSpc>
              <a:spcBef>
                <a:spcPct val="0"/>
              </a:spcBef>
              <a:spcAft>
                <a:spcPts val="600"/>
              </a:spcAft>
              <a:buFont typeface="+mj-lt"/>
              <a:buAutoNum type="arabicPeriod"/>
              <a:defRPr/>
            </a:pPr>
            <a:r>
              <a:rPr lang="en-US" dirty="0"/>
              <a:t>Complaining never solves life’s problems. Prayer does. Whatever hinders you from praying might be the reason your problems persist.</a:t>
            </a:r>
          </a:p>
          <a:p>
            <a:pPr marL="514350" indent="-514350" algn="just" eaLnBrk="0" fontAlgn="base" hangingPunct="0">
              <a:lnSpc>
                <a:spcPct val="100000"/>
              </a:lnSpc>
              <a:spcBef>
                <a:spcPct val="0"/>
              </a:spcBef>
              <a:spcAft>
                <a:spcPts val="600"/>
              </a:spcAft>
              <a:buFont typeface="+mj-lt"/>
              <a:buAutoNum type="arabicPeriod"/>
              <a:defRPr/>
            </a:pPr>
            <a:r>
              <a:rPr lang="en-US" dirty="0"/>
              <a:t>Trust in God and perseverance in prayer and diligence will help you overcome oppression.</a:t>
            </a:r>
          </a:p>
          <a:p>
            <a:pPr marL="514350" indent="-514350" algn="just" eaLnBrk="0" fontAlgn="base" hangingPunct="0">
              <a:lnSpc>
                <a:spcPct val="100000"/>
              </a:lnSpc>
              <a:spcBef>
                <a:spcPct val="0"/>
              </a:spcBef>
              <a:spcAft>
                <a:spcPts val="600"/>
              </a:spcAft>
              <a:buFont typeface="+mj-lt"/>
              <a:buAutoNum type="arabicPeriod"/>
              <a:defRPr/>
            </a:pPr>
            <a:r>
              <a:rPr lang="en-US" dirty="0"/>
              <a:t>Termination of employment relationship should be done by either side peaceably and amicably.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ea typeface="Cambria" panose="02040503050406030204" pitchFamily="18" charset="0"/>
              </a:rPr>
              <a:t>Jacob sojourns in Laban’s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289830277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11153375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75-36F7-A34B-C14F-ED78AA66C49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1241D30-EF24-12E2-04A7-FC88A6261F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DA0600DF-2D13-34EA-77E3-65E888316E3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BD131B-B9CE-60FD-4097-3FB41356AB1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9832F2E-EAA6-3513-5CE0-66FCA0CDFD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FAAD3-F3FB-3BC6-5D3A-8CB7B3F82FD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4CA5E1B-E01A-FAB1-ACF6-850B31E49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08595BD-A901-443D-BBBA-6B4BD502404A}"/>
              </a:ext>
            </a:extLst>
          </p:cNvPr>
          <p:cNvGraphicFramePr>
            <a:graphicFrameLocks noGrp="1"/>
          </p:cNvGraphicFramePr>
          <p:nvPr>
            <p:ph idx="1"/>
            <p:extLst>
              <p:ext uri="{D42A27DB-BD31-4B8C-83A1-F6EECF244321}">
                <p14:modId xmlns:p14="http://schemas.microsoft.com/office/powerpoint/2010/main" val="3507856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760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32457532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6173287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233246133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0" y="686862"/>
            <a:ext cx="7602867" cy="5475129"/>
          </a:xfrm>
        </p:spPr>
        <p:txBody>
          <a:bodyPr anchor="ctr">
            <a:noAutofit/>
          </a:bodyPr>
          <a:lstStyle/>
          <a:p>
            <a:pPr marL="0" indent="0" algn="ctr">
              <a:lnSpc>
                <a:spcPct val="110000"/>
              </a:lnSpc>
              <a:spcBef>
                <a:spcPts val="0"/>
              </a:spcBef>
              <a:buNone/>
            </a:pPr>
            <a:r>
              <a:rPr lang="en-US" b="1" dirty="0"/>
              <a:t>Be careful what you sow: reaping will follow.</a:t>
            </a:r>
          </a:p>
          <a:p>
            <a:pPr marL="0" indent="0" algn="ctr">
              <a:lnSpc>
                <a:spcPct val="110000"/>
              </a:lnSpc>
              <a:spcBef>
                <a:spcPts val="600"/>
              </a:spcBef>
              <a:buNone/>
            </a:pPr>
            <a:r>
              <a:rPr lang="en-US" b="1" dirty="0"/>
              <a:t>A believer should do honest work and not be idle.</a:t>
            </a:r>
          </a:p>
          <a:p>
            <a:pPr marL="0" indent="0" algn="ctr">
              <a:lnSpc>
                <a:spcPct val="110000"/>
              </a:lnSpc>
              <a:spcBef>
                <a:spcPts val="600"/>
              </a:spcBef>
              <a:buNone/>
            </a:pPr>
            <a:r>
              <a:rPr lang="en-US" b="1" dirty="0"/>
              <a:t>God’s standard for marriage is monogamy; godly marriage follows parental consent and payment of due rites.</a:t>
            </a:r>
          </a:p>
          <a:p>
            <a:pPr marL="0" indent="0" algn="ctr">
              <a:lnSpc>
                <a:spcPct val="110000"/>
              </a:lnSpc>
              <a:spcBef>
                <a:spcPts val="600"/>
              </a:spcBef>
              <a:buNone/>
            </a:pPr>
            <a:r>
              <a:rPr lang="en-US" b="1" dirty="0"/>
              <a:t>Prayer is the right attitude in the problems of life; whatever hinders you from praying may be at the root of the problem.</a:t>
            </a:r>
          </a:p>
          <a:p>
            <a:pPr marL="0" indent="0" algn="ctr">
              <a:lnSpc>
                <a:spcPct val="110000"/>
              </a:lnSpc>
              <a:spcBef>
                <a:spcPts val="600"/>
              </a:spcBef>
              <a:buNone/>
            </a:pPr>
            <a:r>
              <a:rPr lang="en-US" b="1" dirty="0"/>
              <a:t>Employment relationship should be based on fairness, not fear or deceit.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t>Your brother forbids his wife from working, asserting that God’s standard is that the husband provides for the family while the wife stays at home to take care of the children.</a:t>
            </a:r>
          </a:p>
          <a:p>
            <a:pPr marL="0" indent="0" algn="ctr">
              <a:lnSpc>
                <a:spcPct val="110000"/>
              </a:lnSpc>
              <a:buNone/>
            </a:pPr>
            <a:r>
              <a:rPr lang="en-US" b="1" dirty="0"/>
              <a:t>Prepare a scriptural case for this question, giving a clear picture of what God demands and the liberties He gives Christian couples about work and income.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ABD87-15EC-BE75-789A-D5F00E85D8D9}"/>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2BC97914-61AE-80D4-8742-1BE44FF4CC9E}"/>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ED342D-9195-C1C8-9509-E214794535A1}"/>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ALTERNATIVE</a:t>
            </a:r>
            <a:b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b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8F6FEC8C-5D2A-6F60-2A9B-E6EFC675E3B5}"/>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F669F95-A700-19A4-0CCD-51EF86FF922F}"/>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4EA853C-2AF0-CEAD-5FA0-8EF2DE2EFAA2}"/>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t>Your sister has been married for 12 years, yet there is no child. Her husband is considering an IVF (</a:t>
            </a:r>
            <a:r>
              <a:rPr lang="en-US" b="1" i="1" dirty="0"/>
              <a:t>In Vitro </a:t>
            </a:r>
            <a:r>
              <a:rPr lang="en-US" b="1" i="1" dirty="0" err="1"/>
              <a:t>Fertlisation</a:t>
            </a:r>
            <a:r>
              <a:rPr lang="en-US" b="1" dirty="0"/>
              <a:t>) treatment, but your sister has doubts whether it is scriptural or not. And even if it is not wrong, she thinks doing so would contradict her faith in God’s power to give her conception ‘naturally’.</a:t>
            </a:r>
          </a:p>
          <a:p>
            <a:pPr marL="0" indent="0" algn="ctr">
              <a:lnSpc>
                <a:spcPct val="110000"/>
              </a:lnSpc>
              <a:buNone/>
            </a:pPr>
            <a:r>
              <a:rPr lang="en-US" b="1" dirty="0"/>
              <a:t>How would you counsel your sister in this case?</a:t>
            </a:r>
          </a:p>
        </p:txBody>
      </p:sp>
      <p:pic>
        <p:nvPicPr>
          <p:cNvPr id="4" name="Picture 3" descr="Logo&#10;&#10;Description automatically generated">
            <a:extLst>
              <a:ext uri="{FF2B5EF4-FFF2-40B4-BE49-F238E27FC236}">
                <a16:creationId xmlns:a16="http://schemas.microsoft.com/office/drawing/2014/main" id="{5132F80E-BD68-4133-B2BF-67C2FF3A4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853410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10723</TotalTime>
  <Words>719</Words>
  <Application>Microsoft Office PowerPoint</Application>
  <PresentationFormat>Widescreen</PresentationFormat>
  <Paragraphs>63</Paragraphs>
  <Slides>14</Slides>
  <Notes>11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19: Jacob sojourns in Laban’s house</vt:lpstr>
      <vt:lpstr>INTRODUCTION</vt:lpstr>
      <vt:lpstr>Jacob sojourns in Laban’s house</vt:lpstr>
      <vt:lpstr>QUESTION 1</vt:lpstr>
      <vt:lpstr>QUESTION 2</vt:lpstr>
      <vt:lpstr>QUESTION 3</vt:lpstr>
      <vt:lpstr>QUESTION 4</vt:lpstr>
      <vt:lpstr>QUESTION 5</vt:lpstr>
      <vt:lpstr>QUESTION 6</vt:lpstr>
      <vt:lpstr>CONCLUSION</vt:lpstr>
      <vt:lpstr>ASSIGNMENT</vt:lpstr>
      <vt:lpstr>ALTERNATIVE 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253</cp:revision>
  <dcterms:modified xsi:type="dcterms:W3CDTF">2026-04-13T15:34:39Z</dcterms:modified>
</cp:coreProperties>
</file>