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6.xml" ContentType="application/vnd.openxmlformats-officedocument.presentationml.notesSlide+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Lst>
  <p:notesMasterIdLst>
    <p:notesMasterId r:id="rId49"/>
  </p:notesMasterIdLst>
  <p:sldIdLst>
    <p:sldId id="4219" r:id="rId8"/>
    <p:sldId id="269" r:id="rId9"/>
    <p:sldId id="270" r:id="rId10"/>
    <p:sldId id="4351" r:id="rId11"/>
    <p:sldId id="293" r:id="rId12"/>
    <p:sldId id="4352" r:id="rId13"/>
    <p:sldId id="256" r:id="rId14"/>
    <p:sldId id="294" r:id="rId15"/>
    <p:sldId id="258" r:id="rId16"/>
    <p:sldId id="259" r:id="rId17"/>
    <p:sldId id="287" r:id="rId18"/>
    <p:sldId id="283" r:id="rId19"/>
    <p:sldId id="277" r:id="rId20"/>
    <p:sldId id="276" r:id="rId21"/>
    <p:sldId id="292" r:id="rId22"/>
    <p:sldId id="291" r:id="rId23"/>
    <p:sldId id="4360" r:id="rId24"/>
    <p:sldId id="288" r:id="rId25"/>
    <p:sldId id="3211" r:id="rId26"/>
    <p:sldId id="3200" r:id="rId27"/>
    <p:sldId id="3201" r:id="rId28"/>
    <p:sldId id="4231" r:id="rId29"/>
    <p:sldId id="3163" r:id="rId30"/>
    <p:sldId id="3380" r:id="rId31"/>
    <p:sldId id="4329" r:id="rId32"/>
    <p:sldId id="4327" r:id="rId33"/>
    <p:sldId id="4328" r:id="rId34"/>
    <p:sldId id="4361" r:id="rId35"/>
    <p:sldId id="4104" r:id="rId36"/>
    <p:sldId id="4353" r:id="rId37"/>
    <p:sldId id="4354" r:id="rId38"/>
    <p:sldId id="274" r:id="rId39"/>
    <p:sldId id="4355" r:id="rId40"/>
    <p:sldId id="4356" r:id="rId41"/>
    <p:sldId id="4357" r:id="rId42"/>
    <p:sldId id="295" r:id="rId43"/>
    <p:sldId id="4358" r:id="rId44"/>
    <p:sldId id="4359" r:id="rId45"/>
    <p:sldId id="3627" r:id="rId46"/>
    <p:sldId id="3204" r:id="rId47"/>
    <p:sldId id="2089"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B50"/>
    <a:srgbClr val="000A1E"/>
    <a:srgbClr val="55E978"/>
    <a:srgbClr val="FF99FF"/>
    <a:srgbClr val="FFCCFF"/>
    <a:srgbClr val="F1EBF1"/>
    <a:srgbClr val="80350E"/>
    <a:srgbClr val="3333FF"/>
    <a:srgbClr val="A9A94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1896" autoAdjust="0"/>
  </p:normalViewPr>
  <p:slideViewPr>
    <p:cSldViewPr snapToGrid="0">
      <p:cViewPr varScale="1">
        <p:scale>
          <a:sx n="65" d="100"/>
          <a:sy n="65" d="100"/>
        </p:scale>
        <p:origin x="442" y="58"/>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tableStyles" Target="tableStyles.xml"/><Relationship Id="rId5" Type="http://schemas.openxmlformats.org/officeDocument/2006/relationships/slideMaster" Target="slideMasters/slideMaster5.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8" Type="http://schemas.openxmlformats.org/officeDocument/2006/relationships/slide" Target="slides/slide1.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notesMaster" Target="notesMasters/notesMaster1.xml"/></Relationships>
</file>

<file path=ppt/diagrams/_rels/data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t>Why is Jacob held responsible for treachery although the act was initiated and encouraged by Rebekah?</a:t>
          </a:r>
          <a:endParaRPr lang="en-US" sz="3200" b="0" i="1" kern="1200" dirty="0"/>
        </a:p>
        <a:p>
          <a:pPr algn="ctr"/>
          <a:r>
            <a:rPr lang="en-GB" sz="3200" b="1" i="1" kern="1200" dirty="0"/>
            <a:t>Ezekiel 18:20; Romans 14:12; Exodus 23:2</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75412" custScaleY="76115" custLinFactNeighborX="-7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Why must believers not attempt to ‘hasten’ or ‘help’ God fulfil His word?</a:t>
          </a:r>
        </a:p>
        <a:p>
          <a:pPr algn="ctr">
            <a:lnSpc>
              <a:spcPct val="100000"/>
            </a:lnSpc>
            <a:spcBef>
              <a:spcPct val="0"/>
            </a:spcBef>
            <a:spcAft>
              <a:spcPts val="600"/>
            </a:spcAft>
          </a:pPr>
          <a:r>
            <a:rPr lang="en-GB" sz="3200" b="1" i="1" dirty="0">
              <a:solidFill>
                <a:schemeClr val="tx1"/>
              </a:solidFill>
            </a:rPr>
            <a:t>Genesis 16:1,2,4; Isaiah 28:16; Proverbs 19:2; </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52047" custScaleY="78996">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i="1" dirty="0">
              <a:solidFill>
                <a:schemeClr val="tx1"/>
              </a:solidFill>
            </a:rPr>
            <a:t>What do the patriarchs teach us by their strict adherence to divine instructions and how they faithfully passed them down?</a:t>
          </a:r>
        </a:p>
        <a:p>
          <a:pPr algn="ctr">
            <a:lnSpc>
              <a:spcPct val="100000"/>
            </a:lnSpc>
            <a:spcBef>
              <a:spcPct val="0"/>
            </a:spcBef>
            <a:spcAft>
              <a:spcPts val="600"/>
            </a:spcAft>
          </a:pPr>
          <a:r>
            <a:rPr lang="en-GB" sz="3200" b="1" i="1" dirty="0"/>
            <a:t>I Corinth. 3:10,11; Proverbs 22:28; </a:t>
          </a:r>
          <a:endParaRPr lang="en-GB" sz="3200" b="1" i="1" dirty="0">
            <a:solidFill>
              <a:srgbClr val="FF0000"/>
            </a:solidFill>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6566"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 </a:t>
          </a:r>
          <a:r>
            <a:rPr lang="en-GB" sz="3200" b="0" i="1" dirty="0"/>
            <a:t>Give the reason for Esau’s unworthiness to receive the right of the firstborn.</a:t>
          </a:r>
        </a:p>
        <a:p>
          <a:pPr algn="ctr">
            <a:lnSpc>
              <a:spcPct val="100000"/>
            </a:lnSpc>
            <a:spcBef>
              <a:spcPct val="0"/>
            </a:spcBef>
            <a:spcAft>
              <a:spcPts val="600"/>
            </a:spcAft>
          </a:pPr>
          <a:r>
            <a:rPr lang="en-GB" sz="3200" b="1" i="1" dirty="0"/>
            <a:t>Genesis 25:30-33; Hebrews 12:16,17</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79125"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 What can a believer seeking divine encounter with God do?</a:t>
          </a:r>
          <a:endParaRPr lang="en-GB" sz="3200" b="0" i="1" kern="1200" dirty="0"/>
        </a:p>
        <a:p>
          <a:pPr algn="ctr"/>
          <a:r>
            <a:rPr lang="en-GB" sz="3200" b="0" i="1" kern="1200" dirty="0"/>
            <a:t>   </a:t>
          </a:r>
          <a:r>
            <a:rPr lang="en-GB" sz="3200" b="1" i="1" kern="1200" dirty="0"/>
            <a:t>Genesis 28:11; 32:21-24</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54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36846" y="-42119"/>
          <a:ext cx="10260134" cy="282707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613060" y="575292"/>
          <a:ext cx="10260134" cy="2827077"/>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Why is Jacob held responsible for treachery although the act was initiated and encouraged by Rebekah?</a:t>
          </a:r>
          <a:endParaRPr lang="en-US" sz="3200" b="0" i="1" kern="1200" dirty="0"/>
        </a:p>
        <a:p>
          <a:pPr marL="0" lvl="0" indent="0" algn="ctr" defTabSz="1422400">
            <a:buNone/>
          </a:pPr>
          <a:r>
            <a:rPr lang="en-GB" sz="3200" b="1" i="1" kern="1200" dirty="0"/>
            <a:t>Ezekiel 18:20; Romans 14:12; Exodus 23:2</a:t>
          </a:r>
        </a:p>
      </dsp:txBody>
      <dsp:txXfrm>
        <a:off x="695862" y="658094"/>
        <a:ext cx="10094530" cy="26614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911610" y="1536"/>
          <a:ext cx="8484581" cy="2799183"/>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531636" y="590561"/>
          <a:ext cx="8484581" cy="2799183"/>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Why must believers not attempt to ‘hasten’ or ‘help’ God fulfil His word?</a:t>
          </a:r>
        </a:p>
        <a:p>
          <a:pPr marL="0" lvl="0" indent="0" algn="ctr" defTabSz="1422400">
            <a:lnSpc>
              <a:spcPct val="100000"/>
            </a:lnSpc>
            <a:spcBef>
              <a:spcPct val="0"/>
            </a:spcBef>
            <a:spcAft>
              <a:spcPts val="600"/>
            </a:spcAft>
            <a:buNone/>
          </a:pPr>
          <a:r>
            <a:rPr lang="en-GB" sz="3200" b="1" i="1" kern="1200" dirty="0">
              <a:solidFill>
                <a:schemeClr val="tx1"/>
              </a:solidFill>
            </a:rPr>
            <a:t>Genesis 16:1,2,4; Isaiah 28:16; Proverbs 19:2; </a:t>
          </a:r>
        </a:p>
      </dsp:txBody>
      <dsp:txXfrm>
        <a:off x="1613621" y="672546"/>
        <a:ext cx="8320611" cy="263521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564779" y="571"/>
          <a:ext cx="9107809"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255239" y="656508"/>
          <a:ext cx="9107809"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i="1" kern="1200" dirty="0">
              <a:solidFill>
                <a:schemeClr val="tx1"/>
              </a:solidFill>
            </a:rPr>
            <a:t>What do the patriarchs teach us by their strict adherence to divine instructions and how they faithfully passed them down?</a:t>
          </a:r>
        </a:p>
        <a:p>
          <a:pPr marL="0" lvl="0" indent="0" algn="ctr" defTabSz="1422400">
            <a:lnSpc>
              <a:spcPct val="100000"/>
            </a:lnSpc>
            <a:spcBef>
              <a:spcPct val="0"/>
            </a:spcBef>
            <a:spcAft>
              <a:spcPts val="600"/>
            </a:spcAft>
            <a:buNone/>
          </a:pPr>
          <a:r>
            <a:rPr lang="en-GB" sz="3200" b="1" i="1" kern="1200" dirty="0"/>
            <a:t>I Corinth. 3:10,11; Proverbs 22:28; </a:t>
          </a:r>
          <a:endParaRPr lang="en-GB" sz="3200" b="1" i="1" kern="1200" dirty="0">
            <a:solidFill>
              <a:srgbClr val="FF0000"/>
            </a:solidFill>
          </a:endParaRPr>
        </a:p>
      </dsp:txBody>
      <dsp:txXfrm>
        <a:off x="1344053" y="745322"/>
        <a:ext cx="8930181" cy="28546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946336" y="1387"/>
          <a:ext cx="8507440"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474052" y="502717"/>
          <a:ext cx="8507440"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 </a:t>
          </a:r>
          <a:r>
            <a:rPr lang="en-GB" sz="3200" b="0" i="1" kern="1200" dirty="0"/>
            <a:t>Give the reason for Esau’s unworthiness to receive the right of the firstborn.</a:t>
          </a:r>
        </a:p>
        <a:p>
          <a:pPr marL="0" lvl="0" indent="0" algn="ctr" defTabSz="1422400">
            <a:lnSpc>
              <a:spcPct val="100000"/>
            </a:lnSpc>
            <a:spcBef>
              <a:spcPct val="0"/>
            </a:spcBef>
            <a:spcAft>
              <a:spcPts val="600"/>
            </a:spcAft>
            <a:buNone/>
          </a:pPr>
          <a:r>
            <a:rPr lang="en-GB" sz="3200" b="1" i="1" kern="1200" dirty="0"/>
            <a:t>Genesis 25:30-33; Hebrews 12:16,17</a:t>
          </a:r>
        </a:p>
      </dsp:txBody>
      <dsp:txXfrm>
        <a:off x="1567346" y="596011"/>
        <a:ext cx="8320852"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46237" y="1387"/>
          <a:ext cx="6907638"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73953" y="502717"/>
          <a:ext cx="6907638"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 What can a believer seeking divine encounter with God do?</a:t>
          </a:r>
          <a:endParaRPr lang="en-GB" sz="3200" b="0" i="1" kern="1200" dirty="0"/>
        </a:p>
        <a:p>
          <a:pPr marL="0" lvl="0" indent="0" algn="ctr" defTabSz="1422400">
            <a:buNone/>
          </a:pPr>
          <a:r>
            <a:rPr lang="en-GB" sz="3200" b="0" i="1" kern="1200" dirty="0"/>
            <a:t>   </a:t>
          </a:r>
          <a:r>
            <a:rPr lang="en-GB" sz="3200" b="1" i="1" kern="1200" dirty="0"/>
            <a:t>Genesis 28:11; 32:21-24</a:t>
          </a:r>
        </a:p>
      </dsp:txBody>
      <dsp:txXfrm>
        <a:off x="2367247" y="596011"/>
        <a:ext cx="6721050"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5/8/2026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1</a:t>
            </a:fld>
            <a:endParaRPr lang="en-US"/>
          </a:p>
        </p:txBody>
      </p:sp>
    </p:spTree>
    <p:extLst>
      <p:ext uri="{BB962C8B-B14F-4D97-AF65-F5344CB8AC3E}">
        <p14:creationId xmlns:p14="http://schemas.microsoft.com/office/powerpoint/2010/main" val="2953881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5105423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357940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22</a:t>
            </a:fld>
            <a:endParaRPr lang="en-US"/>
          </a:p>
        </p:txBody>
      </p:sp>
    </p:spTree>
    <p:extLst>
      <p:ext uri="{BB962C8B-B14F-4D97-AF65-F5344CB8AC3E}">
        <p14:creationId xmlns:p14="http://schemas.microsoft.com/office/powerpoint/2010/main" val="40000860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51219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27</a:t>
            </a:fld>
            <a:endParaRPr lang="en-US"/>
          </a:p>
        </p:txBody>
      </p:sp>
    </p:spTree>
    <p:extLst>
      <p:ext uri="{BB962C8B-B14F-4D97-AF65-F5344CB8AC3E}">
        <p14:creationId xmlns:p14="http://schemas.microsoft.com/office/powerpoint/2010/main" val="8282434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dirty="0"/>
              <a:t>s</a:t>
            </a:r>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40</a:t>
            </a:fld>
            <a:endParaRPr lang="en-US"/>
          </a:p>
        </p:txBody>
      </p:sp>
    </p:spTree>
    <p:extLst>
      <p:ext uri="{BB962C8B-B14F-4D97-AF65-F5344CB8AC3E}">
        <p14:creationId xmlns:p14="http://schemas.microsoft.com/office/powerpoint/2010/main" val="890882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08/05/2026</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08/05/2026</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08/05/2026</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08/05/2026</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08/05/2026</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08/05/2026</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08/05/2026</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08/05/2026</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08/05/2026</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08/05/2026</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08/05/2026</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5/8/2026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08/05/2026</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5/8/2026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5/8/2026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5/8/2026</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5/8/2026</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5/8/2026</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5/8/2026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5/8/2026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5/8/2026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5/8/2026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08/05/2026</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08/05/2026</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08/05/2026</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08/05/2026</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08/05/2026</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08/05/2026</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08/05/2026</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08/05/2026</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08/05/2026</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08/05/2026</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08/05/2026</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5/8/2026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5/8/2026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5/8/2026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5/8/2026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5/8/2026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5/8/2026</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5/8/2026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5/8/2026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5/8/2026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5/8/2026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5/8/2026</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5/8/2026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5/8/2026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5/8/2026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5/8/2026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5/8/2026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5/8/2026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5/8/2026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5/8/2026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5/8/2026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08/05/2026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51459497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08/05/2026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343723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08/05/2026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40927076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08/05/2026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23616317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08/05/2026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0702191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08/05/2026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70640981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08/05/2026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50603454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08/05/2026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55748413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08/05/2026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6707829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08/05/2026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2540475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08/05/2026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696783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08/05/2026</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5/8/2026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08/05/2026</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5/8/2026</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5/8/2026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5/8/2026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08/05/2026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235919866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png"/><Relationship Id="rId7" Type="http://schemas.openxmlformats.org/officeDocument/2006/relationships/diagramColors" Target="../diagrams/colors3.xml"/><Relationship Id="rId2" Type="http://schemas.openxmlformats.org/officeDocument/2006/relationships/notesSlide" Target="../notesSlides/notesSlide4.xml"/><Relationship Id="rId1" Type="http://schemas.openxmlformats.org/officeDocument/2006/relationships/slideLayout" Target="../slideLayouts/slideLayout6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5.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8.png"/><Relationship Id="rId7" Type="http://schemas.openxmlformats.org/officeDocument/2006/relationships/diagramColors" Target="../diagrams/colors4.xml"/><Relationship Id="rId2" Type="http://schemas.openxmlformats.org/officeDocument/2006/relationships/notesSlide" Target="../notesSlides/notesSlide5.xml"/><Relationship Id="rId1" Type="http://schemas.openxmlformats.org/officeDocument/2006/relationships/slideLayout" Target="../slideLayouts/slideLayout68.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0.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notesSlide" Target="../notesSlides/notesSlide7.xml"/><Relationship Id="rId7" Type="http://schemas.openxmlformats.org/officeDocument/2006/relationships/image" Target="../media/image19.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svg"/><Relationship Id="rId10" Type="http://schemas.openxmlformats.org/officeDocument/2006/relationships/image" Target="../media/image22.png"/><Relationship Id="rId4" Type="http://schemas.openxmlformats.org/officeDocument/2006/relationships/image" Target="../media/image16.svg"/><Relationship Id="rId9"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29.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png"/><Relationship Id="rId5" Type="http://schemas.openxmlformats.org/officeDocument/2006/relationships/image" Target="../media/image28.png"/><Relationship Id="rId4" Type="http://schemas.openxmlformats.org/officeDocument/2006/relationships/notesSlide" Target="../notesSlides/notesSlide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0.jpe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6E030-A240-41A7-A628-C14E62C122A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6FD2E1C-77B7-A451-1539-E84C5FF08DC7}"/>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F999C17-647A-EE92-FB51-CA208E7A69FF}"/>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87E7EBB6-9E2E-45A4-CEBC-E30EF53AA1ED}"/>
              </a:ext>
            </a:extLst>
          </p:cNvPr>
          <p:cNvSpPr txBox="1">
            <a:spLocks/>
          </p:cNvSpPr>
          <p:nvPr/>
        </p:nvSpPr>
        <p:spPr>
          <a:xfrm>
            <a:off x="9479427" y="1462571"/>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4E8EB5BC-FBE2-EE28-07F8-9A531615275B}"/>
              </a:ext>
            </a:extLst>
          </p:cNvPr>
          <p:cNvSpPr txBox="1">
            <a:spLocks/>
          </p:cNvSpPr>
          <p:nvPr/>
        </p:nvSpPr>
        <p:spPr>
          <a:xfrm>
            <a:off x="9922203" y="2176126"/>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10-05-2026</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596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177:</a:t>
            </a:r>
            <a:r>
              <a:rPr lang="en-US" sz="7200" b="1" dirty="0">
                <a:solidFill>
                  <a:schemeClr val="bg1"/>
                </a:solidFill>
                <a:effectLst>
                  <a:outerShdw blurRad="38100" dist="38100" dir="2700000" algn="tl">
                    <a:srgbClr val="000000">
                      <a:alpha val="43137"/>
                    </a:srgbClr>
                  </a:outerShdw>
                </a:effectLst>
              </a:rPr>
              <a:t> SEARCH ME O GOD</a:t>
            </a:r>
          </a:p>
        </p:txBody>
      </p:sp>
    </p:spTree>
    <p:extLst>
      <p:ext uri="{BB962C8B-B14F-4D97-AF65-F5344CB8AC3E}">
        <p14:creationId xmlns:p14="http://schemas.microsoft.com/office/powerpoint/2010/main" val="242850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SEARCH ME O GOD [GHS 177]</a:t>
            </a:r>
          </a:p>
        </p:txBody>
      </p:sp>
      <p:grpSp>
        <p:nvGrpSpPr>
          <p:cNvPr id="3" name="Group 2"/>
          <p:cNvGrpSpPr/>
          <p:nvPr/>
        </p:nvGrpSpPr>
        <p:grpSpPr>
          <a:xfrm>
            <a:off x="243372" y="1656012"/>
            <a:ext cx="11948629" cy="4616648"/>
            <a:chOff x="257130" y="1719391"/>
            <a:chExt cx="10547818" cy="4616648"/>
          </a:xfrm>
        </p:grpSpPr>
        <p:sp>
          <p:nvSpPr>
            <p:cNvPr id="14339" name="TextBox 1"/>
            <p:cNvSpPr txBox="1">
              <a:spLocks noChangeArrowheads="1"/>
            </p:cNvSpPr>
            <p:nvPr/>
          </p:nvSpPr>
          <p:spPr bwMode="auto">
            <a:xfrm>
              <a:off x="907147" y="1719391"/>
              <a:ext cx="9897801" cy="4616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Search me, O God, and know my heart today,​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Try me, O Lord, and know my thoughts I pray;​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See if there be some wicked way in me;​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Cleanse me from every sin, and set me free.​</a:t>
              </a: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SEARCH ME O GOD [GHS 177]</a:t>
            </a:r>
          </a:p>
        </p:txBody>
      </p:sp>
      <p:grpSp>
        <p:nvGrpSpPr>
          <p:cNvPr id="3" name="Group 2"/>
          <p:cNvGrpSpPr/>
          <p:nvPr/>
        </p:nvGrpSpPr>
        <p:grpSpPr>
          <a:xfrm>
            <a:off x="243372" y="1656012"/>
            <a:ext cx="11948629" cy="3970318"/>
            <a:chOff x="257130" y="1719391"/>
            <a:chExt cx="10547818" cy="3970318"/>
          </a:xfrm>
        </p:grpSpPr>
        <p:sp>
          <p:nvSpPr>
            <p:cNvPr id="14339" name="TextBox 1"/>
            <p:cNvSpPr txBox="1">
              <a:spLocks noChangeArrowheads="1"/>
            </p:cNvSpPr>
            <p:nvPr/>
          </p:nvSpPr>
          <p:spPr bwMode="auto">
            <a:xfrm>
              <a:off x="907147" y="1719391"/>
              <a:ext cx="9897801"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praise Thee, Lord, for cleansing me from sin;​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Fulfill Thy Word, and make me pure within;​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Fill me with fire, where once I burned with shame;​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Grant my desire to magnify Thy name.</a:t>
              </a: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6092052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SEARCH ME O GOD [GHS 177]</a:t>
            </a:r>
          </a:p>
        </p:txBody>
      </p:sp>
      <p:grpSp>
        <p:nvGrpSpPr>
          <p:cNvPr id="3" name="Group 2"/>
          <p:cNvGrpSpPr/>
          <p:nvPr/>
        </p:nvGrpSpPr>
        <p:grpSpPr>
          <a:xfrm>
            <a:off x="243372" y="1656012"/>
            <a:ext cx="11948629" cy="3970318"/>
            <a:chOff x="257130" y="1719391"/>
            <a:chExt cx="10547818" cy="3970318"/>
          </a:xfrm>
        </p:grpSpPr>
        <p:sp>
          <p:nvSpPr>
            <p:cNvPr id="14339" name="TextBox 1"/>
            <p:cNvSpPr txBox="1">
              <a:spLocks noChangeArrowheads="1"/>
            </p:cNvSpPr>
            <p:nvPr/>
          </p:nvSpPr>
          <p:spPr bwMode="auto">
            <a:xfrm>
              <a:off x="907147" y="1719391"/>
              <a:ext cx="9897801"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take my life, and make it wholly Thine;​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Fill my poor heart with Thy great love divine;​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Take all my will, my passion, self and pride;​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now surrender, Lord, in me abide.​</a:t>
              </a: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1828417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SEARCH ME O GOD [GHS 177]</a:t>
            </a:r>
          </a:p>
        </p:txBody>
      </p:sp>
      <p:grpSp>
        <p:nvGrpSpPr>
          <p:cNvPr id="3" name="Group 2"/>
          <p:cNvGrpSpPr/>
          <p:nvPr/>
        </p:nvGrpSpPr>
        <p:grpSpPr>
          <a:xfrm>
            <a:off x="243372" y="1656012"/>
            <a:ext cx="11948629" cy="3323987"/>
            <a:chOff x="257130" y="1719391"/>
            <a:chExt cx="10547818" cy="3323987"/>
          </a:xfrm>
        </p:grpSpPr>
        <p:sp>
          <p:nvSpPr>
            <p:cNvPr id="14339" name="TextBox 1"/>
            <p:cNvSpPr txBox="1">
              <a:spLocks noChangeArrowheads="1"/>
            </p:cNvSpPr>
            <p:nvPr/>
          </p:nvSpPr>
          <p:spPr bwMode="auto">
            <a:xfrm>
              <a:off x="907147" y="1719391"/>
              <a:ext cx="9897801"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Holy Ghost, revival comes from Thee;​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Send a revival, start the work in me;​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Thy Word declares Thou wilt supply our need;​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blessings now, O Lord, I humbly plead.​</a:t>
              </a: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Oval 5">
            <a:extLst>
              <a:ext uri="{FF2B5EF4-FFF2-40B4-BE49-F238E27FC236}">
                <a16:creationId xmlns:a16="http://schemas.microsoft.com/office/drawing/2014/main" id="{8B3B6C6F-E45B-4B97-A127-D521432ACEB1}"/>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58806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10-05-2026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379709" y="686862"/>
            <a:ext cx="7037591" cy="5475129"/>
          </a:xfrm>
        </p:spPr>
        <p:txBody>
          <a:bodyPr anchor="ctr">
            <a:noAutofit/>
          </a:bodyPr>
          <a:lstStyle/>
          <a:p>
            <a:pPr marL="0" indent="0" algn="ctr">
              <a:lnSpc>
                <a:spcPct val="110000"/>
              </a:lnSpc>
              <a:buNone/>
            </a:pPr>
            <a:endParaRPr lang="en-US" b="1" dirty="0">
              <a:latin typeface="Calibri" panose="020F0502020204030204" pitchFamily="34" charset="0"/>
            </a:endParaRPr>
          </a:p>
          <a:p>
            <a:pPr marL="0" indent="0" algn="ctr">
              <a:lnSpc>
                <a:spcPct val="110000"/>
              </a:lnSpc>
              <a:buNone/>
            </a:pPr>
            <a:endParaRPr lang="en-US" b="1" dirty="0">
              <a:latin typeface="Calibri" panose="020F0502020204030204" pitchFamily="34" charset="0"/>
            </a:endParaRPr>
          </a:p>
          <a:p>
            <a:pPr marL="0" indent="0" algn="ctr">
              <a:lnSpc>
                <a:spcPct val="110000"/>
              </a:lnSpc>
              <a:buNone/>
            </a:pPr>
            <a:endParaRPr lang="en-US" b="1" dirty="0">
              <a:latin typeface="Calibri" panose="020F0502020204030204" pitchFamily="34" charset="0"/>
            </a:endParaRPr>
          </a:p>
          <a:p>
            <a:pPr marL="0" indent="0" algn="ctr">
              <a:lnSpc>
                <a:spcPct val="110000"/>
              </a:lnSpc>
              <a:buNone/>
            </a:pPr>
            <a:r>
              <a:rPr lang="en-GB" b="1" dirty="0">
                <a:solidFill>
                  <a:schemeClr val="bg1">
                    <a:lumMod val="65000"/>
                  </a:schemeClr>
                </a:solidFill>
                <a:latin typeface="Calibri" panose="020F0502020204030204" pitchFamily="34" charset="0"/>
              </a:rPr>
              <a:t>Search in the Scriptures and list ten (10) examples of people whom God prospered and state lessons therein for believers to become prosperous.</a:t>
            </a:r>
            <a:endParaRPr lang="en-US" b="1" dirty="0">
              <a:solidFill>
                <a:schemeClr val="bg1">
                  <a:lumMod val="65000"/>
                </a:schemeClr>
              </a:solidFill>
              <a:latin typeface="Calibri" panose="020F0502020204030204" pitchFamily="34" charset="0"/>
            </a:endParaRPr>
          </a:p>
          <a:p>
            <a:pPr marL="0" indent="0" algn="ctr">
              <a:lnSpc>
                <a:spcPct val="110000"/>
              </a:lnSpc>
              <a:buNone/>
            </a:pPr>
            <a:endParaRPr lang="en-US" b="1" dirty="0">
              <a:latin typeface="Calibri" panose="020F0502020204030204" pitchFamily="34" charset="0"/>
            </a:endParaRPr>
          </a:p>
          <a:p>
            <a:pPr marL="0" indent="0" algn="ctr">
              <a:lnSpc>
                <a:spcPct val="110000"/>
              </a:lnSpc>
              <a:buNone/>
            </a:pPr>
            <a:endParaRPr lang="en-US" b="1" dirty="0">
              <a:latin typeface="Calibri" panose="020F0502020204030204" pitchFamily="34" charset="0"/>
            </a:endParaRPr>
          </a:p>
          <a:p>
            <a:pPr marL="0" indent="0" algn="ctr">
              <a:lnSpc>
                <a:spcPct val="110000"/>
              </a:lnSpc>
              <a:buNone/>
            </a:pPr>
            <a:r>
              <a:rPr lang="en-US" b="1" dirty="0">
                <a:latin typeface="Calibri" panose="020F0502020204030204" pitchFamily="34" charset="0"/>
              </a:rPr>
              <a:t>Volunteers, please!</a:t>
            </a:r>
          </a:p>
          <a:p>
            <a:pPr marL="0" indent="0" algn="ctr">
              <a:lnSpc>
                <a:spcPct val="110000"/>
              </a:lnSpc>
              <a:buNone/>
            </a:pP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God Prospers Isaac</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18</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The Treachery and Flight of Jacob</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030356" y="1578634"/>
            <a:ext cx="7074557"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Jacob went near unto Isaac his father; and he felt him, and said, The voice is Jacob’s voice, but the hands are the hands of Esau. And he discerned him not, because his hands were hairy, as his brother Esau’s hands: so he blessed him”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US" sz="2800" b="1"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Genesis 27:22,23</a:t>
            </a:r>
            <a:r>
              <a:rPr kumimoji="0" lang="en-GB" sz="2800" b="1"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p>
          <a:p>
            <a:pPr marL="180975" marR="0" lvl="1" indent="-180975" algn="ctr" defTabSz="1289050" rtl="0" eaLnBrk="1" fontAlgn="auto" latinLnBrk="0" hangingPunct="1">
              <a:lnSpc>
                <a:spcPct val="90000"/>
              </a:lnSpc>
              <a:spcBef>
                <a:spcPct val="0"/>
              </a:spcBef>
              <a:spcAft>
                <a:spcPct val="20000"/>
              </a:spcAft>
              <a:buClrTx/>
              <a:buSzTx/>
              <a:buFontTx/>
              <a:buNone/>
              <a:tabLst/>
              <a:defRPr/>
            </a:pPr>
            <a:endParaRPr kumimoji="0" lang="en-GB" sz="2400" b="1"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Genesis 27, 28</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1608" y="589787"/>
            <a:ext cx="7534048" cy="5667559"/>
          </a:xfrm>
        </p:spPr>
        <p:txBody>
          <a:bodyPr anchor="ctr">
            <a:noAutofit/>
          </a:bodyPr>
          <a:lstStyle/>
          <a:p>
            <a:pPr marL="0" indent="0" algn="just">
              <a:lnSpc>
                <a:spcPct val="100000"/>
              </a:lnSpc>
              <a:buNone/>
            </a:pPr>
            <a:r>
              <a:rPr lang="en-GB" dirty="0"/>
              <a:t>Through the ungodly counsel of Rebekah, Jacob deceived Isaac to have him blessed instead of his brother Esau, resulting in a cascading effect on him and the family. Fearing retribution from Esau, Jacob fled. What was thought to be for a few days ended up being 20 years away from home, with the offense still lingering. It took divine encounter and repentance, not time or distance, to set things right. Esau on the other hand had shown himself unworthy of the right of the firstborn when despised the birthright and traded it for a morsel of meat. He lost the blessing though later </a:t>
            </a:r>
            <a:r>
              <a:rPr lang="en-GB" b="1" dirty="0"/>
              <a:t>he sought it carefully with tears </a:t>
            </a:r>
            <a:r>
              <a:rPr lang="en-GB" dirty="0"/>
              <a:t>(Heb. 12:16,17).</a:t>
            </a:r>
            <a:endParaRPr lang="en-US"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25752" y="448055"/>
            <a:ext cx="7688474" cy="5961890"/>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God can fulfill His word without human help, except as and when He chooses.</a:t>
            </a:r>
          </a:p>
          <a:p>
            <a:pPr marL="514350" indent="-514350" algn="just" eaLnBrk="0" fontAlgn="base" hangingPunct="0">
              <a:lnSpc>
                <a:spcPct val="100000"/>
              </a:lnSpc>
              <a:spcBef>
                <a:spcPct val="0"/>
              </a:spcBef>
              <a:spcAft>
                <a:spcPts val="600"/>
              </a:spcAft>
              <a:buFont typeface="+mj-lt"/>
              <a:buAutoNum type="arabicPeriod"/>
              <a:defRPr/>
            </a:pPr>
            <a:r>
              <a:rPr lang="en-US" dirty="0"/>
              <a:t>Parents must serve as godly influence on their children and avoid acts that set the family at discord.  </a:t>
            </a: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Sin has a cascading effect and only leads downward.</a:t>
            </a: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Time and distance cannot atone for sin; genuine repentance is the only way out.</a:t>
            </a: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Our blessings in time and eternity is tied to our birthright as children of God. </a:t>
            </a: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Divine encounter is key: it changes everything!</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The Treachery and Flight of Jacob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80"/>
          <a:ext cx="10927829" cy="33912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BE68D-E242-E211-A74A-CA4093085FA8}"/>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6E168045-4713-F721-645F-FDAF2DCC686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5CE0EE16-D952-8492-71E7-652E78FC20B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58E57F14-1676-7197-3AC1-7C5D205663A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5A62252E-779D-D1C6-0B85-70058B3C27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B2FEF807-0A5A-9D35-C49B-8EC334851F2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4AF8911-FF35-CFF5-CC65-886830C861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35265BC-D67D-409A-9F3E-D1ABD23F05A7}"/>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397223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32574" y="711576"/>
            <a:ext cx="7517258" cy="5475129"/>
          </a:xfrm>
        </p:spPr>
        <p:txBody>
          <a:bodyPr anchor="ctr">
            <a:noAutofit/>
          </a:bodyPr>
          <a:lstStyle/>
          <a:p>
            <a:pPr marL="0" indent="0" algn="ctr">
              <a:lnSpc>
                <a:spcPct val="100000"/>
              </a:lnSpc>
              <a:buNone/>
            </a:pPr>
            <a:r>
              <a:rPr lang="en-US" b="1" dirty="0"/>
              <a:t>God does not need our intervention to fulfill His word. He is powerful and faithful to accomplish what He has promised. Seeking to achieve divine ends by human means is a sure recipe for sin and results in grave consequences. Any such misstep can only be rectified by genuine repentance.</a:t>
            </a:r>
            <a:endParaRPr lang="en-US" b="1" dirty="0">
              <a:solidFill>
                <a:srgbClr val="FF0000"/>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latin typeface="Calibri" panose="020F0502020204030204" pitchFamily="34" charset="0"/>
              </a:rPr>
              <a:t>A new believer in your local church has been trying long and unsuccessfully to secure proper documentation. This person is now financially distressed and has been told by another person who has been long in the church that it’s okay to use </a:t>
            </a:r>
            <a:r>
              <a:rPr lang="en-US" b="1">
                <a:latin typeface="Calibri" panose="020F0502020204030204" pitchFamily="34" charset="0"/>
              </a:rPr>
              <a:t>someone else’s </a:t>
            </a:r>
            <a:r>
              <a:rPr lang="en-US" b="1" dirty="0">
                <a:latin typeface="Calibri" panose="020F0502020204030204" pitchFamily="34" charset="0"/>
              </a:rPr>
              <a:t>identity to seek employment. You’ve become aware of this situation although this new believer has not approached you for counsel. What would you do?</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C129E3-11F7-C69E-9E46-11CB9DC6C08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769119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7">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cstate="hqprint">
            <a:grayscl/>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19</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GB" altLang="en-US" sz="4800" b="1" i="0" u="none" strike="noStrike" kern="1200" spc="0" normalizeH="0" noProof="0" dirty="0">
                <a:ln>
                  <a:noFill/>
                </a:ln>
                <a:solidFill>
                  <a:srgbClr val="FFFFFF"/>
                </a:solidFill>
                <a:effectLst/>
                <a:uLnTx/>
                <a:uFillTx/>
                <a:latin typeface="Calibri Light"/>
                <a:ea typeface="+mj-ea"/>
                <a:cs typeface="+mj-cs"/>
              </a:rPr>
              <a:t>Jacob sojourns in Laban’s house</a:t>
            </a:r>
            <a:br>
              <a:rPr kumimoji="0" lang="en-GB" altLang="en-US" sz="4800" b="1" i="0" u="none" strike="noStrike" kern="1200" spc="0" normalizeH="0" noProof="0" dirty="0">
                <a:ln>
                  <a:noFill/>
                </a:ln>
                <a:solidFill>
                  <a:srgbClr val="FFFFFF"/>
                </a:solidFill>
                <a:effectLst/>
                <a:uLnTx/>
                <a:uFillTx/>
                <a:latin typeface="Calibri Light"/>
                <a:ea typeface="+mj-ea"/>
                <a:cs typeface="+mj-cs"/>
              </a:rPr>
            </a:b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07508" y="1492370"/>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we know that all things work together for good to them that love God, to them who are the called according to his purpose.”</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Romans 8:28</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 </a:t>
            </a:r>
            <a:r>
              <a:rPr kumimoji="0" lang="de-DE"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Genesis 29, 30 &amp; 31</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56068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CCA65-115B-F111-40DD-1A88C85A45A4}"/>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4C14ABB7-AD38-3DEC-AC84-8DF3F1A5FFF2}"/>
              </a:ext>
            </a:extLst>
          </p:cNvPr>
          <p:cNvSpPr>
            <a:spLocks noGrp="1"/>
          </p:cNvSpPr>
          <p:nvPr>
            <p:ph idx="1"/>
          </p:nvPr>
        </p:nvSpPr>
        <p:spPr/>
        <p:txBody>
          <a:bodyPr/>
          <a:lstStyle/>
          <a:p>
            <a:endParaRPr lang="en-GB"/>
          </a:p>
        </p:txBody>
      </p:sp>
      <p:pic>
        <p:nvPicPr>
          <p:cNvPr id="6" name="Picture 5">
            <a:extLst>
              <a:ext uri="{FF2B5EF4-FFF2-40B4-BE49-F238E27FC236}">
                <a16:creationId xmlns:a16="http://schemas.microsoft.com/office/drawing/2014/main" id="{B8774C19-6FC0-ADB9-AC2A-0B253FB93CC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1648997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77599-735A-715B-80C3-DF41A51FA4F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A66A7B6-642A-54E4-5B05-64D414E19715}"/>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CF5418B8-B38E-F1F5-D6D7-5F7C31D04A0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1371399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89ED1-227F-5E3B-8FC7-B69BA53E46B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678C02A-32AF-2911-CA79-4E5F6DAB2FB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F10FEBF8-C2B6-7E40-3E65-282CC2D74695}"/>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8910420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53535-D273-FD38-FCB9-ACACBDC0F999}"/>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A2559DA-5ECE-A38B-1F70-89CD318C23BF}"/>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F459AB26-C76A-3BB8-D8AA-F586ABF2EDA8}"/>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1517738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017070" y="2931599"/>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rPr>
              <a:t>Joshua 14:1-15</a:t>
            </a: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4" name="(06) Joshua 014">
            <a:hlinkClick r:id="" action="ppaction://media"/>
            <a:extLst>
              <a:ext uri="{FF2B5EF4-FFF2-40B4-BE49-F238E27FC236}">
                <a16:creationId xmlns:a16="http://schemas.microsoft.com/office/drawing/2014/main" id="{65723781-CE88-2B7A-7ADB-39641EFE5C7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892344" y="3960028"/>
            <a:ext cx="487363" cy="487363"/>
          </a:xfrm>
          <a:prstGeom prst="rect">
            <a:avLst/>
          </a:prstGeom>
        </p:spPr>
      </p:pic>
    </p:spTree>
    <p:extLst>
      <p:ext uri="{BB962C8B-B14F-4D97-AF65-F5344CB8AC3E}">
        <p14:creationId xmlns:p14="http://schemas.microsoft.com/office/powerpoint/2010/main" val="350645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555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100:</a:t>
            </a:r>
            <a:r>
              <a:rPr lang="en-US" sz="7200" b="1" dirty="0">
                <a:solidFill>
                  <a:schemeClr val="bg1"/>
                </a:solidFill>
                <a:effectLst>
                  <a:outerShdw blurRad="38100" dist="38100" dir="2700000" algn="tl">
                    <a:srgbClr val="000000">
                      <a:alpha val="43137"/>
                    </a:srgbClr>
                  </a:outerShdw>
                </a:effectLst>
              </a:rPr>
              <a:t> CHRIST, OUR MIGHTY CAPTAIN</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617862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CHRIST, OUR MIGHTY CAPTAIN [GHS 100]</a:t>
            </a:r>
          </a:p>
        </p:txBody>
      </p:sp>
      <p:grpSp>
        <p:nvGrpSpPr>
          <p:cNvPr id="3" name="Group 2"/>
          <p:cNvGrpSpPr/>
          <p:nvPr/>
        </p:nvGrpSpPr>
        <p:grpSpPr>
          <a:xfrm>
            <a:off x="243372" y="165601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our mighty Captain,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Leads against the foe,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will never falter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He bids us go;</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Tho</a:t>
              </a: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His righteous purpose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may never know,</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Yet we’ll follow all the way.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8232969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711200" y="395615"/>
            <a:ext cx="11155679" cy="575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Forward! forward!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’Tis</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the Lord’s command;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Forward! forward!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the promised land;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Forward! forward!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the chorus ring: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are sure to win with Christ, our King!</a:t>
            </a:r>
          </a:p>
        </p:txBody>
      </p:sp>
    </p:spTree>
    <p:extLst>
      <p:ext uri="{BB962C8B-B14F-4D97-AF65-F5344CB8AC3E}">
        <p14:creationId xmlns:p14="http://schemas.microsoft.com/office/powerpoint/2010/main" val="35979150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CHRIST, OUR MIGHTY CAPTAIN [GHS 100]</a:t>
            </a:r>
          </a:p>
        </p:txBody>
      </p:sp>
      <p:grpSp>
        <p:nvGrpSpPr>
          <p:cNvPr id="3" name="Group 2"/>
          <p:cNvGrpSpPr/>
          <p:nvPr/>
        </p:nvGrpSpPr>
        <p:grpSpPr>
          <a:xfrm>
            <a:off x="243372" y="165601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Satan’s fearful onslaughts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Cannot make us yield;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While we trust in Christ,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Our Buckler and our Shield;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Pressing ever on the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Spirit’s sword we wield,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we follow all the way.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2933246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711200" y="395615"/>
            <a:ext cx="11155679" cy="575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Forward! forward!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’Tis</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the Lord’s command;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Forward! forward!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the promised land;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Forward! forward!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the chorus ring: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are sure to win with Christ, our King!</a:t>
            </a:r>
          </a:p>
        </p:txBody>
      </p:sp>
    </p:spTree>
    <p:extLst>
      <p:ext uri="{BB962C8B-B14F-4D97-AF65-F5344CB8AC3E}">
        <p14:creationId xmlns:p14="http://schemas.microsoft.com/office/powerpoint/2010/main" val="30609430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CHRIST, OUR MIGHTY CAPTAIN [GHS 100]</a:t>
            </a:r>
          </a:p>
        </p:txBody>
      </p:sp>
      <p:grpSp>
        <p:nvGrpSpPr>
          <p:cNvPr id="3" name="Group 2"/>
          <p:cNvGrpSpPr/>
          <p:nvPr/>
        </p:nvGrpSpPr>
        <p:grpSpPr>
          <a:xfrm>
            <a:off x="243372" y="165601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our glorious banner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Ever be unfurled -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From its mighty stronghold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Evil shall be hurled;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our mighty Captain,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Overcomes the world,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we follow all the way.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6188223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711200" y="395615"/>
            <a:ext cx="11155679" cy="575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Forward! forward!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’Tis</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the Lord’s command;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Forward! forward!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the promised land;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Forward! forward!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the chorus ring: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are sure to win with Christ, our King!</a:t>
            </a:r>
          </a:p>
        </p:txBody>
      </p:sp>
    </p:spTree>
    <p:extLst>
      <p:ext uri="{BB962C8B-B14F-4D97-AF65-F5344CB8AC3E}">
        <p14:creationId xmlns:p14="http://schemas.microsoft.com/office/powerpoint/2010/main" val="3325867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CHRIST, OUR MIGHTY CAPTAIN [GHS 100]</a:t>
            </a:r>
          </a:p>
        </p:txBody>
      </p:sp>
      <p:grpSp>
        <p:nvGrpSpPr>
          <p:cNvPr id="3" name="Group 2"/>
          <p:cNvGrpSpPr/>
          <p:nvPr/>
        </p:nvGrpSpPr>
        <p:grpSpPr>
          <a:xfrm>
            <a:off x="243372" y="1656012"/>
            <a:ext cx="11948629" cy="4154984"/>
            <a:chOff x="257130" y="1719391"/>
            <a:chExt cx="10547818" cy="4154984"/>
          </a:xfrm>
        </p:grpSpPr>
        <p:sp>
          <p:nvSpPr>
            <p:cNvPr id="14339" name="TextBox 1"/>
            <p:cNvSpPr txBox="1">
              <a:spLocks noChangeArrowheads="1"/>
            </p:cNvSpPr>
            <p:nvPr/>
          </p:nvSpPr>
          <p:spPr bwMode="auto">
            <a:xfrm>
              <a:off x="907147" y="1719391"/>
              <a:ext cx="9897801"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Fierce the battle rages,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But ’twill not be long,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triumphant - shall we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Join the blessed throng,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Joyfully uniting in the victor’s song -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we follow all the way.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2352202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711200" y="395615"/>
            <a:ext cx="11155679" cy="575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Forward! forward!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’Tis</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the Lord’s command;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Forward! forward!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the promised land;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Forward! forward!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the chorus ring: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are sure to win with Christ, our King!</a:t>
            </a:r>
          </a:p>
        </p:txBody>
      </p:sp>
      <p:sp>
        <p:nvSpPr>
          <p:cNvPr id="3" name="Oval 2">
            <a:extLst>
              <a:ext uri="{FF2B5EF4-FFF2-40B4-BE49-F238E27FC236}">
                <a16:creationId xmlns:a16="http://schemas.microsoft.com/office/drawing/2014/main" id="{8B3B6C6F-E45B-4B97-A127-D521432ACEB1}"/>
              </a:ext>
            </a:extLst>
          </p:cNvPr>
          <p:cNvSpPr/>
          <p:nvPr/>
        </p:nvSpPr>
        <p:spPr>
          <a:xfrm>
            <a:off x="8302379" y="6151037"/>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91017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endParaRPr lang="en-US" sz="4800" b="1" dirty="0">
              <a:solidFill>
                <a:srgbClr val="FFFFFF"/>
              </a:solidFill>
              <a:latin typeface="+mn-lt"/>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lgn="ctr">
              <a:buNone/>
            </a:pPr>
            <a:r>
              <a:rPr lang="en-GB" sz="6600" b="1" cap="all" dirty="0"/>
              <a:t>“GIVE ME THIS MOUNTAIN” – UTRECHT</a:t>
            </a:r>
            <a:endParaRPr lang="en-GB" sz="18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a:t>
            </a:r>
            <a:r>
              <a:rPr lang="en-US" sz="8000" b="1">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TO PRAY</a:t>
            </a:r>
            <a:endPar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42552</TotalTime>
  <Words>1438</Words>
  <Application>Microsoft Office PowerPoint</Application>
  <PresentationFormat>Widescreen</PresentationFormat>
  <Paragraphs>217</Paragraphs>
  <Slides>41</Slides>
  <Notes>11</Notes>
  <HiddenSlides>0</HiddenSlides>
  <MMClips>1</MMClips>
  <ScaleCrop>false</ScaleCrop>
  <HeadingPairs>
    <vt:vector size="6" baseType="variant">
      <vt:variant>
        <vt:lpstr>Fonts Used</vt:lpstr>
      </vt:variant>
      <vt:variant>
        <vt:i4>9</vt:i4>
      </vt:variant>
      <vt:variant>
        <vt:lpstr>Theme</vt:lpstr>
      </vt:variant>
      <vt:variant>
        <vt:i4>7</vt:i4>
      </vt:variant>
      <vt:variant>
        <vt:lpstr>Slide Titles</vt:lpstr>
      </vt:variant>
      <vt:variant>
        <vt:i4>41</vt:i4>
      </vt:variant>
    </vt:vector>
  </HeadingPairs>
  <TitlesOfParts>
    <vt:vector size="57" baseType="lpstr">
      <vt:lpstr>Aptos</vt:lpstr>
      <vt:lpstr>Arial</vt:lpstr>
      <vt:lpstr>Bell MT</vt:lpstr>
      <vt:lpstr>Calibri</vt:lpstr>
      <vt:lpstr>Calibri Light</vt:lpstr>
      <vt:lpstr>Cambria</vt:lpstr>
      <vt:lpstr>Candara</vt:lpstr>
      <vt:lpstr>Lucida Sans</vt:lpstr>
      <vt:lpstr>Times New Roman</vt:lpstr>
      <vt:lpstr>Office Theme</vt:lpstr>
      <vt:lpstr>1_Office Theme</vt:lpstr>
      <vt:lpstr>2_Office Theme</vt:lpstr>
      <vt:lpstr>3_Office Theme</vt:lpstr>
      <vt:lpstr>Template_Netherlands</vt:lpstr>
      <vt:lpstr>1_Template_Netherlands</vt:lpstr>
      <vt:lpstr>4_Office Theme</vt:lpstr>
      <vt:lpstr>PowerPoint Presentation</vt:lpstr>
      <vt:lpstr>HYMN</vt:lpstr>
      <vt:lpstr>SEARCH ME O GOD [GHS 177]</vt:lpstr>
      <vt:lpstr>SEARCH ME O GOD [GHS 177]</vt:lpstr>
      <vt:lpstr>SEARCH ME O GOD [GHS 177]</vt:lpstr>
      <vt:lpstr>SEARCH ME O GOD [GHS 177]</vt:lpstr>
      <vt:lpstr>SEARCH THE SCRIPTURES</vt:lpstr>
      <vt:lpstr>REVIEW OF THE ASSIGNMENT FROM LAST STUDY</vt:lpstr>
      <vt:lpstr> LESSON 18:  The Treachery and Flight of Jacob</vt:lpstr>
      <vt:lpstr>INTRODUCTION</vt:lpstr>
      <vt:lpstr>The Treachery and Flight of Jacob</vt:lpstr>
      <vt:lpstr>QUESTION 1</vt:lpstr>
      <vt:lpstr>QUESTION 2</vt:lpstr>
      <vt:lpstr>QUESTION 3</vt:lpstr>
      <vt:lpstr>QUESTION 4</vt:lpstr>
      <vt:lpstr>QUESTION 5</vt:lpstr>
      <vt:lpstr>CONCLUSION</vt:lpstr>
      <vt:lpstr>ASSIGNMENT</vt:lpstr>
      <vt:lpstr>SEARCH THE SCRIPTURES SUMMARY</vt:lpstr>
      <vt:lpstr>PowerPoint Presentation</vt:lpstr>
      <vt:lpstr>PowerPoint Presentation</vt:lpstr>
      <vt:lpstr>PowerPoint Presentation</vt:lpstr>
      <vt:lpstr>PowerPoint Presentation</vt:lpstr>
      <vt:lpstr>  LESSON 19:  Jacob sojourns in Laban’s house </vt:lpstr>
      <vt:lpstr>PowerPoint Presentation</vt:lpstr>
      <vt:lpstr>PowerPoint Presentation</vt:lpstr>
      <vt:lpstr>PowerPoint Presentation</vt:lpstr>
      <vt:lpstr>PowerPoint Presentation</vt:lpstr>
      <vt:lpstr>PowerPoint Presentation</vt:lpstr>
      <vt:lpstr>HYMN</vt:lpstr>
      <vt:lpstr>CHRIST, OUR MIGHTY CAPTAIN [GHS 100]</vt:lpstr>
      <vt:lpstr>PowerPoint Presentation</vt:lpstr>
      <vt:lpstr>CHRIST, OUR MIGHTY CAPTAIN [GHS 100]</vt:lpstr>
      <vt:lpstr>PowerPoint Presentation</vt:lpstr>
      <vt:lpstr>CHRIST, OUR MIGHTY CAPTAIN [GHS 100]</vt:lpstr>
      <vt:lpstr>PowerPoint Presentation</vt:lpstr>
      <vt:lpstr>CHRIST, OUR MIGHTY CAPTAIN [GHS 100]</vt:lpstr>
      <vt:lpstr>PowerPoint Presentation</vt:lpstr>
      <vt:lpstr>CHOIR</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DCLM NL IT Support</cp:lastModifiedBy>
  <cp:revision>1276</cp:revision>
  <dcterms:created xsi:type="dcterms:W3CDTF">2023-01-06T14:44:39Z</dcterms:created>
  <dcterms:modified xsi:type="dcterms:W3CDTF">2026-05-08T12:19:34Z</dcterms:modified>
</cp:coreProperties>
</file>