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60"/>
  </p:notesMasterIdLst>
  <p:sldIdLst>
    <p:sldId id="4219" r:id="rId8"/>
    <p:sldId id="269" r:id="rId9"/>
    <p:sldId id="270" r:id="rId10"/>
    <p:sldId id="4362" r:id="rId11"/>
    <p:sldId id="293" r:id="rId12"/>
    <p:sldId id="4363" r:id="rId13"/>
    <p:sldId id="4364" r:id="rId14"/>
    <p:sldId id="4365" r:id="rId15"/>
    <p:sldId id="256" r:id="rId16"/>
    <p:sldId id="294" r:id="rId17"/>
    <p:sldId id="258" r:id="rId18"/>
    <p:sldId id="259" r:id="rId19"/>
    <p:sldId id="287" r:id="rId20"/>
    <p:sldId id="283" r:id="rId21"/>
    <p:sldId id="292" r:id="rId22"/>
    <p:sldId id="4375" r:id="rId23"/>
    <p:sldId id="296" r:id="rId24"/>
    <p:sldId id="295" r:id="rId25"/>
    <p:sldId id="4376" r:id="rId26"/>
    <p:sldId id="4377" r:id="rId27"/>
    <p:sldId id="288" r:id="rId28"/>
    <p:sldId id="4378" r:id="rId29"/>
    <p:sldId id="3211" r:id="rId30"/>
    <p:sldId id="3200" r:id="rId31"/>
    <p:sldId id="3201" r:id="rId32"/>
    <p:sldId id="4231" r:id="rId33"/>
    <p:sldId id="3163" r:id="rId34"/>
    <p:sldId id="3380" r:id="rId35"/>
    <p:sldId id="4327" r:id="rId36"/>
    <p:sldId id="4328" r:id="rId37"/>
    <p:sldId id="4279" r:id="rId38"/>
    <p:sldId id="4361" r:id="rId39"/>
    <p:sldId id="4104" r:id="rId40"/>
    <p:sldId id="4366" r:id="rId41"/>
    <p:sldId id="4367" r:id="rId42"/>
    <p:sldId id="274" r:id="rId43"/>
    <p:sldId id="298" r:id="rId44"/>
    <p:sldId id="299" r:id="rId45"/>
    <p:sldId id="301" r:id="rId46"/>
    <p:sldId id="300" r:id="rId47"/>
    <p:sldId id="4379" r:id="rId48"/>
    <p:sldId id="4380" r:id="rId49"/>
    <p:sldId id="4381" r:id="rId50"/>
    <p:sldId id="4382" r:id="rId51"/>
    <p:sldId id="304" r:id="rId52"/>
    <p:sldId id="4383" r:id="rId53"/>
    <p:sldId id="305" r:id="rId54"/>
    <p:sldId id="303" r:id="rId55"/>
    <p:sldId id="306" r:id="rId56"/>
    <p:sldId id="3627" r:id="rId57"/>
    <p:sldId id="3204" r:id="rId58"/>
    <p:sldId id="2089"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896" autoAdjust="0"/>
  </p:normalViewPr>
  <p:slideViewPr>
    <p:cSldViewPr snapToGrid="0">
      <p:cViewPr varScale="1">
        <p:scale>
          <a:sx n="68" d="100"/>
          <a:sy n="68" d="100"/>
        </p:scale>
        <p:origin x="1219"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65"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diagrams/_rels/data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From the following references, what do we learn about the dignity of </a:t>
          </a:r>
          <a:r>
            <a:rPr lang="en-US" sz="3200" kern="1200" dirty="0" err="1"/>
            <a:t>labour</a:t>
          </a:r>
          <a:r>
            <a:rPr lang="en-US" sz="3200" kern="1200" dirty="0"/>
            <a:t>?</a:t>
          </a:r>
        </a:p>
        <a:p>
          <a:pPr algn="ctr">
            <a:lnSpc>
              <a:spcPct val="100000"/>
            </a:lnSpc>
            <a:spcBef>
              <a:spcPct val="0"/>
            </a:spcBef>
            <a:spcAft>
              <a:spcPts val="600"/>
            </a:spcAft>
          </a:pPr>
          <a:r>
            <a:rPr lang="en-US" sz="3200" b="1" i="1" kern="1200" dirty="0"/>
            <a:t>Gen 29:15; Ruth 2:2; 2 The 3:7-12</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123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From these references, mention six scriptural steps to seeking and securing a life partner:</a:t>
          </a:r>
        </a:p>
        <a:p>
          <a:pPr algn="ctr">
            <a:lnSpc>
              <a:spcPct val="100000"/>
            </a:lnSpc>
            <a:spcBef>
              <a:spcPct val="0"/>
            </a:spcBef>
            <a:spcAft>
              <a:spcPts val="600"/>
            </a:spcAft>
          </a:pPr>
          <a:r>
            <a:rPr lang="en-US" sz="3200" b="1" i="1" kern="1200" dirty="0"/>
            <a:t>Gen 24:</a:t>
          </a:r>
          <a:r>
            <a:rPr lang="en-US" sz="3200" b="1" i="1" u="sng" kern="1200" dirty="0"/>
            <a:t>7</a:t>
          </a:r>
          <a:r>
            <a:rPr lang="en-US" sz="3200" b="1" i="1" kern="1200" dirty="0"/>
            <a:t>, </a:t>
          </a:r>
          <a:r>
            <a:rPr lang="en-US" sz="3200" b="1" i="1" u="sng" kern="1200" dirty="0"/>
            <a:t>12</a:t>
          </a:r>
          <a:r>
            <a:rPr lang="en-US" sz="3200" b="1" i="1" kern="1200" dirty="0"/>
            <a:t>, </a:t>
          </a:r>
          <a:r>
            <a:rPr lang="en-US" sz="3200" b="1" i="1" u="sng" kern="1200" dirty="0"/>
            <a:t>49-51</a:t>
          </a:r>
          <a:r>
            <a:rPr lang="en-US" sz="3200" b="1" i="1" kern="1200" dirty="0"/>
            <a:t>, </a:t>
          </a:r>
          <a:r>
            <a:rPr lang="en-US" sz="3200" b="1" i="1" u="sng" kern="1200" dirty="0"/>
            <a:t>56-59</a:t>
          </a:r>
          <a:r>
            <a:rPr lang="en-US" sz="3200" b="1" i="1" kern="1200" dirty="0"/>
            <a:t>; </a:t>
          </a:r>
          <a:r>
            <a:rPr lang="en-US" sz="3200" b="1" i="1" u="sng" kern="1200" dirty="0"/>
            <a:t>29:18-20</a:t>
          </a:r>
          <a:r>
            <a:rPr lang="en-US" sz="3200" b="1" i="1" kern="1200" dirty="0"/>
            <a:t>.</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8198"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is the position of Scripture on polygamy, separation and divorce?</a:t>
          </a:r>
        </a:p>
        <a:p>
          <a:pPr algn="ctr">
            <a:lnSpc>
              <a:spcPct val="100000"/>
            </a:lnSpc>
            <a:spcBef>
              <a:spcPct val="0"/>
            </a:spcBef>
            <a:spcAft>
              <a:spcPts val="600"/>
            </a:spcAft>
          </a:pPr>
          <a:r>
            <a:rPr lang="en-US" sz="3200" b="1" i="1" kern="1200" dirty="0"/>
            <a:t>Gen 2:24; Mat 19:3-9; 1 Cor 7:10,11.</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dirty="0"/>
            <a:t>How should we handle delay in child-bearing?</a:t>
          </a:r>
          <a:endParaRPr lang="en-US" sz="3200" dirty="0"/>
        </a:p>
        <a:p>
          <a:pPr algn="ctr">
            <a:lnSpc>
              <a:spcPct val="100000"/>
            </a:lnSpc>
            <a:spcBef>
              <a:spcPct val="0"/>
            </a:spcBef>
            <a:spcAft>
              <a:spcPts val="600"/>
            </a:spcAft>
          </a:pPr>
          <a:r>
            <a:rPr lang="en-GB" sz="3200" b="1" i="1" dirty="0"/>
            <a:t>[Exo 23:26] Gen 25:21; Luke 1:5-7,13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What can we learn from issues associated with Jacob’s departure from Padanaram?</a:t>
          </a:r>
        </a:p>
        <a:p>
          <a:pPr algn="ctr">
            <a:lnSpc>
              <a:spcPct val="100000"/>
            </a:lnSpc>
            <a:spcBef>
              <a:spcPct val="0"/>
            </a:spcBef>
            <a:spcAft>
              <a:spcPts val="600"/>
            </a:spcAft>
          </a:pPr>
          <a:r>
            <a:rPr lang="en-GB" sz="3200" b="1" i="1" dirty="0"/>
            <a:t>Gen 31:</a:t>
          </a:r>
          <a:r>
            <a:rPr lang="en-GB" sz="3200" b="1" i="1" u="sng" dirty="0"/>
            <a:t>3,4</a:t>
          </a:r>
          <a:r>
            <a:rPr lang="en-GB" sz="3200" b="1" i="1" dirty="0"/>
            <a:t>, </a:t>
          </a:r>
          <a:r>
            <a:rPr lang="en-GB" sz="3200" b="1" i="1" u="sng" dirty="0"/>
            <a:t>17-21</a:t>
          </a:r>
          <a:r>
            <a:rPr lang="en-GB" sz="3200" b="1" i="1" dirty="0"/>
            <a:t>, </a:t>
          </a:r>
          <a:r>
            <a:rPr lang="en-GB" sz="3200" b="1" i="1" u="sng" dirty="0"/>
            <a:t>26-31</a:t>
          </a:r>
          <a:r>
            <a:rPr lang="en-GB" sz="3200" b="1" i="1" dirty="0"/>
            <a:t>, </a:t>
          </a:r>
          <a:r>
            <a:rPr lang="en-GB" sz="3200" b="1" i="1" u="sng" dirty="0"/>
            <a:t>36-42</a:t>
          </a:r>
          <a:r>
            <a:rPr lang="en-GB" sz="3200" b="1" i="1" dirty="0"/>
            <a:t>, </a:t>
          </a:r>
          <a:r>
            <a:rPr lang="en-GB" sz="3200" b="1" i="1" u="sng" dirty="0"/>
            <a:t>44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What is your ‘special’ take-home from lesson of today?</a:t>
          </a:r>
        </a:p>
        <a:p>
          <a:pPr algn="ctr">
            <a:lnSpc>
              <a:spcPct val="100000"/>
            </a:lnSpc>
            <a:spcBef>
              <a:spcPct val="0"/>
            </a:spcBef>
            <a:spcAft>
              <a:spcPts val="600"/>
            </a:spcAft>
          </a:pPr>
          <a:r>
            <a:rPr lang="en-GB" sz="3200" b="1" i="1" dirty="0"/>
            <a:t>Rom 15:4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897392" y="-175342"/>
          <a:ext cx="6339308" cy="3026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3188" y="485662"/>
          <a:ext cx="6339308" cy="302669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From the following references, what do we learn about the dignity of </a:t>
          </a:r>
          <a:r>
            <a:rPr lang="en-US" sz="3200" kern="1200" dirty="0" err="1"/>
            <a:t>labour</a:t>
          </a:r>
          <a:r>
            <a:rPr lang="en-US" sz="3200" kern="1200" dirty="0"/>
            <a:t>?</a:t>
          </a:r>
        </a:p>
        <a:p>
          <a:pPr marL="0" lvl="0" indent="0" algn="ctr" defTabSz="1422400">
            <a:lnSpc>
              <a:spcPct val="100000"/>
            </a:lnSpc>
            <a:spcBef>
              <a:spcPct val="0"/>
            </a:spcBef>
            <a:spcAft>
              <a:spcPts val="600"/>
            </a:spcAft>
            <a:buNone/>
          </a:pPr>
          <a:r>
            <a:rPr lang="en-US" sz="3200" b="1" i="1" kern="1200" dirty="0"/>
            <a:t>Gen 29:15; Ruth 2:2; 2 The 3:7-12</a:t>
          </a:r>
          <a:endParaRPr lang="en-GB" sz="3200" b="1" i="1" kern="1200" dirty="0"/>
        </a:p>
      </dsp:txBody>
      <dsp:txXfrm>
        <a:off x="2681837" y="574311"/>
        <a:ext cx="6162010" cy="2849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968349" y="1387"/>
          <a:ext cx="8463413"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496065" y="502717"/>
          <a:ext cx="8463413"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From these references, mention six scriptural steps to seeking and securing a life partner:</a:t>
          </a:r>
        </a:p>
        <a:p>
          <a:pPr marL="0" lvl="0" indent="0" algn="ctr" defTabSz="1422400">
            <a:lnSpc>
              <a:spcPct val="100000"/>
            </a:lnSpc>
            <a:spcBef>
              <a:spcPct val="0"/>
            </a:spcBef>
            <a:spcAft>
              <a:spcPts val="600"/>
            </a:spcAft>
            <a:buNone/>
          </a:pPr>
          <a:r>
            <a:rPr lang="en-US" sz="3200" b="1" i="1" kern="1200" dirty="0"/>
            <a:t>Gen 24:</a:t>
          </a:r>
          <a:r>
            <a:rPr lang="en-US" sz="3200" b="1" i="1" u="sng" kern="1200" dirty="0"/>
            <a:t>7</a:t>
          </a:r>
          <a:r>
            <a:rPr lang="en-US" sz="3200" b="1" i="1" kern="1200" dirty="0"/>
            <a:t>, </a:t>
          </a:r>
          <a:r>
            <a:rPr lang="en-US" sz="3200" b="1" i="1" u="sng" kern="1200" dirty="0"/>
            <a:t>12</a:t>
          </a:r>
          <a:r>
            <a:rPr lang="en-US" sz="3200" b="1" i="1" kern="1200" dirty="0"/>
            <a:t>, </a:t>
          </a:r>
          <a:r>
            <a:rPr lang="en-US" sz="3200" b="1" i="1" u="sng" kern="1200" dirty="0"/>
            <a:t>49-51</a:t>
          </a:r>
          <a:r>
            <a:rPr lang="en-US" sz="3200" b="1" i="1" kern="1200" dirty="0"/>
            <a:t>, </a:t>
          </a:r>
          <a:r>
            <a:rPr lang="en-US" sz="3200" b="1" i="1" u="sng" kern="1200" dirty="0"/>
            <a:t>56-59</a:t>
          </a:r>
          <a:r>
            <a:rPr lang="en-US" sz="3200" b="1" i="1" kern="1200" dirty="0"/>
            <a:t>; </a:t>
          </a:r>
          <a:r>
            <a:rPr lang="en-US" sz="3200" b="1" i="1" u="sng" kern="1200" dirty="0"/>
            <a:t>29:18-20</a:t>
          </a:r>
          <a:r>
            <a:rPr lang="en-US" sz="3200" b="1" i="1" kern="1200" dirty="0"/>
            <a:t>.</a:t>
          </a:r>
          <a:endParaRPr lang="en-GB" sz="3200" b="1" i="1" kern="1200" dirty="0">
            <a:solidFill>
              <a:prstClr val="black">
                <a:hueOff val="0"/>
                <a:satOff val="0"/>
                <a:lumOff val="0"/>
                <a:alphaOff val="0"/>
              </a:prstClr>
            </a:solidFill>
            <a:latin typeface="Calibri"/>
            <a:ea typeface="+mn-ea"/>
            <a:cs typeface="+mn-cs"/>
          </a:endParaRPr>
        </a:p>
      </dsp:txBody>
      <dsp:txXfrm>
        <a:off x="1589359" y="596011"/>
        <a:ext cx="8276825"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is the position of Scripture on polygamy, separation and divorce?</a:t>
          </a:r>
        </a:p>
        <a:p>
          <a:pPr marL="0" lvl="0" indent="0" algn="ctr" defTabSz="1422400">
            <a:lnSpc>
              <a:spcPct val="100000"/>
            </a:lnSpc>
            <a:spcBef>
              <a:spcPct val="0"/>
            </a:spcBef>
            <a:spcAft>
              <a:spcPts val="600"/>
            </a:spcAft>
            <a:buNone/>
          </a:pPr>
          <a:r>
            <a:rPr lang="en-US" sz="3200" b="1" i="1" kern="1200" dirty="0"/>
            <a:t>Gen 2:24; Mat 19:3-9; 1 Cor 7:10,11.</a:t>
          </a:r>
          <a:endParaRPr lang="en-GB" sz="3200" b="1" i="1" kern="1200" dirty="0">
            <a:solidFill>
              <a:prstClr val="black">
                <a:hueOff val="0"/>
                <a:satOff val="0"/>
                <a:lumOff val="0"/>
                <a:alphaOff val="0"/>
              </a:prstClr>
            </a:solidFill>
            <a:latin typeface="Calibri"/>
            <a:ea typeface="+mn-ea"/>
            <a:cs typeface="+mn-cs"/>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kern="1200" dirty="0"/>
            <a:t>How should we handle delay in child-bearing?</a:t>
          </a:r>
          <a:endParaRPr lang="en-US" sz="3200" kern="1200" dirty="0"/>
        </a:p>
        <a:p>
          <a:pPr marL="0" lvl="0" indent="0" algn="ctr" defTabSz="1422400">
            <a:lnSpc>
              <a:spcPct val="100000"/>
            </a:lnSpc>
            <a:spcBef>
              <a:spcPct val="0"/>
            </a:spcBef>
            <a:spcAft>
              <a:spcPts val="600"/>
            </a:spcAft>
            <a:buNone/>
          </a:pPr>
          <a:r>
            <a:rPr lang="en-GB" sz="3200" b="1" i="1" kern="1200" dirty="0"/>
            <a:t>[Exo 23:26] Gen 25:21; Luke 1:5-7,13</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can we learn from issues associated with Jacob’s departure from Padanaram?</a:t>
          </a:r>
        </a:p>
        <a:p>
          <a:pPr marL="0" lvl="0" indent="0" algn="ctr" defTabSz="1422400">
            <a:lnSpc>
              <a:spcPct val="100000"/>
            </a:lnSpc>
            <a:spcBef>
              <a:spcPct val="0"/>
            </a:spcBef>
            <a:spcAft>
              <a:spcPts val="600"/>
            </a:spcAft>
            <a:buNone/>
          </a:pPr>
          <a:r>
            <a:rPr lang="en-GB" sz="3200" b="1" i="1" kern="1200" dirty="0"/>
            <a:t>Gen 31:</a:t>
          </a:r>
          <a:r>
            <a:rPr lang="en-GB" sz="3200" b="1" i="1" u="sng" kern="1200" dirty="0"/>
            <a:t>3,4</a:t>
          </a:r>
          <a:r>
            <a:rPr lang="en-GB" sz="3200" b="1" i="1" kern="1200" dirty="0"/>
            <a:t>, </a:t>
          </a:r>
          <a:r>
            <a:rPr lang="en-GB" sz="3200" b="1" i="1" u="sng" kern="1200" dirty="0"/>
            <a:t>17-21</a:t>
          </a:r>
          <a:r>
            <a:rPr lang="en-GB" sz="3200" b="1" i="1" kern="1200" dirty="0"/>
            <a:t>, </a:t>
          </a:r>
          <a:r>
            <a:rPr lang="en-GB" sz="3200" b="1" i="1" u="sng" kern="1200" dirty="0"/>
            <a:t>26-31</a:t>
          </a:r>
          <a:r>
            <a:rPr lang="en-GB" sz="3200" b="1" i="1" kern="1200" dirty="0"/>
            <a:t>, </a:t>
          </a:r>
          <a:r>
            <a:rPr lang="en-GB" sz="3200" b="1" i="1" u="sng" kern="1200" dirty="0"/>
            <a:t>36-42</a:t>
          </a:r>
          <a:r>
            <a:rPr lang="en-GB" sz="3200" b="1" i="1" kern="1200" dirty="0"/>
            <a:t>, </a:t>
          </a:r>
          <a:r>
            <a:rPr lang="en-GB" sz="3200" b="1" i="1" u="sng" kern="1200" dirty="0"/>
            <a:t>44</a:t>
          </a:r>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is your ‘special’ take-home from lesson of today?</a:t>
          </a:r>
        </a:p>
        <a:p>
          <a:pPr marL="0" lvl="0" indent="0" algn="ctr" defTabSz="1422400">
            <a:lnSpc>
              <a:spcPct val="100000"/>
            </a:lnSpc>
            <a:spcBef>
              <a:spcPct val="0"/>
            </a:spcBef>
            <a:spcAft>
              <a:spcPts val="600"/>
            </a:spcAft>
            <a:buNone/>
          </a:pPr>
          <a:r>
            <a:rPr lang="en-GB" sz="3200" b="1" i="1" kern="1200" dirty="0"/>
            <a:t>Rom 15:4</a:t>
          </a:r>
        </a:p>
      </dsp:txBody>
      <dsp:txXfrm>
        <a:off x="2383870" y="596011"/>
        <a:ext cx="6687804"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5/14/2026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7776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5B2A1-02A1-F96D-5126-3D16817EC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1B52F-F56E-B0AE-F9C7-A4B953AE33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1CF46-7758-B1FB-567B-F4DC3E27C3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B8F212-69F6-346C-527A-B7D3BACE83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0325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327705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33ABD-9E71-D634-07EA-5F351CE17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E7AEE3-B3ED-1EDC-F146-CD4C8206C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00CEFC-6B64-4A15-A4DD-EED7434039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E357A8-F766-FAFA-6F36-515EF6508A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36752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26</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30</a:t>
            </a:fld>
            <a:endParaRPr lang="en-US"/>
          </a:p>
        </p:txBody>
      </p:sp>
    </p:spTree>
    <p:extLst>
      <p:ext uri="{BB962C8B-B14F-4D97-AF65-F5344CB8AC3E}">
        <p14:creationId xmlns:p14="http://schemas.microsoft.com/office/powerpoint/2010/main" val="828243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9069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51</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14/05/2026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14/05/2026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14/05/2026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14/05/2026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14/05/2026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14/05/2026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14/05/2026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14/05/2026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14/05/2026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14/05/2026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14/05/2026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5/14/2026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14/05/2026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5/14/2026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5/14/2026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5/14/2026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5/14/2026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5/14/2026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5/14/2026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5/14/2026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5/14/2026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5/14/2026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14/05/2026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14/05/2026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14/05/2026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14/05/2026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14/05/2026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14/05/2026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14/05/2026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14/05/2026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14/05/2026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14/05/2026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14/05/2026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5/14/2026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5/14/2026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5/14/2026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5/14/2026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5/14/2026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5/14/2026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5/14/2026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5/14/2026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5/14/2026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5/14/2026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5/14/2026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5/14/2026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5/14/2026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5/14/2026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5/14/2026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5/14/2026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5/14/2026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5/14/2026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5/14/2026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5/14/2026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527552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937476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887790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14/05/2026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933393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14/05/2026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736090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14/05/2026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301327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14/05/2026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13161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6178626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578836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761877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61821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14/05/2026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5/14/2026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14/05/2026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5/14/2026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5/14/2026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5/14/2026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14/05/2026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1432642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11.xml"/><Relationship Id="rId1" Type="http://schemas.openxmlformats.org/officeDocument/2006/relationships/slideLayout" Target="../slideLayouts/slideLayout6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1.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notesSlide" Target="../notesSlides/notesSlide14.xml"/><Relationship Id="rId7" Type="http://schemas.openxmlformats.org/officeDocument/2006/relationships/image" Target="../media/image20.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png"/><Relationship Id="rId4" Type="http://schemas.openxmlformats.org/officeDocument/2006/relationships/image" Target="../media/image17.svg"/><Relationship Id="rId9"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9.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1.png"/><Relationship Id="rId5" Type="http://schemas.openxmlformats.org/officeDocument/2006/relationships/image" Target="../media/image30.png"/><Relationship Id="rId4" Type="http://schemas.openxmlformats.org/officeDocument/2006/relationships/notesSlide" Target="../notesSlides/notesSlide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17-05-2026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205:</a:t>
            </a:r>
            <a:r>
              <a:rPr lang="en-US" sz="7200" b="1" dirty="0">
                <a:solidFill>
                  <a:schemeClr val="bg1"/>
                </a:solidFill>
                <a:effectLst>
                  <a:outerShdw blurRad="38100" dist="38100" dir="2700000" algn="tl">
                    <a:srgbClr val="000000">
                      <a:alpha val="43137"/>
                    </a:srgbClr>
                  </a:outerShdw>
                </a:effectLst>
              </a:rPr>
              <a:t> HAVE YOU COUNTED THE COST?</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line that is drawn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rejecting our Lord,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the call of His Spirit is lost,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you hurry along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the pleasure-mad throng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Tree>
    <p:extLst>
      <p:ext uri="{BB962C8B-B14F-4D97-AF65-F5344CB8AC3E}">
        <p14:creationId xmlns:p14="http://schemas.microsoft.com/office/powerpoint/2010/main" val="3378469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may barter your hope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eternity’s morn,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a moment of joy at the most.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glitter of sin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things it will win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62720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Tree>
    <p:extLst>
      <p:ext uri="{BB962C8B-B14F-4D97-AF65-F5344CB8AC3E}">
        <p14:creationId xmlns:p14="http://schemas.microsoft.com/office/powerpoint/2010/main" val="2442766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the door of His mercy is open to you,</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Ere the depth of His love you exhaust,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Won’t you come and be healed,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Won’t you whisper, I yield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counted, the cost.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45051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
        <p:nvSpPr>
          <p:cNvPr id="3" name="Oval 2">
            <a:extLst>
              <a:ext uri="{FF2B5EF4-FFF2-40B4-BE49-F238E27FC236}">
                <a16:creationId xmlns:a16="http://schemas.microsoft.com/office/drawing/2014/main" id="{8B3B6C6F-E45B-4B97-A127-D521432ACEB1}"/>
              </a:ext>
            </a:extLst>
          </p:cNvPr>
          <p:cNvSpPr/>
          <p:nvPr/>
        </p:nvSpPr>
        <p:spPr>
          <a:xfrm>
            <a:off x="8865362" y="6172848"/>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775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17-05-2026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10000"/>
              </a:lnSpc>
              <a:buNone/>
            </a:pPr>
            <a:r>
              <a:rPr lang="en-GB" b="1" dirty="0">
                <a:solidFill>
                  <a:schemeClr val="bg1">
                    <a:lumMod val="65000"/>
                  </a:schemeClr>
                </a:solidFill>
              </a:rPr>
              <a:t>A new believer in your local church has been trying long and unsuccessfully to secure proper documentation. This person is now financially distressed and has been told by another person who has been long in the church that it’s okay to use someone else’s identity to seek employment. You’ve become aware of this situation although this new believer has not approached you for counsel. What would you do?</a:t>
            </a:r>
            <a:endParaRPr lang="en-US" b="1" dirty="0">
              <a:solidFill>
                <a:schemeClr val="bg1">
                  <a:lumMod val="65000"/>
                </a:schemeClr>
              </a:solidFill>
            </a:endParaRPr>
          </a:p>
          <a:p>
            <a:pPr marL="0" indent="0" algn="ctr">
              <a:lnSpc>
                <a:spcPct val="110000"/>
              </a:lnSpc>
              <a:buNone/>
            </a:pPr>
            <a:r>
              <a:rPr lang="en-US" b="1" dirty="0"/>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The treachery and flight of Jacob</a:t>
            </a:r>
          </a:p>
        </p:txBody>
      </p:sp>
    </p:spTree>
    <p:extLst>
      <p:ext uri="{BB962C8B-B14F-4D97-AF65-F5344CB8AC3E}">
        <p14:creationId xmlns:p14="http://schemas.microsoft.com/office/powerpoint/2010/main" val="40286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Jacob sojourns in Laban’s house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we know that all things work together for good to them that love God, to them who are the called according to his purpose.”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Romans 8:28</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4561608"/>
            <a:ext cx="6263640" cy="1583689"/>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Chapters 29, 30 &amp; 31</a:t>
            </a:r>
          </a:p>
          <a:p>
            <a:pPr marL="0" marR="0" lvl="0" indent="0" algn="l" defTabSz="164465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Reading: </a:t>
            </a:r>
            <a:r>
              <a:rPr kumimoji="0" lang="en-GB" sz="2800" b="0" i="0" u="sng" strike="noStrike" kern="1200" cap="none" spc="0" normalizeH="0" baseline="0" noProof="0" dirty="0">
                <a:ln>
                  <a:noFill/>
                </a:ln>
                <a:solidFill>
                  <a:prstClr val="white"/>
                </a:solidFill>
                <a:effectLst/>
                <a:uLnTx/>
                <a:uFillTx/>
                <a:latin typeface="Calibri"/>
                <a:ea typeface="+mn-ea"/>
                <a:cs typeface="+mn-cs"/>
              </a:rPr>
              <a:t>29:1-10,15-20,31-35</a:t>
            </a:r>
            <a:r>
              <a:rPr kumimoji="0" lang="en-GB" sz="28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Calibri"/>
                <a:ea typeface="+mn-ea"/>
                <a:cs typeface="+mn-cs"/>
              </a:rPr>
              <a:t>	</a:t>
            </a:r>
            <a:r>
              <a:rPr kumimoji="0" lang="en-GB" sz="2800" b="0" i="0" u="sng" strike="noStrike" kern="1200" cap="none" spc="0" normalizeH="0" baseline="0" noProof="0" dirty="0">
                <a:ln>
                  <a:noFill/>
                </a:ln>
                <a:solidFill>
                  <a:prstClr val="white"/>
                </a:solidFill>
                <a:effectLst/>
                <a:uLnTx/>
                <a:uFillTx/>
                <a:latin typeface="Calibri"/>
                <a:ea typeface="+mn-ea"/>
                <a:cs typeface="+mn-cs"/>
              </a:rPr>
              <a:t>30:1,22-34</a:t>
            </a:r>
            <a:r>
              <a:rPr kumimoji="0" lang="en-GB" sz="2800" b="0" i="0" u="none" strike="noStrike" kern="1200" cap="none" spc="0" normalizeH="0" baseline="0" noProof="0" dirty="0">
                <a:ln>
                  <a:noFill/>
                </a:ln>
                <a:solidFill>
                  <a:prstClr val="white"/>
                </a:solidFill>
                <a:effectLst/>
                <a:uLnTx/>
                <a:uFillTx/>
                <a:latin typeface="Calibri"/>
                <a:ea typeface="+mn-ea"/>
                <a:cs typeface="+mn-cs"/>
              </a:rPr>
              <a:t>// </a:t>
            </a:r>
            <a:r>
              <a:rPr kumimoji="0" lang="en-GB" sz="2800" b="0" i="0" u="sng" strike="noStrike" kern="1200" cap="none" spc="0" normalizeH="0" baseline="0" noProof="0" dirty="0">
                <a:ln>
                  <a:noFill/>
                </a:ln>
                <a:solidFill>
                  <a:prstClr val="white"/>
                </a:solidFill>
                <a:effectLst/>
                <a:uLnTx/>
                <a:uFillTx/>
                <a:latin typeface="Calibri"/>
                <a:ea typeface="+mn-ea"/>
                <a:cs typeface="+mn-cs"/>
              </a:rPr>
              <a:t>31:1-16</a:t>
            </a:r>
          </a:p>
        </p:txBody>
      </p:sp>
      <p:pic>
        <p:nvPicPr>
          <p:cNvPr id="6" name="Genesis 29-31 STS Abridged">
            <a:hlinkClick r:id="" action="ppaction://media"/>
            <a:extLst>
              <a:ext uri="{FF2B5EF4-FFF2-40B4-BE49-F238E27FC236}">
                <a16:creationId xmlns:a16="http://schemas.microsoft.com/office/drawing/2014/main" id="{7D31A1DB-CCA9-6D65-65E1-02328D3F54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23952" y="616608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880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1" fill="hold" display="0">
                  <p:stCondLst>
                    <p:cond delay="indefinite"/>
                  </p:stCondLst>
                  <p:endCondLst>
                    <p:cond evt="onStopAudio" delay="0">
                      <p:tgtEl>
                        <p:sldTgt/>
                      </p:tgtEl>
                    </p:cond>
                  </p:endCondLst>
                </p:cTn>
                <p:tgtEl>
                  <p:spTgt spid="6"/>
                </p:tgtEl>
              </p:cMediaNode>
            </p:audio>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14394" y="564819"/>
            <a:ext cx="7534048" cy="5717495"/>
          </a:xfrm>
        </p:spPr>
        <p:txBody>
          <a:bodyPr anchor="ctr">
            <a:noAutofit/>
          </a:bodyPr>
          <a:lstStyle/>
          <a:p>
            <a:pPr marL="0" indent="0" algn="just">
              <a:lnSpc>
                <a:spcPct val="100000"/>
              </a:lnSpc>
              <a:buNone/>
            </a:pPr>
            <a:r>
              <a:rPr lang="en-US" dirty="0"/>
              <a:t>Jacob fled to his uncle, Laban, after his mother had made him deceive his father to take his brother’s birthright. In Laban’s house, he raised a family and built durable wealth. Even Laban could testify of God’s hand on Jacob (Gen 30:27). Though Jacob faced the harsh reality of man’s unfaithfulness as his uncle deceived him several times, God’s hand prospered Jacob as he </a:t>
            </a:r>
            <a:r>
              <a:rPr lang="en-US" dirty="0" err="1"/>
              <a:t>laboured</a:t>
            </a:r>
            <a:r>
              <a:rPr lang="en-US" dirty="0"/>
              <a:t> faithfully and diligently under God’s covenant. He emerged from this situation a winner. God can turn your life around if you turn your focus aright.</a:t>
            </a:r>
            <a:endParaRPr lang="en-US" sz="2700" dirty="0">
              <a:latin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695897" cy="594187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Working is profitable for all, male or female. Employers should pay wages fairly and timely.</a:t>
            </a:r>
          </a:p>
          <a:p>
            <a:pPr marL="514350" indent="-514350" algn="just" eaLnBrk="0" fontAlgn="base" hangingPunct="0">
              <a:lnSpc>
                <a:spcPct val="100000"/>
              </a:lnSpc>
              <a:spcBef>
                <a:spcPct val="0"/>
              </a:spcBef>
              <a:spcAft>
                <a:spcPts val="600"/>
              </a:spcAft>
              <a:buFont typeface="+mj-lt"/>
              <a:buAutoNum type="arabicPeriod"/>
              <a:defRPr/>
            </a:pPr>
            <a:r>
              <a:rPr lang="en-US" dirty="0"/>
              <a:t>It is sinful to live as husband and wife before parental consent and paying due rights. God’s marriage standard is one man, one wife, for life.</a:t>
            </a:r>
          </a:p>
          <a:p>
            <a:pPr marL="514350" indent="-514350" algn="just" eaLnBrk="0" fontAlgn="base" hangingPunct="0">
              <a:lnSpc>
                <a:spcPct val="100000"/>
              </a:lnSpc>
              <a:spcBef>
                <a:spcPct val="0"/>
              </a:spcBef>
              <a:spcAft>
                <a:spcPts val="600"/>
              </a:spcAft>
              <a:buFont typeface="+mj-lt"/>
              <a:buAutoNum type="arabicPeriod"/>
              <a:defRPr/>
            </a:pPr>
            <a:r>
              <a:rPr lang="en-US" dirty="0"/>
              <a:t>Complaining never solves life’s problems. Prayer does. Whatever hinders you from praying might be the reason your problems persist.</a:t>
            </a:r>
          </a:p>
          <a:p>
            <a:pPr marL="514350" indent="-514350" algn="just" eaLnBrk="0" fontAlgn="base" hangingPunct="0">
              <a:lnSpc>
                <a:spcPct val="100000"/>
              </a:lnSpc>
              <a:spcBef>
                <a:spcPct val="0"/>
              </a:spcBef>
              <a:spcAft>
                <a:spcPts val="600"/>
              </a:spcAft>
              <a:buFont typeface="+mj-lt"/>
              <a:buAutoNum type="arabicPeriod"/>
              <a:defRPr/>
            </a:pPr>
            <a:r>
              <a:rPr lang="en-US" dirty="0"/>
              <a:t>Trust in God and perseverance in prayer and diligence will help you overcome all adversity.</a:t>
            </a:r>
          </a:p>
          <a:p>
            <a:pPr marL="514350" indent="-514350" algn="just" eaLnBrk="0" fontAlgn="base" hangingPunct="0">
              <a:lnSpc>
                <a:spcPct val="100000"/>
              </a:lnSpc>
              <a:spcBef>
                <a:spcPct val="0"/>
              </a:spcBef>
              <a:spcAft>
                <a:spcPts val="600"/>
              </a:spcAft>
              <a:buFont typeface="+mj-lt"/>
              <a:buAutoNum type="arabicPeriod"/>
              <a:defRPr/>
            </a:pPr>
            <a:r>
              <a:rPr lang="en-US" dirty="0"/>
              <a:t>Termination of employment relationship should be done by either side peaceably and amicably.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ea typeface="Cambria" panose="02040503050406030204" pitchFamily="18" charset="0"/>
              </a:rPr>
              <a:t>Jacob sojourns in Laban’s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86375-36F7-A34B-C14F-ED78AA66C49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1241D30-EF24-12E2-04A7-FC88A6261F1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DA0600DF-2D13-34EA-77E3-65E888316E3D}"/>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2DBD131B-B9CE-60FD-4097-3FB41356AB1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9832F2E-EAA6-3513-5CE0-66FCA0CDFDCC}"/>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0FFAAD3-F3FB-3BC6-5D3A-8CB7B3F82FD1}"/>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B4CA5E1B-E01A-FAB1-ACF6-850B31E494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08595BD-A901-443D-BBBA-6B4BD502404A}"/>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760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60FFB-BA03-70C9-5DAD-EED207B0A59B}"/>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39C86E13-4106-CDEE-F710-2482C7641D3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4C1D5882-60E9-8CE4-9D00-25B5C021B0AE}"/>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6D525F-F1FA-BA00-163D-D5711B6342A2}"/>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DC23AE4-4E1B-433F-2CC6-ED95C7ABCAC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CE2ACDF5-F499-3967-F8C6-E9ED19906B45}"/>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51CCE5D-AB9D-4AB4-AA3B-7201DB8938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D385027-1F3C-7EF6-B753-16C0ACC0977F}"/>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91989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0" y="686862"/>
            <a:ext cx="7602867" cy="5475129"/>
          </a:xfrm>
        </p:spPr>
        <p:txBody>
          <a:bodyPr anchor="ctr">
            <a:noAutofit/>
          </a:bodyPr>
          <a:lstStyle/>
          <a:p>
            <a:pPr marL="0" indent="0" algn="ctr">
              <a:lnSpc>
                <a:spcPct val="110000"/>
              </a:lnSpc>
              <a:spcBef>
                <a:spcPts val="600"/>
              </a:spcBef>
              <a:buNone/>
            </a:pPr>
            <a:r>
              <a:rPr lang="en-US" b="1" dirty="0"/>
              <a:t>God requires believers to be diligent. Partnership with God will change your story from failure to fruitfulness.</a:t>
            </a:r>
          </a:p>
          <a:p>
            <a:pPr marL="0" indent="0" algn="ctr">
              <a:lnSpc>
                <a:spcPct val="110000"/>
              </a:lnSpc>
              <a:spcBef>
                <a:spcPts val="600"/>
              </a:spcBef>
              <a:buNone/>
            </a:pPr>
            <a:r>
              <a:rPr lang="en-US" b="1" dirty="0"/>
              <a:t>God’s standard for marriage is monogamy; godly marriage follows parental consent and payment of due rites.</a:t>
            </a:r>
          </a:p>
          <a:p>
            <a:pPr marL="0" indent="0" algn="ctr">
              <a:lnSpc>
                <a:spcPct val="110000"/>
              </a:lnSpc>
              <a:spcBef>
                <a:spcPts val="600"/>
              </a:spcBef>
              <a:buNone/>
            </a:pPr>
            <a:r>
              <a:rPr lang="en-US" b="1" dirty="0"/>
              <a:t>Prayer is the right attitude in the problems of life; complaining or blaming others does not help.</a:t>
            </a:r>
          </a:p>
          <a:p>
            <a:pPr marL="0" indent="0" algn="ctr">
              <a:lnSpc>
                <a:spcPct val="110000"/>
              </a:lnSpc>
              <a:spcBef>
                <a:spcPts val="600"/>
              </a:spcBef>
              <a:buNone/>
            </a:pPr>
            <a:r>
              <a:rPr lang="en-US" b="1" dirty="0"/>
              <a:t>Employment relationships should be based on fairness, not fear or deceit.</a:t>
            </a:r>
          </a:p>
          <a:p>
            <a:pPr marL="0" indent="0" algn="ctr">
              <a:lnSpc>
                <a:spcPct val="110000"/>
              </a:lnSpc>
              <a:spcBef>
                <a:spcPts val="600"/>
              </a:spcBef>
              <a:buNone/>
            </a:pPr>
            <a:endParaRPr lang="en-US"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t>Your brother forbids his wife from working, asserting that God’s standard is that the husband provides for the family while the wife stays at home to take care of the children.</a:t>
            </a:r>
          </a:p>
          <a:p>
            <a:pPr marL="0" indent="0" algn="ctr">
              <a:lnSpc>
                <a:spcPct val="110000"/>
              </a:lnSpc>
              <a:buNone/>
            </a:pPr>
            <a:r>
              <a:rPr lang="en-US" b="1" dirty="0"/>
              <a:t>Prepare a scriptural case for this question, giving a clear picture of what God demands and the liberties He gives Christian couples about work and income.</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ABD87-15EC-BE75-789A-D5F00E85D8D9}"/>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2BC97914-61AE-80D4-8742-1BE44FF4CC9E}"/>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9ED342D-9195-C1C8-9509-E214794535A1}"/>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ALTERNATIVE</a:t>
            </a:r>
            <a:b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b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8F6FEC8C-5D2A-6F60-2A9B-E6EFC675E3B5}"/>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F669F95-A700-19A4-0CCD-51EF86FF922F}"/>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4EA853C-2AF0-CEAD-5FA0-8EF2DE2EFAA2}"/>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t>Your sister has been married for 12 years, yet there is no child. Her husband is considering an IVF (</a:t>
            </a:r>
            <a:r>
              <a:rPr lang="en-US" b="1" i="1" dirty="0"/>
              <a:t>In Vitro </a:t>
            </a:r>
            <a:r>
              <a:rPr lang="en-US" b="1" i="1" dirty="0" err="1"/>
              <a:t>Fertlisation</a:t>
            </a:r>
            <a:r>
              <a:rPr lang="en-US" b="1" dirty="0"/>
              <a:t>) treatment, but your sister has doubts whether it is scriptural or not. And even if it is not wrong, she thinks doing so would contradict her faith in God’s power to give her conception ‘naturally’.</a:t>
            </a:r>
          </a:p>
          <a:p>
            <a:pPr marL="0" indent="0" algn="ctr">
              <a:lnSpc>
                <a:spcPct val="110000"/>
              </a:lnSpc>
              <a:buNone/>
            </a:pPr>
            <a:r>
              <a:rPr lang="en-US" b="1" dirty="0"/>
              <a:t>How would you counsel your sister in this case?</a:t>
            </a:r>
          </a:p>
        </p:txBody>
      </p:sp>
      <p:pic>
        <p:nvPicPr>
          <p:cNvPr id="4" name="Picture 3" descr="Logo&#10;&#10;Description automatically generated">
            <a:extLst>
              <a:ext uri="{FF2B5EF4-FFF2-40B4-BE49-F238E27FC236}">
                <a16:creationId xmlns:a16="http://schemas.microsoft.com/office/drawing/2014/main" id="{5132F80E-BD68-4133-B2BF-67C2FF3A41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853410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spc="0" normalizeH="0" noProof="0" dirty="0">
                <a:ln>
                  <a:noFill/>
                </a:ln>
                <a:solidFill>
                  <a:srgbClr val="FFFFFF"/>
                </a:solidFill>
                <a:effectLst/>
                <a:uLnTx/>
                <a:uFillTx/>
                <a:latin typeface="Calibri Light"/>
                <a:ea typeface="+mj-ea"/>
                <a:cs typeface="+mj-cs"/>
              </a:rPr>
              <a:t>Jacob prevails at Jabbok</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285750" marR="0" lvl="1" indent="-285750" algn="ctr" defTabSz="1289050" rtl="0" eaLnBrk="1" fontAlgn="auto" latinLnBrk="0" hangingPunct="1">
              <a:lnSpc>
                <a:spcPct val="90000"/>
              </a:lnSpc>
              <a:spcBef>
                <a:spcPct val="0"/>
              </a:spcBef>
              <a:spcAft>
                <a:spcPct val="20000"/>
              </a:spcAft>
              <a:buClrTx/>
              <a:buSzTx/>
              <a:buFontTx/>
              <a:buNone/>
              <a:tabLst/>
              <a:defRPr/>
            </a:pPr>
            <a:r>
              <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“And he said, Thy name shall be called no more Jacob, but Israel: for as a prince hast thou power with God and with men, and hast prevailed.”</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a:t>
            </a:r>
            <a:r>
              <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Genesis 32:28</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t>
            </a:r>
            <a:endPar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32 – 33</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37139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1042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1B50"/>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20991AB-0EBE-0AD4-EE4F-A061444241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3815" y="1048701"/>
            <a:ext cx="4935212" cy="59222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CDD6A29-B420-6537-2F3F-6BC1EE78A47F}"/>
              </a:ext>
            </a:extLst>
          </p:cNvPr>
          <p:cNvSpPr>
            <a:spLocks noGrp="1"/>
          </p:cNvSpPr>
          <p:nvPr>
            <p:ph type="title"/>
          </p:nvPr>
        </p:nvSpPr>
        <p:spPr>
          <a:xfrm>
            <a:off x="720970" y="19114"/>
            <a:ext cx="10515600" cy="1077219"/>
          </a:xfrm>
        </p:spPr>
        <p:txBody>
          <a:bodyPr/>
          <a:lstStyle/>
          <a:p>
            <a:pPr algn="ctr"/>
            <a:r>
              <a:rPr lang="en-GB" dirty="0">
                <a:solidFill>
                  <a:schemeClr val="bg1"/>
                </a:solidFill>
                <a:latin typeface="Arial Black" panose="020B0A04020102020204" pitchFamily="34" charset="0"/>
                <a:ea typeface="Cambria" panose="02040503050406030204" pitchFamily="18" charset="0"/>
              </a:rPr>
              <a:t>NATIONAL PRAYER MEETING</a:t>
            </a:r>
          </a:p>
        </p:txBody>
      </p:sp>
      <p:sp>
        <p:nvSpPr>
          <p:cNvPr id="3" name="Content Placeholder 2">
            <a:extLst>
              <a:ext uri="{FF2B5EF4-FFF2-40B4-BE49-F238E27FC236}">
                <a16:creationId xmlns:a16="http://schemas.microsoft.com/office/drawing/2014/main" id="{269B6DD7-67AE-DC35-F4B2-AC932D24DABC}"/>
              </a:ext>
            </a:extLst>
          </p:cNvPr>
          <p:cNvSpPr>
            <a:spLocks noGrp="1"/>
          </p:cNvSpPr>
          <p:nvPr>
            <p:ph idx="1"/>
          </p:nvPr>
        </p:nvSpPr>
        <p:spPr>
          <a:xfrm>
            <a:off x="515815" y="984359"/>
            <a:ext cx="10515600" cy="4351338"/>
          </a:xfrm>
        </p:spPr>
        <p:txBody>
          <a:bodyPr>
            <a:normAutofit/>
          </a:bodyPr>
          <a:lstStyle/>
          <a:p>
            <a:pPr marL="0" indent="0">
              <a:buNone/>
            </a:pPr>
            <a:r>
              <a:rPr lang="en-GB" sz="3200" b="1" dirty="0">
                <a:solidFill>
                  <a:srgbClr val="00B0F0"/>
                </a:solidFill>
              </a:rPr>
              <a:t>Date: </a:t>
            </a:r>
            <a:r>
              <a:rPr lang="en-GB" sz="3200" dirty="0">
                <a:solidFill>
                  <a:schemeClr val="bg1"/>
                </a:solidFill>
              </a:rPr>
              <a:t>Thursday 21 May 2026</a:t>
            </a:r>
          </a:p>
          <a:p>
            <a:pPr marL="0" indent="0">
              <a:buNone/>
            </a:pPr>
            <a:r>
              <a:rPr lang="en-GB" sz="3200" b="1" dirty="0">
                <a:solidFill>
                  <a:srgbClr val="00B0F0"/>
                </a:solidFill>
              </a:rPr>
              <a:t>Time: </a:t>
            </a:r>
            <a:r>
              <a:rPr lang="en-GB" sz="3200" dirty="0">
                <a:solidFill>
                  <a:schemeClr val="bg1"/>
                </a:solidFill>
              </a:rPr>
              <a:t>8:00pm - 9:00 pm</a:t>
            </a:r>
          </a:p>
          <a:p>
            <a:pPr marL="0" indent="0">
              <a:buNone/>
            </a:pPr>
            <a:r>
              <a:rPr lang="en-GB" sz="3200" b="1" dirty="0">
                <a:solidFill>
                  <a:srgbClr val="00B0F0"/>
                </a:solidFill>
              </a:rPr>
              <a:t>Frequency: </a:t>
            </a:r>
            <a:r>
              <a:rPr lang="en-GB" sz="3200" dirty="0">
                <a:solidFill>
                  <a:schemeClr val="bg1"/>
                </a:solidFill>
              </a:rPr>
              <a:t>Every 2 week</a:t>
            </a:r>
          </a:p>
          <a:p>
            <a:pPr marL="0" indent="0">
              <a:buNone/>
            </a:pPr>
            <a:endParaRPr lang="en-GB" sz="3200" dirty="0"/>
          </a:p>
          <a:p>
            <a:pPr marL="0" indent="0">
              <a:spcBef>
                <a:spcPts val="0"/>
              </a:spcBef>
              <a:buNone/>
            </a:pPr>
            <a:r>
              <a:rPr lang="en-GB" sz="3200" b="1" dirty="0">
                <a:solidFill>
                  <a:srgbClr val="00B0F0"/>
                </a:solidFill>
              </a:rPr>
              <a:t>Zoom Platform: </a:t>
            </a:r>
          </a:p>
          <a:p>
            <a:pPr marL="0" indent="0">
              <a:spcBef>
                <a:spcPts val="0"/>
              </a:spcBef>
              <a:buNone/>
            </a:pPr>
            <a:r>
              <a:rPr lang="en-GB" sz="3200" b="1" dirty="0">
                <a:solidFill>
                  <a:srgbClr val="00B0F0"/>
                </a:solidFill>
              </a:rPr>
              <a:t>National Zoom ID: </a:t>
            </a:r>
            <a:r>
              <a:rPr lang="en-GB" sz="3200" dirty="0">
                <a:solidFill>
                  <a:schemeClr val="bg1"/>
                </a:solidFill>
              </a:rPr>
              <a:t>795-674-627 </a:t>
            </a:r>
          </a:p>
          <a:p>
            <a:pPr marL="0" indent="0">
              <a:buNone/>
            </a:pPr>
            <a:r>
              <a:rPr lang="en-GB" sz="3200" b="1" dirty="0">
                <a:solidFill>
                  <a:srgbClr val="00B0F0"/>
                </a:solidFill>
              </a:rPr>
              <a:t>Passcode: </a:t>
            </a:r>
            <a:r>
              <a:rPr lang="en-GB" sz="3200" dirty="0">
                <a:solidFill>
                  <a:schemeClr val="bg1"/>
                </a:solidFill>
              </a:rPr>
              <a:t>100100</a:t>
            </a:r>
          </a:p>
          <a:p>
            <a:endParaRPr lang="en-GB" dirty="0"/>
          </a:p>
        </p:txBody>
      </p:sp>
      <p:pic>
        <p:nvPicPr>
          <p:cNvPr id="4" name="Picture 3" descr="Logo&#10;&#10;Description automatically generated">
            <a:extLst>
              <a:ext uri="{FF2B5EF4-FFF2-40B4-BE49-F238E27FC236}">
                <a16:creationId xmlns:a16="http://schemas.microsoft.com/office/drawing/2014/main" id="{F0A39150-A1CD-92C2-4926-E354619ED09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914541" y="62402"/>
            <a:ext cx="1078167" cy="987852"/>
          </a:xfrm>
          <a:prstGeom prst="rect">
            <a:avLst/>
          </a:prstGeom>
        </p:spPr>
      </p:pic>
      <p:pic>
        <p:nvPicPr>
          <p:cNvPr id="6" name="Picture 5">
            <a:extLst>
              <a:ext uri="{FF2B5EF4-FFF2-40B4-BE49-F238E27FC236}">
                <a16:creationId xmlns:a16="http://schemas.microsoft.com/office/drawing/2014/main" id="{A594BDAF-8B46-220A-70B6-0813890219AC}"/>
              </a:ext>
            </a:extLst>
          </p:cNvPr>
          <p:cNvPicPr>
            <a:picLocks noChangeAspect="1"/>
          </p:cNvPicPr>
          <p:nvPr/>
        </p:nvPicPr>
        <p:blipFill>
          <a:blip r:embed="rId5"/>
          <a:stretch>
            <a:fillRect/>
          </a:stretch>
        </p:blipFill>
        <p:spPr>
          <a:xfrm>
            <a:off x="10914541" y="5708954"/>
            <a:ext cx="1195041" cy="987852"/>
          </a:xfrm>
          <a:prstGeom prst="ellipse">
            <a:avLst/>
          </a:prstGeom>
          <a:ln>
            <a:noFill/>
          </a:ln>
          <a:effectLst>
            <a:softEdge rad="112500"/>
          </a:effectLst>
        </p:spPr>
      </p:pic>
      <p:sp>
        <p:nvSpPr>
          <p:cNvPr id="8" name="TextBox 7">
            <a:extLst>
              <a:ext uri="{FF2B5EF4-FFF2-40B4-BE49-F238E27FC236}">
                <a16:creationId xmlns:a16="http://schemas.microsoft.com/office/drawing/2014/main" id="{8D384BEA-8BF9-0585-E2A6-AA8B3EF3289E}"/>
              </a:ext>
            </a:extLst>
          </p:cNvPr>
          <p:cNvSpPr txBox="1"/>
          <p:nvPr/>
        </p:nvSpPr>
        <p:spPr>
          <a:xfrm>
            <a:off x="0" y="5270690"/>
            <a:ext cx="7507111"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All brethren who are interested are invited to join in praying for a growing family.</a:t>
            </a:r>
          </a:p>
        </p:txBody>
      </p:sp>
      <p:sp>
        <p:nvSpPr>
          <p:cNvPr id="10" name="TextBox 9">
            <a:extLst>
              <a:ext uri="{FF2B5EF4-FFF2-40B4-BE49-F238E27FC236}">
                <a16:creationId xmlns:a16="http://schemas.microsoft.com/office/drawing/2014/main" id="{4D4E3FDA-AD7D-88F2-7797-12FAB61585EB}"/>
              </a:ext>
            </a:extLst>
          </p:cNvPr>
          <p:cNvSpPr txBox="1"/>
          <p:nvPr/>
        </p:nvSpPr>
        <p:spPr>
          <a:xfrm>
            <a:off x="7540185" y="6163950"/>
            <a:ext cx="460247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FFFF00"/>
                </a:solidFill>
                <a:effectLst/>
                <a:uLnTx/>
                <a:uFillTx/>
                <a:latin typeface="Roboto" panose="02000000000000000000" pitchFamily="2" charset="0"/>
                <a:ea typeface="+mn-ea"/>
                <a:cs typeface="+mn-cs"/>
              </a:rPr>
              <a:t>The effectual fervent prayer of a righteous man availeth much (Ephesians 5:16b).</a:t>
            </a:r>
            <a:endParaRPr kumimoji="0" lang="en-GB" sz="1800" b="1" i="1"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6476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53535-D273-FD38-FCB9-ACACBDC0F99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A2559DA-5ECE-A38B-1F70-89CD318C23BF}"/>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F459AB26-C76A-3BB8-D8AA-F586ABF2EDA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51773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Acts 11:1-30</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44) Acts 011">
            <a:hlinkClick r:id="" action="ppaction://media"/>
            <a:extLst>
              <a:ext uri="{FF2B5EF4-FFF2-40B4-BE49-F238E27FC236}">
                <a16:creationId xmlns:a16="http://schemas.microsoft.com/office/drawing/2014/main" id="{64E3B2E3-351A-5190-2A38-DB006F5FFFA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45843" y="3728535"/>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959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033:</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SINCE JESUS CAME INTO MY HEART</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797828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SINCE JESUS CAME INTO MY HEART </a:t>
            </a:r>
            <a:r>
              <a:rPr lang="en-US" b="1" u="sng" dirty="0">
                <a:solidFill>
                  <a:schemeClr val="bg1"/>
                </a:solidFill>
                <a:latin typeface="Arial" panose="020B0604020202020204" pitchFamily="34" charset="0"/>
                <a:cs typeface="Arial" panose="020B0604020202020204" pitchFamily="34" charset="0"/>
              </a:rPr>
              <a:t>[GHS 033]</a:t>
            </a:r>
          </a:p>
        </p:txBody>
      </p:sp>
      <p:grpSp>
        <p:nvGrpSpPr>
          <p:cNvPr id="3" name="Group 2"/>
          <p:cNvGrpSpPr/>
          <p:nvPr/>
        </p:nvGrpSpPr>
        <p:grpSpPr>
          <a:xfrm>
            <a:off x="243372" y="1287046"/>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 wonderful change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my life has been wrought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light in my soul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which long I had sought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947664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206277"/>
            <a:ext cx="937235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Floods of joy o’er my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Like the sea billows roll,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p:txBody>
      </p:sp>
    </p:spTree>
    <p:extLst>
      <p:ext uri="{BB962C8B-B14F-4D97-AF65-F5344CB8AC3E}">
        <p14:creationId xmlns:p14="http://schemas.microsoft.com/office/powerpoint/2010/main" val="3597915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E2903-FFAF-FD4C-D6CB-5969B21160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ECB7BA-5B64-A3D2-1A6D-899E79259970}"/>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SINCE JESUS CAME INTO MY HEART </a:t>
            </a:r>
            <a:r>
              <a:rPr lang="en-US" b="1" u="sng" dirty="0">
                <a:solidFill>
                  <a:schemeClr val="bg1"/>
                </a:solidFill>
                <a:latin typeface="Arial" panose="020B0604020202020204" pitchFamily="34" charset="0"/>
                <a:cs typeface="Arial" panose="020B0604020202020204" pitchFamily="34" charset="0"/>
              </a:rPr>
              <a:t>[GHS 033]</a:t>
            </a:r>
          </a:p>
        </p:txBody>
      </p:sp>
      <p:grpSp>
        <p:nvGrpSpPr>
          <p:cNvPr id="3" name="Group 2">
            <a:extLst>
              <a:ext uri="{FF2B5EF4-FFF2-40B4-BE49-F238E27FC236}">
                <a16:creationId xmlns:a16="http://schemas.microsoft.com/office/drawing/2014/main" id="{FD4C3358-971D-224B-D435-A66724384592}"/>
              </a:ext>
            </a:extLst>
          </p:cNvPr>
          <p:cNvGrpSpPr/>
          <p:nvPr/>
        </p:nvGrpSpPr>
        <p:grpSpPr>
          <a:xfrm>
            <a:off x="243372" y="1287046"/>
            <a:ext cx="11948629" cy="4539704"/>
            <a:chOff x="257130" y="1719391"/>
            <a:chExt cx="10547818" cy="4539704"/>
          </a:xfrm>
        </p:grpSpPr>
        <p:sp>
          <p:nvSpPr>
            <p:cNvPr id="14339" name="TextBox 1">
              <a:extLst>
                <a:ext uri="{FF2B5EF4-FFF2-40B4-BE49-F238E27FC236}">
                  <a16:creationId xmlns:a16="http://schemas.microsoft.com/office/drawing/2014/main" id="{982E5C0F-74CF-8C73-A3E2-06C86B41C5B5}"/>
                </a:ext>
              </a:extLst>
            </p:cNvPr>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ceased from my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wand’ring</a:t>
              </a:r>
              <a:endPar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going astray,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my sins which were many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all washed away,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p:txBody>
        </p:sp>
        <p:sp>
          <p:nvSpPr>
            <p:cNvPr id="14341" name="TextBox 5">
              <a:extLst>
                <a:ext uri="{FF2B5EF4-FFF2-40B4-BE49-F238E27FC236}">
                  <a16:creationId xmlns:a16="http://schemas.microsoft.com/office/drawing/2014/main" id="{72478B72-869A-B9FF-B596-B12ECA630806}"/>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8567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3B826-1812-15D8-59CE-0FEEDBC56C05}"/>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92079D6D-73A6-4B20-A4D8-1B9D5A07B868}"/>
              </a:ext>
            </a:extLst>
          </p:cNvPr>
          <p:cNvSpPr txBox="1">
            <a:spLocks noChangeArrowheads="1"/>
          </p:cNvSpPr>
          <p:nvPr/>
        </p:nvSpPr>
        <p:spPr bwMode="auto">
          <a:xfrm>
            <a:off x="1744826" y="1206277"/>
            <a:ext cx="937235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Floods of joy o’er my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Like the sea billows roll,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p:txBody>
      </p:sp>
    </p:spTree>
    <p:extLst>
      <p:ext uri="{BB962C8B-B14F-4D97-AF65-F5344CB8AC3E}">
        <p14:creationId xmlns:p14="http://schemas.microsoft.com/office/powerpoint/2010/main" val="228510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1E4A2-DD8D-5E23-65C9-9CAD37C516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08D37B-DC39-76BE-7D8C-63549C57F0DB}"/>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SINCE JESUS CAME INTO MY HEART </a:t>
            </a:r>
            <a:r>
              <a:rPr lang="en-US" b="1" u="sng" dirty="0">
                <a:solidFill>
                  <a:schemeClr val="bg1"/>
                </a:solidFill>
                <a:latin typeface="Arial" panose="020B0604020202020204" pitchFamily="34" charset="0"/>
                <a:cs typeface="Arial" panose="020B0604020202020204" pitchFamily="34" charset="0"/>
              </a:rPr>
              <a:t>[GHS 033]</a:t>
            </a:r>
          </a:p>
        </p:txBody>
      </p:sp>
      <p:grpSp>
        <p:nvGrpSpPr>
          <p:cNvPr id="3" name="Group 2">
            <a:extLst>
              <a:ext uri="{FF2B5EF4-FFF2-40B4-BE49-F238E27FC236}">
                <a16:creationId xmlns:a16="http://schemas.microsoft.com/office/drawing/2014/main" id="{A5A5209A-2645-DD35-E8B0-BFBEA8B3C177}"/>
              </a:ext>
            </a:extLst>
          </p:cNvPr>
          <p:cNvGrpSpPr/>
          <p:nvPr/>
        </p:nvGrpSpPr>
        <p:grpSpPr>
          <a:xfrm>
            <a:off x="243372" y="1287046"/>
            <a:ext cx="11948629" cy="4539704"/>
            <a:chOff x="257130" y="1719391"/>
            <a:chExt cx="10547818" cy="4539704"/>
          </a:xfrm>
        </p:grpSpPr>
        <p:sp>
          <p:nvSpPr>
            <p:cNvPr id="14339" name="TextBox 1">
              <a:extLst>
                <a:ext uri="{FF2B5EF4-FFF2-40B4-BE49-F238E27FC236}">
                  <a16:creationId xmlns:a16="http://schemas.microsoft.com/office/drawing/2014/main" id="{1D530D32-630D-695E-7F93-67E083F51178}"/>
                </a:ext>
              </a:extLst>
            </p:cNvPr>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shall go there to dwell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that City I know,</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I’m happy, so happy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onward I go,</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p:txBody>
        </p:sp>
        <p:sp>
          <p:nvSpPr>
            <p:cNvPr id="14341" name="TextBox 5">
              <a:extLst>
                <a:ext uri="{FF2B5EF4-FFF2-40B4-BE49-F238E27FC236}">
                  <a16:creationId xmlns:a16="http://schemas.microsoft.com/office/drawing/2014/main" id="{3768DFDF-FD1B-DE4A-2FA3-6A867F3A3ED4}"/>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056292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0984E-A04F-8757-8706-A4F59279D1E7}"/>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97ADDE88-4AE3-E0A2-C3E5-A5524C1A8335}"/>
              </a:ext>
            </a:extLst>
          </p:cNvPr>
          <p:cNvSpPr txBox="1">
            <a:spLocks noChangeArrowheads="1"/>
          </p:cNvSpPr>
          <p:nvPr/>
        </p:nvSpPr>
        <p:spPr bwMode="auto">
          <a:xfrm>
            <a:off x="1744826" y="1206277"/>
            <a:ext cx="937235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Floods of joy o’er my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Like the sea billows roll,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came into my heart.</a:t>
            </a:r>
          </a:p>
        </p:txBody>
      </p:sp>
      <p:sp>
        <p:nvSpPr>
          <p:cNvPr id="2" name="Oval 1">
            <a:extLst>
              <a:ext uri="{FF2B5EF4-FFF2-40B4-BE49-F238E27FC236}">
                <a16:creationId xmlns:a16="http://schemas.microsoft.com/office/drawing/2014/main" id="{177A995F-D363-4BD4-9006-DB188A20E9D3}"/>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4959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215:</a:t>
            </a:r>
            <a:r>
              <a:rPr lang="en-US" sz="7200" b="1" dirty="0">
                <a:solidFill>
                  <a:schemeClr val="bg1"/>
                </a:solidFill>
                <a:effectLst>
                  <a:outerShdw blurRad="38100" dist="38100" dir="2700000" algn="tl">
                    <a:srgbClr val="000000">
                      <a:alpha val="43137"/>
                    </a:srgbClr>
                  </a:outerShdw>
                </a:effectLst>
              </a:rPr>
              <a:t> O HAPPY DAY</a:t>
            </a:r>
          </a:p>
        </p:txBody>
      </p:sp>
    </p:spTree>
    <p:extLst>
      <p:ext uri="{BB962C8B-B14F-4D97-AF65-F5344CB8AC3E}">
        <p14:creationId xmlns:p14="http://schemas.microsoft.com/office/powerpoint/2010/main" val="26345493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56803"/>
            <a:ext cx="12351657" cy="981075"/>
          </a:xfrm>
        </p:spPr>
        <p:txBody>
          <a:bodyPr>
            <a:no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O HAPPY DAY, THAT FIXED MY CHOICE </a:t>
            </a:r>
            <a:r>
              <a:rPr lang="en-US" sz="3600" b="1" u="sng" dirty="0">
                <a:solidFill>
                  <a:schemeClr val="bg1"/>
                </a:solidFill>
                <a:latin typeface="Arial" panose="020B0604020202020204" pitchFamily="34" charset="0"/>
                <a:cs typeface="Arial" panose="020B0604020202020204" pitchFamily="34" charset="0"/>
              </a:rPr>
              <a:t>[GHS 215]</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happy day, that fixed my choice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 Thee, my Saviour and my God!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Well may this glowing heart rejoice,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tell its raptures all abroad. </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917594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095001" y="451398"/>
            <a:ext cx="10205436"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Happy day, O happy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Jesus washed my sins away!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taught me how to watch and pray,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live rejoicing every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Happy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Happy day</a:t>
            </a:r>
          </a:p>
          <a:p>
            <a:pPr marL="0" marR="0" lvl="0" indent="0" algn="ctr"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Jesus washed my sins away!</a:t>
            </a:r>
          </a:p>
        </p:txBody>
      </p:sp>
    </p:spTree>
    <p:extLst>
      <p:ext uri="{BB962C8B-B14F-4D97-AF65-F5344CB8AC3E}">
        <p14:creationId xmlns:p14="http://schemas.microsoft.com/office/powerpoint/2010/main" val="22449972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264EA-3098-7F40-6991-C96AE8D203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C4707B-7F40-CD15-4BF0-FB8C35C98563}"/>
              </a:ext>
            </a:extLst>
          </p:cNvPr>
          <p:cNvSpPr>
            <a:spLocks noGrp="1"/>
          </p:cNvSpPr>
          <p:nvPr>
            <p:ph type="title"/>
          </p:nvPr>
        </p:nvSpPr>
        <p:spPr>
          <a:xfrm>
            <a:off x="-1" y="256803"/>
            <a:ext cx="12351657" cy="981075"/>
          </a:xfrm>
        </p:spPr>
        <p:txBody>
          <a:bodyPr>
            <a:no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O HAPPY DAY, THAT FIXED MY CHOICE </a:t>
            </a:r>
            <a:r>
              <a:rPr lang="en-US" sz="3600" b="1" u="sng" dirty="0">
                <a:solidFill>
                  <a:schemeClr val="bg1"/>
                </a:solidFill>
                <a:latin typeface="Arial" panose="020B0604020202020204" pitchFamily="34" charset="0"/>
                <a:cs typeface="Arial" panose="020B0604020202020204" pitchFamily="34" charset="0"/>
              </a:rPr>
              <a:t>[GHS 215]</a:t>
            </a:r>
          </a:p>
        </p:txBody>
      </p:sp>
      <p:grpSp>
        <p:nvGrpSpPr>
          <p:cNvPr id="3" name="Group 2">
            <a:extLst>
              <a:ext uri="{FF2B5EF4-FFF2-40B4-BE49-F238E27FC236}">
                <a16:creationId xmlns:a16="http://schemas.microsoft.com/office/drawing/2014/main" id="{F846238F-F43B-5878-4AE8-2194F74D6E41}"/>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CE20FF77-1691-C99B-12CC-78C7A2CD6466}"/>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Tis done, the great transactions done!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the Lord's and He is mine;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drew me and I followed 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Charmed to confess the voice divine.</a:t>
              </a:r>
            </a:p>
          </p:txBody>
        </p:sp>
        <p:sp>
          <p:nvSpPr>
            <p:cNvPr id="14341" name="TextBox 5">
              <a:extLst>
                <a:ext uri="{FF2B5EF4-FFF2-40B4-BE49-F238E27FC236}">
                  <a16:creationId xmlns:a16="http://schemas.microsoft.com/office/drawing/2014/main" id="{182F0C17-3BE6-A873-08DE-FEA76103457E}"/>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1931327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2F45D-BAE9-A2C6-F7F0-16BB6BD7C50D}"/>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F7577848-0C25-0783-1745-3E37C3DE984B}"/>
              </a:ext>
            </a:extLst>
          </p:cNvPr>
          <p:cNvSpPr txBox="1">
            <a:spLocks noChangeArrowheads="1"/>
          </p:cNvSpPr>
          <p:nvPr/>
        </p:nvSpPr>
        <p:spPr bwMode="auto">
          <a:xfrm>
            <a:off x="1095001" y="451398"/>
            <a:ext cx="10205436"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Happy day, O happy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Jesus washed my sins away!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taught me how to watch and pray,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live rejoicing every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Happy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Happy day</a:t>
            </a:r>
          </a:p>
          <a:p>
            <a:pPr marL="0" marR="0" lvl="0" indent="0" algn="ctr"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Jesus washed my sins away!</a:t>
            </a:r>
          </a:p>
        </p:txBody>
      </p:sp>
    </p:spTree>
    <p:extLst>
      <p:ext uri="{BB962C8B-B14F-4D97-AF65-F5344CB8AC3E}">
        <p14:creationId xmlns:p14="http://schemas.microsoft.com/office/powerpoint/2010/main" val="7396503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DB6B0-2CE6-E8A2-FC17-FA88E325A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E91062-7D55-7D75-F252-AC3DB1786631}"/>
              </a:ext>
            </a:extLst>
          </p:cNvPr>
          <p:cNvSpPr>
            <a:spLocks noGrp="1"/>
          </p:cNvSpPr>
          <p:nvPr>
            <p:ph type="title"/>
          </p:nvPr>
        </p:nvSpPr>
        <p:spPr>
          <a:xfrm>
            <a:off x="-1" y="256803"/>
            <a:ext cx="12351657" cy="981075"/>
          </a:xfrm>
        </p:spPr>
        <p:txBody>
          <a:bodyPr>
            <a:no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O HAPPY DAY, THAT FIXED MY CHOICE </a:t>
            </a:r>
            <a:r>
              <a:rPr lang="en-US" sz="3600" b="1" u="sng" dirty="0">
                <a:solidFill>
                  <a:schemeClr val="bg1"/>
                </a:solidFill>
                <a:latin typeface="Arial" panose="020B0604020202020204" pitchFamily="34" charset="0"/>
                <a:cs typeface="Arial" panose="020B0604020202020204" pitchFamily="34" charset="0"/>
              </a:rPr>
              <a:t>[GHS 215]</a:t>
            </a:r>
          </a:p>
        </p:txBody>
      </p:sp>
      <p:grpSp>
        <p:nvGrpSpPr>
          <p:cNvPr id="3" name="Group 2">
            <a:extLst>
              <a:ext uri="{FF2B5EF4-FFF2-40B4-BE49-F238E27FC236}">
                <a16:creationId xmlns:a16="http://schemas.microsoft.com/office/drawing/2014/main" id="{7677EAE3-AF98-5233-230A-F14C6C4A27E4}"/>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F7E06634-0506-763B-AB8C-05F795EFE350}"/>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rest, my long-divided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Fixed on this blissful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center</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rest: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Nor ever from thy Lord depart,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Him of every good possessed.</a:t>
              </a:r>
            </a:p>
          </p:txBody>
        </p:sp>
        <p:sp>
          <p:nvSpPr>
            <p:cNvPr id="14341" name="TextBox 5">
              <a:extLst>
                <a:ext uri="{FF2B5EF4-FFF2-40B4-BE49-F238E27FC236}">
                  <a16:creationId xmlns:a16="http://schemas.microsoft.com/office/drawing/2014/main" id="{121881FE-9F44-A476-9B8A-B6E2362608A3}"/>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639787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5E4B4-503A-5B03-3F95-96A616A6EB5C}"/>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4127A4A3-B35B-719C-0071-A59DFD57AA6B}"/>
              </a:ext>
            </a:extLst>
          </p:cNvPr>
          <p:cNvSpPr txBox="1">
            <a:spLocks noChangeArrowheads="1"/>
          </p:cNvSpPr>
          <p:nvPr/>
        </p:nvSpPr>
        <p:spPr bwMode="auto">
          <a:xfrm>
            <a:off x="1095001" y="451398"/>
            <a:ext cx="10205436"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Happy day, O happy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Jesus washed my sins away!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taught me how to watch and pray,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live rejoicing every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Happy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Happy day</a:t>
            </a:r>
          </a:p>
          <a:p>
            <a:pPr marL="0" marR="0" lvl="0" indent="0" algn="ctr"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Jesus washed my sins away!</a:t>
            </a:r>
          </a:p>
        </p:txBody>
      </p:sp>
    </p:spTree>
    <p:extLst>
      <p:ext uri="{BB962C8B-B14F-4D97-AF65-F5344CB8AC3E}">
        <p14:creationId xmlns:p14="http://schemas.microsoft.com/office/powerpoint/2010/main" val="18383250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EEC78-378A-556F-F1EB-2F7492B0A6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E8A51F-F38D-B2DF-F276-2F769C2B3EE7}"/>
              </a:ext>
            </a:extLst>
          </p:cNvPr>
          <p:cNvSpPr>
            <a:spLocks noGrp="1"/>
          </p:cNvSpPr>
          <p:nvPr>
            <p:ph type="title"/>
          </p:nvPr>
        </p:nvSpPr>
        <p:spPr>
          <a:xfrm>
            <a:off x="-1" y="256803"/>
            <a:ext cx="12351657" cy="981075"/>
          </a:xfrm>
        </p:spPr>
        <p:txBody>
          <a:bodyPr>
            <a:no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O HAPPY DAY, THAT FIXED MY CHOICE </a:t>
            </a:r>
            <a:r>
              <a:rPr lang="en-US" sz="3600" b="1" u="sng" dirty="0">
                <a:solidFill>
                  <a:schemeClr val="bg1"/>
                </a:solidFill>
                <a:latin typeface="Arial" panose="020B0604020202020204" pitchFamily="34" charset="0"/>
                <a:cs typeface="Arial" panose="020B0604020202020204" pitchFamily="34" charset="0"/>
              </a:rPr>
              <a:t>[GHS 215]</a:t>
            </a:r>
          </a:p>
        </p:txBody>
      </p:sp>
      <p:grpSp>
        <p:nvGrpSpPr>
          <p:cNvPr id="3" name="Group 2">
            <a:extLst>
              <a:ext uri="{FF2B5EF4-FFF2-40B4-BE49-F238E27FC236}">
                <a16:creationId xmlns:a16="http://schemas.microsoft.com/office/drawing/2014/main" id="{9AD2E65B-8DB9-EDCB-A785-A6E620411F39}"/>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87A0F150-640B-C797-D140-C25FB0BCED62}"/>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High heaven, that heard the solemn vow,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vow renewed shall daily hear,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in life's latest hour I bow,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bless in death a bond so dear. </a:t>
              </a:r>
              <a:r>
                <a:rPr kumimoji="0" lang="en-GB"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t>
              </a:r>
              <a:endPar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5ACB7226-E6CA-21EA-B368-62812E3DF699}"/>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3038304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92727-610B-95B0-F4E9-CA0F5FC4A69B}"/>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8C70AEFB-5579-5F26-4EE4-68EFFD370EF4}"/>
              </a:ext>
            </a:extLst>
          </p:cNvPr>
          <p:cNvSpPr txBox="1">
            <a:spLocks noChangeArrowheads="1"/>
          </p:cNvSpPr>
          <p:nvPr/>
        </p:nvSpPr>
        <p:spPr bwMode="auto">
          <a:xfrm>
            <a:off x="1095001" y="451398"/>
            <a:ext cx="10205436"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Happy day, O happy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Jesus washed my sins away!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taught me how to watch and pray,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live rejoicing every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Happy day</a:t>
            </a:r>
          </a:p>
          <a:p>
            <a:pPr marL="0" marR="0" lvl="0" indent="0" algn="ctr"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Happy day</a:t>
            </a:r>
          </a:p>
          <a:p>
            <a:pPr marL="0" marR="0" lvl="0" indent="0" algn="ctr"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Jesus washed my sins away!</a:t>
            </a:r>
          </a:p>
        </p:txBody>
      </p:sp>
      <p:sp>
        <p:nvSpPr>
          <p:cNvPr id="2" name="Oval 1">
            <a:extLst>
              <a:ext uri="{FF2B5EF4-FFF2-40B4-BE49-F238E27FC236}">
                <a16:creationId xmlns:a16="http://schemas.microsoft.com/office/drawing/2014/main" id="{D5968BB6-1B51-8E2F-3702-71C4A3D4CF56}"/>
              </a:ext>
            </a:extLst>
          </p:cNvPr>
          <p:cNvSpPr/>
          <p:nvPr/>
        </p:nvSpPr>
        <p:spPr>
          <a:xfrm>
            <a:off x="9339750" y="6140679"/>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03267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THE WONDER OF THE GLORIOUS GOSPEL</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42668</TotalTime>
  <Words>1968</Words>
  <Application>Microsoft Office PowerPoint</Application>
  <PresentationFormat>Widescreen</PresentationFormat>
  <Paragraphs>290</Paragraphs>
  <Slides>52</Slides>
  <Notes>19</Notes>
  <HiddenSlides>0</HiddenSlides>
  <MMClips>2</MMClips>
  <ScaleCrop>false</ScaleCrop>
  <HeadingPairs>
    <vt:vector size="6" baseType="variant">
      <vt:variant>
        <vt:lpstr>Fonts Used</vt:lpstr>
      </vt:variant>
      <vt:variant>
        <vt:i4>12</vt:i4>
      </vt:variant>
      <vt:variant>
        <vt:lpstr>Theme</vt:lpstr>
      </vt:variant>
      <vt:variant>
        <vt:i4>7</vt:i4>
      </vt:variant>
      <vt:variant>
        <vt:lpstr>Slide Titles</vt:lpstr>
      </vt:variant>
      <vt:variant>
        <vt:i4>52</vt:i4>
      </vt:variant>
    </vt:vector>
  </HeadingPairs>
  <TitlesOfParts>
    <vt:vector size="71" baseType="lpstr">
      <vt:lpstr>Aptos</vt:lpstr>
      <vt:lpstr>Arial</vt:lpstr>
      <vt:lpstr>Arial Black</vt:lpstr>
      <vt:lpstr>Bell MT</vt:lpstr>
      <vt:lpstr>Calibri</vt:lpstr>
      <vt:lpstr>Calibri (Body)</vt:lpstr>
      <vt:lpstr>Calibri Light</vt:lpstr>
      <vt:lpstr>Cambria</vt:lpstr>
      <vt:lpstr>Candara</vt:lpstr>
      <vt:lpstr>Lucida Sans</vt:lpstr>
      <vt:lpstr>Roboto</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HAVE YOU COUNTED THE COST? [GHS 205]</vt:lpstr>
      <vt:lpstr>PowerPoint Presentation</vt:lpstr>
      <vt:lpstr>HAVE YOU COUNTED THE COST? [GHS 205]</vt:lpstr>
      <vt:lpstr>PowerPoint Presentation</vt:lpstr>
      <vt:lpstr>HAVE YOU COUNTED THE COST? [GHS 205]</vt:lpstr>
      <vt:lpstr>PowerPoint Presentation</vt:lpstr>
      <vt:lpstr>SEARCH THE SCRIPTURES</vt:lpstr>
      <vt:lpstr>REVIEW OF THE ASSIGNMENT FROM LAST STUDY</vt:lpstr>
      <vt:lpstr> LESSON 19: Jacob sojourns in Laban’s house</vt:lpstr>
      <vt:lpstr>INTRODUCTION</vt:lpstr>
      <vt:lpstr>Jacob sojourns in Laban’s house</vt:lpstr>
      <vt:lpstr>QUESTION 1</vt:lpstr>
      <vt:lpstr>QUESTION 2</vt:lpstr>
      <vt:lpstr>QUESTION 3</vt:lpstr>
      <vt:lpstr>QUESTION 4</vt:lpstr>
      <vt:lpstr>QUESTION 5</vt:lpstr>
      <vt:lpstr>QUESTION 6</vt:lpstr>
      <vt:lpstr>CONCLUSION</vt:lpstr>
      <vt:lpstr>ASSIGNMENT</vt:lpstr>
      <vt:lpstr>ALTERNATIVE ASSIGNMENT</vt:lpstr>
      <vt:lpstr>SEARCH THE SCRIPTURES SUMMARY</vt:lpstr>
      <vt:lpstr>PowerPoint Presentation</vt:lpstr>
      <vt:lpstr>PowerPoint Presentation</vt:lpstr>
      <vt:lpstr>PowerPoint Presentation</vt:lpstr>
      <vt:lpstr>PowerPoint Presentation</vt:lpstr>
      <vt:lpstr>  LESSON 20:  Jacob prevails at Jabbok </vt:lpstr>
      <vt:lpstr>PowerPoint Presentation</vt:lpstr>
      <vt:lpstr>PowerPoint Presentation</vt:lpstr>
      <vt:lpstr>NATIONAL PRAYER MEETING</vt:lpstr>
      <vt:lpstr>PowerPoint Presentation</vt:lpstr>
      <vt:lpstr>PowerPoint Presentation</vt:lpstr>
      <vt:lpstr>HYMN</vt:lpstr>
      <vt:lpstr>SINCE JESUS CAME INTO MY HEART [GHS 033]</vt:lpstr>
      <vt:lpstr>PowerPoint Presentation</vt:lpstr>
      <vt:lpstr>SINCE JESUS CAME INTO MY HEART [GHS 033]</vt:lpstr>
      <vt:lpstr>PowerPoint Presentation</vt:lpstr>
      <vt:lpstr>SINCE JESUS CAME INTO MY HEART [GHS 033]</vt:lpstr>
      <vt:lpstr>PowerPoint Presentation</vt:lpstr>
      <vt:lpstr>HYMN</vt:lpstr>
      <vt:lpstr>O HAPPY DAY, THAT FIXED MY CHOICE [GHS 215]</vt:lpstr>
      <vt:lpstr>PowerPoint Presentation</vt:lpstr>
      <vt:lpstr>O HAPPY DAY, THAT FIXED MY CHOICE [GHS 215]</vt:lpstr>
      <vt:lpstr>PowerPoint Presentation</vt:lpstr>
      <vt:lpstr>O HAPPY DAY, THAT FIXED MY CHOICE [GHS 215]</vt:lpstr>
      <vt:lpstr>PowerPoint Presentation</vt:lpstr>
      <vt:lpstr>O HAPPY DAY, THAT FIXED MY CHOICE [GHS 215]</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1289</cp:revision>
  <dcterms:created xsi:type="dcterms:W3CDTF">2023-01-06T14:44:39Z</dcterms:created>
  <dcterms:modified xsi:type="dcterms:W3CDTF">2026-05-14T07:26:09Z</dcterms:modified>
</cp:coreProperties>
</file>