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66" r:id="rId5"/>
    <p:sldId id="260" r:id="rId6"/>
    <p:sldId id="259" r:id="rId7"/>
    <p:sldId id="275" r:id="rId8"/>
    <p:sldId id="272" r:id="rId9"/>
    <p:sldId id="261" r:id="rId10"/>
    <p:sldId id="274" r:id="rId11"/>
    <p:sldId id="276" r:id="rId12"/>
    <p:sldId id="277" r:id="rId13"/>
    <p:sldId id="258" r:id="rId14"/>
    <p:sldId id="27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6E43B6-202F-43C7-25CB-A0870A9F4200}" v="89" dt="2026-05-07T18:14:29.752"/>
    <p1510:client id="{A5D711EB-F160-D291-C522-3EB688F7BF86}" v="527" dt="2026-05-08T07:34:14.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1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dgm:spPr/>
      <dgm:t>
        <a:bodyPr/>
        <a:lstStyle/>
        <a:p>
          <a:pPr algn="ctr" rtl="0">
            <a:lnSpc>
              <a:spcPct val="90000"/>
            </a:lnSpc>
          </a:pPr>
          <a:r>
            <a:rPr lang="en-US" sz="4700" i="0" dirty="0">
              <a:effectLst/>
              <a:latin typeface="Calibri" panose="020F0502020204030204"/>
              <a:ea typeface="+mn-ea"/>
              <a:cs typeface="+mn-cs"/>
            </a:rPr>
            <a:t>Why is it necessary to pray before reconciliation and restitution</a:t>
          </a:r>
          <a:r>
            <a:rPr lang="en-US" sz="4700" i="1" dirty="0">
              <a:effectLst/>
              <a:latin typeface="Calibri"/>
              <a:ea typeface="+mn-ea"/>
              <a:cs typeface="+mn-cs"/>
            </a:rPr>
            <a:t>?</a:t>
          </a:r>
          <a:r>
            <a:rPr lang="en-US" sz="4700" b="0" i="1" dirty="0">
              <a:effectLst/>
              <a:latin typeface="Calibri"/>
              <a:ea typeface="+mn-ea"/>
              <a:cs typeface="+mn-cs"/>
            </a:rPr>
            <a:t> </a:t>
          </a:r>
        </a:p>
        <a:p>
          <a:pPr algn="ctr" rtl="0">
            <a:lnSpc>
              <a:spcPct val="90000"/>
            </a:lnSpc>
          </a:pPr>
          <a:r>
            <a:rPr lang="en-US" sz="4700" b="1" i="1" dirty="0">
              <a:effectLst/>
              <a:latin typeface="Calibri"/>
              <a:ea typeface="+mn-ea"/>
              <a:cs typeface="+mn-cs"/>
            </a:rPr>
            <a:t>Phil 4:6,7; Proverbs 3:6; Matt 5:23,24</a:t>
          </a:r>
          <a:endParaRPr lang="en-GB" sz="4700" b="1" i="1" dirty="0">
            <a:effectLst/>
            <a:latin typeface="Calibri"/>
            <a:ea typeface="+mn-ea"/>
            <a:cs typeface="+mn-cs"/>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537B1940-97D5-4951-A392-F1934EB9ADA6}"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4536B221-6F1B-459B-83C2-3FAAF3CAEB03}" type="presParOf" srcId="{7BC538D0-47AE-414F-9DE4-F18E62186D5B}" destId="{A5087579-C124-49EC-86E7-A232783731D9}" srcOrd="0" destOrd="0" presId="urn:microsoft.com/office/officeart/2005/8/layout/hierarchy1"/>
    <dgm:cxn modelId="{C53FA442-3FE6-4831-A61B-21030A4AC800}" type="presParOf" srcId="{A5087579-C124-49EC-86E7-A232783731D9}" destId="{E432CA65-1FEE-4816-920D-95060379FF5B}" srcOrd="0" destOrd="0" presId="urn:microsoft.com/office/officeart/2005/8/layout/hierarchy1"/>
    <dgm:cxn modelId="{B45BD7ED-5E31-48F8-B617-2A99858F3C30}" type="presParOf" srcId="{E432CA65-1FEE-4816-920D-95060379FF5B}" destId="{A31D16F8-974D-4512-94F2-E4F4716BC42E}" srcOrd="0" destOrd="0" presId="urn:microsoft.com/office/officeart/2005/8/layout/hierarchy1"/>
    <dgm:cxn modelId="{85A86302-54A0-43D1-B62A-3FBFF0A4572B}" type="presParOf" srcId="{E432CA65-1FEE-4816-920D-95060379FF5B}" destId="{DDCA46C2-3612-464D-9F92-813CC60D482F}" srcOrd="1" destOrd="0" presId="urn:microsoft.com/office/officeart/2005/8/layout/hierarchy1"/>
    <dgm:cxn modelId="{8FC034EA-ABA2-4D3E-A24D-550C95A67EBA}"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4700" i="0" dirty="0">
              <a:effectLst/>
              <a:latin typeface="+mn-lt"/>
              <a:ea typeface="+mn-ea"/>
              <a:cs typeface="+mn-cs"/>
            </a:rPr>
            <a:t>Why was Jacob afraid of Esau</a:t>
          </a:r>
          <a:r>
            <a:rPr lang="en-US" sz="4700" i="1" dirty="0">
              <a:effectLst/>
              <a:latin typeface="+mn-lt"/>
              <a:ea typeface="+mn-ea"/>
              <a:cs typeface="+mn-cs"/>
            </a:rPr>
            <a:t>?</a:t>
          </a:r>
          <a:r>
            <a:rPr lang="en-US" sz="4700" b="0" i="1" dirty="0">
              <a:latin typeface="+mn-lt"/>
              <a:ea typeface="+mn-ea"/>
              <a:cs typeface="+mn-cs"/>
            </a:rPr>
            <a:t> </a:t>
          </a:r>
        </a:p>
        <a:p>
          <a:pPr algn="ctr" rtl="0">
            <a:lnSpc>
              <a:spcPct val="90000"/>
            </a:lnSpc>
          </a:pPr>
          <a:r>
            <a:rPr lang="en-US" sz="4700" b="1" i="1" dirty="0">
              <a:latin typeface="+mn-lt"/>
            </a:rPr>
            <a:t>Gen 32:7,11; 27:41; Pro 28:1</a:t>
          </a:r>
          <a:endParaRPr lang="en-US" sz="4700" b="1" i="1" dirty="0">
            <a:latin typeface="+mn-lt"/>
            <a:ea typeface="Calibri Light"/>
            <a:cs typeface="Calibri Light"/>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600" i="0" dirty="0">
              <a:effectLst/>
              <a:latin typeface="+mn-lt"/>
              <a:ea typeface="+mn-ea"/>
              <a:cs typeface="+mn-cs"/>
            </a:rPr>
            <a:t>How important is restitution in our walk with God and fellow men</a:t>
          </a:r>
          <a:r>
            <a:rPr lang="en-US" sz="3600" i="1" dirty="0">
              <a:effectLst/>
              <a:latin typeface="+mn-lt"/>
              <a:ea typeface="+mn-ea"/>
              <a:cs typeface="+mn-cs"/>
            </a:rPr>
            <a:t>?</a:t>
          </a:r>
          <a:r>
            <a:rPr lang="en-GB" sz="3600" i="1" dirty="0">
              <a:effectLst/>
              <a:latin typeface="+mn-lt"/>
              <a:ea typeface="+mn-ea"/>
              <a:cs typeface="+mn-cs"/>
            </a:rPr>
            <a:t> </a:t>
          </a:r>
        </a:p>
        <a:p>
          <a:pPr algn="ctr" rtl="0">
            <a:lnSpc>
              <a:spcPct val="90000"/>
            </a:lnSpc>
          </a:pPr>
          <a:r>
            <a:rPr lang="en-GB" sz="3600" b="1" i="1" dirty="0">
              <a:effectLst/>
              <a:latin typeface="+mn-lt"/>
            </a:rPr>
            <a:t>Matt 5:23,24</a:t>
          </a:r>
          <a:r>
            <a:rPr lang="en-GB" sz="3600" b="1" i="1" dirty="0">
              <a:solidFill>
                <a:srgbClr val="000000"/>
              </a:solidFill>
              <a:effectLst/>
              <a:latin typeface="+mn-lt"/>
            </a:rPr>
            <a:t>;</a:t>
          </a:r>
          <a:r>
            <a:rPr lang="en-GB" sz="3600" b="1" i="1" dirty="0">
              <a:effectLst/>
              <a:latin typeface="+mn-lt"/>
            </a:rPr>
            <a:t> Luke 19:8,9; Acts 24:16</a:t>
          </a:r>
          <a:endParaRPr lang="en-US" sz="3600" b="1" i="1" dirty="0">
            <a:effectLst/>
            <a:latin typeface="+mn-lt"/>
            <a:ea typeface="+mn-ea"/>
            <a:cs typeface="+mn-cs"/>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6D079B2-F320-4487-9E48-EAE452D509A9}"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503D562A-6E05-4AA1-A9AB-A6CE4ED30853}" type="presParOf" srcId="{7BC538D0-47AE-414F-9DE4-F18E62186D5B}" destId="{A5087579-C124-49EC-86E7-A232783731D9}" srcOrd="0" destOrd="0" presId="urn:microsoft.com/office/officeart/2005/8/layout/hierarchy1"/>
    <dgm:cxn modelId="{F09534AA-B643-402B-AEDB-2442D4C1B133}" type="presParOf" srcId="{A5087579-C124-49EC-86E7-A232783731D9}" destId="{E432CA65-1FEE-4816-920D-95060379FF5B}" srcOrd="0" destOrd="0" presId="urn:microsoft.com/office/officeart/2005/8/layout/hierarchy1"/>
    <dgm:cxn modelId="{9230CB9C-3034-4EA0-A47D-12E31ABE2BE5}" type="presParOf" srcId="{E432CA65-1FEE-4816-920D-95060379FF5B}" destId="{A31D16F8-974D-4512-94F2-E4F4716BC42E}" srcOrd="0" destOrd="0" presId="urn:microsoft.com/office/officeart/2005/8/layout/hierarchy1"/>
    <dgm:cxn modelId="{B798B86D-DE67-4D16-B3AE-6ABD3A43D84F}" type="presParOf" srcId="{E432CA65-1FEE-4816-920D-95060379FF5B}" destId="{DDCA46C2-3612-464D-9F92-813CC60D482F}" srcOrd="1" destOrd="0" presId="urn:microsoft.com/office/officeart/2005/8/layout/hierarchy1"/>
    <dgm:cxn modelId="{E00778BD-C197-4C8D-BFF2-F3929184C1ED}"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FB5B416E-8F90-401D-98A6-0FD9C783FA10}">
      <dgm:prSet phldrT="[Text]" phldr="0" custT="1"/>
      <dgm:spPr/>
      <dgm:t>
        <a:bodyPr/>
        <a:lstStyle/>
        <a:p>
          <a:pPr algn="ctr" rtl="0">
            <a:lnSpc>
              <a:spcPct val="90000"/>
            </a:lnSpc>
          </a:pPr>
          <a:r>
            <a:rPr lang="en-GB" sz="3600" i="0" dirty="0">
              <a:latin typeface="+mn-lt"/>
              <a:ea typeface="+mn-ea"/>
              <a:cs typeface="+mn-cs"/>
            </a:rPr>
            <a:t>List some lessons from the encounter of Jacob with the heavenly visitor.</a:t>
          </a:r>
          <a:r>
            <a:rPr lang="en-GB" sz="3600" i="1" dirty="0">
              <a:latin typeface="+mn-lt"/>
              <a:ea typeface="+mn-ea"/>
              <a:cs typeface="+mn-cs"/>
            </a:rPr>
            <a:t> </a:t>
          </a:r>
        </a:p>
        <a:p>
          <a:pPr algn="ctr" rtl="0">
            <a:lnSpc>
              <a:spcPct val="90000"/>
            </a:lnSpc>
          </a:pPr>
          <a:r>
            <a:rPr lang="en-GB" sz="3600" b="1" i="1" dirty="0" err="1">
              <a:latin typeface="+mn-lt"/>
            </a:rPr>
            <a:t>Hos</a:t>
          </a:r>
          <a:r>
            <a:rPr lang="en-GB" sz="3600" b="1" i="1" dirty="0">
              <a:latin typeface="+mn-lt"/>
            </a:rPr>
            <a:t> 12:4</a:t>
          </a:r>
          <a:r>
            <a:rPr lang="en-GB" sz="3600" b="1" i="1" dirty="0">
              <a:solidFill>
                <a:srgbClr val="000000"/>
              </a:solidFill>
              <a:latin typeface="+mn-lt"/>
            </a:rPr>
            <a:t>;</a:t>
          </a:r>
          <a:r>
            <a:rPr lang="en-GB" sz="3600" b="1" i="1" dirty="0">
              <a:latin typeface="+mn-lt"/>
            </a:rPr>
            <a:t> Gen 32:26 – 28; </a:t>
          </a:r>
          <a:r>
            <a:rPr lang="en-GB" sz="3600" b="1" i="1" dirty="0" err="1">
              <a:latin typeface="+mn-lt"/>
            </a:rPr>
            <a:t>Heb</a:t>
          </a:r>
          <a:r>
            <a:rPr lang="en-GB" sz="3600" b="1" i="1" dirty="0">
              <a:latin typeface="+mn-lt"/>
            </a:rPr>
            <a:t> 6:12</a:t>
          </a:r>
          <a:endParaRPr lang="en-GB" sz="3600" b="1" i="1" dirty="0">
            <a:latin typeface="+mn-lt"/>
            <a:ea typeface="+mn-ea"/>
            <a:cs typeface="+mn-cs"/>
          </a:endParaRPr>
        </a:p>
      </dgm:t>
    </dgm:pt>
    <dgm:pt modelId="{2646BFAE-C66C-4E24-B0C0-58A8ACA1FD7E}" type="parTrans" cxnId="{FE37BAF4-2FC8-436C-8E37-3226D8B7CC9B}">
      <dgm:prSet/>
      <dgm:spPr/>
    </dgm:pt>
    <dgm:pt modelId="{20EFEBF1-15E0-4019-97D0-A7A6E65CB182}" type="sibTrans" cxnId="{FE37BAF4-2FC8-436C-8E37-3226D8B7CC9B}">
      <dgm:prSet/>
      <dgm:spPr/>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1C68EB54-9695-46A0-80DD-FB9B5ACEC2DE}" type="pres">
      <dgm:prSet presAssocID="{FB5B416E-8F90-401D-98A6-0FD9C783FA10}" presName="hierRoot1" presStyleCnt="0"/>
      <dgm:spPr/>
    </dgm:pt>
    <dgm:pt modelId="{00CB7F3C-80BF-48BE-B61E-9F6B584A2C04}" type="pres">
      <dgm:prSet presAssocID="{FB5B416E-8F90-401D-98A6-0FD9C783FA10}" presName="composite" presStyleCnt="0"/>
      <dgm:spPr/>
    </dgm:pt>
    <dgm:pt modelId="{6ED7CC9C-E009-45C0-BD11-773E86AEE1A7}" type="pres">
      <dgm:prSet presAssocID="{FB5B416E-8F90-401D-98A6-0FD9C783FA10}" presName="background" presStyleLbl="node0" presStyleIdx="0" presStyleCnt="1"/>
      <dgm:spPr/>
    </dgm:pt>
    <dgm:pt modelId="{BCEC2716-5FE6-4E2A-9097-5A28B6E539CF}" type="pres">
      <dgm:prSet presAssocID="{FB5B416E-8F90-401D-98A6-0FD9C783FA10}" presName="text" presStyleLbl="fgAcc0" presStyleIdx="0" presStyleCnt="1">
        <dgm:presLayoutVars>
          <dgm:chPref val="3"/>
        </dgm:presLayoutVars>
      </dgm:prSet>
      <dgm:spPr/>
    </dgm:pt>
    <dgm:pt modelId="{202F8111-8A45-4F15-8DC9-8CBF5A9ADC18}" type="pres">
      <dgm:prSet presAssocID="{FB5B416E-8F90-401D-98A6-0FD9C783FA10}" presName="hierChild2" presStyleCnt="0"/>
      <dgm:spPr/>
    </dgm:pt>
  </dgm:ptLst>
  <dgm:cxnLst>
    <dgm:cxn modelId="{141E69BA-347D-467A-A14C-47477543C8ED}" type="presOf" srcId="{49828610-9B16-48BE-81A5-8175BFC125E8}" destId="{7BC538D0-47AE-414F-9DE4-F18E62186D5B}" srcOrd="0" destOrd="0" presId="urn:microsoft.com/office/officeart/2005/8/layout/hierarchy1"/>
    <dgm:cxn modelId="{1E812DC7-1DD9-4B35-9796-29296F17A859}" type="presOf" srcId="{FB5B416E-8F90-401D-98A6-0FD9C783FA10}" destId="{BCEC2716-5FE6-4E2A-9097-5A28B6E539CF}" srcOrd="0" destOrd="0" presId="urn:microsoft.com/office/officeart/2005/8/layout/hierarchy1"/>
    <dgm:cxn modelId="{FE37BAF4-2FC8-436C-8E37-3226D8B7CC9B}" srcId="{49828610-9B16-48BE-81A5-8175BFC125E8}" destId="{FB5B416E-8F90-401D-98A6-0FD9C783FA10}" srcOrd="0" destOrd="0" parTransId="{2646BFAE-C66C-4E24-B0C0-58A8ACA1FD7E}" sibTransId="{20EFEBF1-15E0-4019-97D0-A7A6E65CB182}"/>
    <dgm:cxn modelId="{77336F6E-11F5-4024-B57D-7728C1D37CE1}" type="presParOf" srcId="{7BC538D0-47AE-414F-9DE4-F18E62186D5B}" destId="{1C68EB54-9695-46A0-80DD-FB9B5ACEC2DE}" srcOrd="0" destOrd="0" presId="urn:microsoft.com/office/officeart/2005/8/layout/hierarchy1"/>
    <dgm:cxn modelId="{89A07A1A-4020-4D2B-A635-DAD283D8D425}" type="presParOf" srcId="{1C68EB54-9695-46A0-80DD-FB9B5ACEC2DE}" destId="{00CB7F3C-80BF-48BE-B61E-9F6B584A2C04}" srcOrd="0" destOrd="0" presId="urn:microsoft.com/office/officeart/2005/8/layout/hierarchy1"/>
    <dgm:cxn modelId="{F1B25905-FFDB-4E06-84DD-B13418D9707A}" type="presParOf" srcId="{00CB7F3C-80BF-48BE-B61E-9F6B584A2C04}" destId="{6ED7CC9C-E009-45C0-BD11-773E86AEE1A7}" srcOrd="0" destOrd="0" presId="urn:microsoft.com/office/officeart/2005/8/layout/hierarchy1"/>
    <dgm:cxn modelId="{6DE58E19-0D18-4D1B-8B27-2D443341E5E6}" type="presParOf" srcId="{00CB7F3C-80BF-48BE-B61E-9F6B584A2C04}" destId="{BCEC2716-5FE6-4E2A-9097-5A28B6E539CF}" srcOrd="1" destOrd="0" presId="urn:microsoft.com/office/officeart/2005/8/layout/hierarchy1"/>
    <dgm:cxn modelId="{F77872BF-7133-4D13-A1E6-BFC5AF1EFAD8}" type="presParOf" srcId="{1C68EB54-9695-46A0-80DD-FB9B5ACEC2DE}" destId="{202F8111-8A45-4F15-8DC9-8CBF5A9ADC1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600" i="0" dirty="0">
              <a:latin typeface="+mn-lt"/>
              <a:ea typeface="+mn-ea"/>
              <a:cs typeface="+mn-cs"/>
            </a:rPr>
            <a:t>What can believers learn from Jacob’s prevailing prayer and reconciliation with Esau</a:t>
          </a:r>
          <a:r>
            <a:rPr lang="en-US" sz="3600" i="1" dirty="0">
              <a:latin typeface="+mn-lt"/>
              <a:ea typeface="+mn-ea"/>
              <a:cs typeface="+mn-cs"/>
            </a:rPr>
            <a:t>?</a:t>
          </a:r>
          <a:r>
            <a:rPr lang="en-US" sz="3600" b="0" i="1" dirty="0">
              <a:latin typeface="+mn-lt"/>
              <a:ea typeface="+mn-ea"/>
              <a:cs typeface="+mn-cs"/>
            </a:rPr>
            <a:t> </a:t>
          </a:r>
        </a:p>
        <a:p>
          <a:pPr algn="ctr" rtl="0">
            <a:lnSpc>
              <a:spcPct val="90000"/>
            </a:lnSpc>
          </a:pPr>
          <a:r>
            <a:rPr lang="en-US" sz="3600" b="1" i="1" dirty="0">
              <a:latin typeface="+mn-lt"/>
            </a:rPr>
            <a:t>Pro 16:7; Gen 33:4 </a:t>
          </a:r>
          <a:endParaRPr lang="en-GB" sz="3600" b="1" i="1" dirty="0">
            <a:latin typeface="+mn-lt"/>
            <a:ea typeface="+mn-ea"/>
            <a:cs typeface="+mn-cs"/>
          </a:endParaRP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9B640116-B46D-4B6D-901A-BD0740AD1D30}"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C93DEC2C-4475-4174-A183-CD165BFAFBC0}" type="presParOf" srcId="{7BC538D0-47AE-414F-9DE4-F18E62186D5B}" destId="{A5087579-C124-49EC-86E7-A232783731D9}" srcOrd="0" destOrd="0" presId="urn:microsoft.com/office/officeart/2005/8/layout/hierarchy1"/>
    <dgm:cxn modelId="{22E084C9-DCA2-4370-B38C-95F819960D34}" type="presParOf" srcId="{A5087579-C124-49EC-86E7-A232783731D9}" destId="{E432CA65-1FEE-4816-920D-95060379FF5B}" srcOrd="0" destOrd="0" presId="urn:microsoft.com/office/officeart/2005/8/layout/hierarchy1"/>
    <dgm:cxn modelId="{FAD5BC57-AAFC-4BBE-AAF5-E2AEF29CB06E}" type="presParOf" srcId="{E432CA65-1FEE-4816-920D-95060379FF5B}" destId="{A31D16F8-974D-4512-94F2-E4F4716BC42E}" srcOrd="0" destOrd="0" presId="urn:microsoft.com/office/officeart/2005/8/layout/hierarchy1"/>
    <dgm:cxn modelId="{09A96FD5-4BAE-41B7-988B-35FF031FE85F}" type="presParOf" srcId="{E432CA65-1FEE-4816-920D-95060379FF5B}" destId="{DDCA46C2-3612-464D-9F92-813CC60D482F}" srcOrd="1" destOrd="0" presId="urn:microsoft.com/office/officeart/2005/8/layout/hierarchy1"/>
    <dgm:cxn modelId="{1405788D-8DFA-41BD-A120-627C89197D47}"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4400" i="0" dirty="0">
              <a:latin typeface="+mn-lt"/>
              <a:ea typeface="+mn-ea"/>
              <a:cs typeface="+mn-cs"/>
            </a:rPr>
            <a:t>Why is prayer indispensable to believers</a:t>
          </a:r>
          <a:r>
            <a:rPr lang="en-US" sz="4400" i="1" dirty="0">
              <a:latin typeface="+mn-lt"/>
              <a:ea typeface="+mn-ea"/>
              <a:cs typeface="+mn-cs"/>
            </a:rPr>
            <a:t>?</a:t>
          </a:r>
          <a:r>
            <a:rPr lang="en-GB" sz="4400" i="1" dirty="0">
              <a:latin typeface="+mn-lt"/>
              <a:ea typeface="+mn-ea"/>
              <a:cs typeface="+mn-cs"/>
            </a:rPr>
            <a:t> </a:t>
          </a:r>
        </a:p>
        <a:p>
          <a:pPr algn="ctr" rtl="0">
            <a:lnSpc>
              <a:spcPct val="90000"/>
            </a:lnSpc>
          </a:pPr>
          <a:r>
            <a:rPr lang="en-GB" sz="4400" b="1" i="1" dirty="0">
              <a:latin typeface="+mn-lt"/>
            </a:rPr>
            <a:t>Luke 18:1</a:t>
          </a:r>
          <a:r>
            <a:rPr lang="en-GB" sz="4400" b="1" i="1" dirty="0">
              <a:solidFill>
                <a:srgbClr val="000000"/>
              </a:solidFill>
              <a:latin typeface="+mn-lt"/>
            </a:rPr>
            <a:t>;</a:t>
          </a:r>
          <a:r>
            <a:rPr lang="en-GB" sz="4400" b="1" i="1" dirty="0">
              <a:latin typeface="+mn-lt"/>
            </a:rPr>
            <a:t> 1 Thess 5:17</a:t>
          </a: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i="0" dirty="0">
              <a:latin typeface="+mn-lt"/>
              <a:ea typeface="+mn-ea"/>
              <a:cs typeface="+mn-cs"/>
            </a:rPr>
            <a:t>Give examples of other men of God who prevailed</a:t>
          </a:r>
          <a:r>
            <a:rPr lang="en-US" sz="3200" b="0" i="0" dirty="0">
              <a:latin typeface="+mn-lt"/>
              <a:ea typeface="+mn-ea"/>
              <a:cs typeface="+mn-cs"/>
            </a:rPr>
            <a:t> </a:t>
          </a:r>
          <a:r>
            <a:rPr lang="en-US" sz="3200" i="0" dirty="0">
              <a:latin typeface="+mn-lt"/>
              <a:ea typeface="+mn-ea"/>
              <a:cs typeface="+mn-cs"/>
            </a:rPr>
            <a:t>through prayers</a:t>
          </a:r>
          <a:r>
            <a:rPr lang="en-US" sz="3200" i="1" dirty="0">
              <a:latin typeface="+mn-lt"/>
              <a:ea typeface="+mn-ea"/>
              <a:cs typeface="+mn-cs"/>
            </a:rPr>
            <a:t>?</a:t>
          </a:r>
        </a:p>
        <a:p>
          <a:pPr algn="ctr" rtl="0">
            <a:lnSpc>
              <a:spcPct val="90000"/>
            </a:lnSpc>
          </a:pPr>
          <a:r>
            <a:rPr lang="en-GB" sz="3200" i="1" dirty="0">
              <a:latin typeface="+mn-lt"/>
              <a:ea typeface="+mn-ea"/>
              <a:cs typeface="+mn-cs"/>
            </a:rPr>
            <a:t> </a:t>
          </a:r>
          <a:r>
            <a:rPr lang="en-GB" sz="3200" b="1" i="1" dirty="0">
              <a:latin typeface="+mn-lt"/>
            </a:rPr>
            <a:t>Dan 6:10,22; 1 Sam 1:27; James 5:17,18</a:t>
          </a:r>
          <a:endParaRPr lang="en-US" sz="3200" b="1" i="1" dirty="0">
            <a:latin typeface="+mn-lt"/>
            <a:ea typeface="+mn-ea"/>
            <a:cs typeface="+mn-cs"/>
          </a:endParaRP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49D42DC4-8F56-473A-82B3-0E93610EF889}" type="presOf" srcId="{60B4422F-B5F1-45C8-8FA5-66CA47A48205}" destId="{DDCA46C2-3612-464D-9F92-813CC60D482F}" srcOrd="0" destOrd="0" presId="urn:microsoft.com/office/officeart/2005/8/layout/hierarchy1"/>
    <dgm:cxn modelId="{CF588619-AE01-4853-9DC7-4EE13E2DC8A4}" type="presParOf" srcId="{7BC538D0-47AE-414F-9DE4-F18E62186D5B}" destId="{A5087579-C124-49EC-86E7-A232783731D9}" srcOrd="0" destOrd="0" presId="urn:microsoft.com/office/officeart/2005/8/layout/hierarchy1"/>
    <dgm:cxn modelId="{48FBD89A-F0EE-4FD1-9800-1335D69160C5}" type="presParOf" srcId="{A5087579-C124-49EC-86E7-A232783731D9}" destId="{E432CA65-1FEE-4816-920D-95060379FF5B}" srcOrd="0" destOrd="0" presId="urn:microsoft.com/office/officeart/2005/8/layout/hierarchy1"/>
    <dgm:cxn modelId="{1FA5F87A-3705-495F-9747-DD78DCDEA477}" type="presParOf" srcId="{E432CA65-1FEE-4816-920D-95060379FF5B}" destId="{A31D16F8-974D-4512-94F2-E4F4716BC42E}" srcOrd="0" destOrd="0" presId="urn:microsoft.com/office/officeart/2005/8/layout/hierarchy1"/>
    <dgm:cxn modelId="{E03520E2-FE06-4023-B7B8-85169AA97665}" type="presParOf" srcId="{E432CA65-1FEE-4816-920D-95060379FF5B}" destId="{DDCA46C2-3612-464D-9F92-813CC60D482F}" srcOrd="1" destOrd="0" presId="urn:microsoft.com/office/officeart/2005/8/layout/hierarchy1"/>
    <dgm:cxn modelId="{CCE03F98-2D16-475D-8D8A-85A42863A22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i="0" kern="1200" dirty="0">
              <a:effectLst/>
              <a:latin typeface="Calibri" panose="020F0502020204030204"/>
              <a:ea typeface="+mn-ea"/>
              <a:cs typeface="+mn-cs"/>
            </a:rPr>
            <a:t>Why is it necessary to pray before reconciliation and restitution</a:t>
          </a:r>
          <a:r>
            <a:rPr lang="en-US" sz="3600" i="1" kern="1200" dirty="0">
              <a:effectLst/>
              <a:latin typeface="Calibri"/>
              <a:ea typeface="+mn-ea"/>
              <a:cs typeface="+mn-cs"/>
            </a:rPr>
            <a:t>?</a:t>
          </a:r>
          <a:r>
            <a:rPr lang="en-US" sz="3600" b="0" i="1" kern="1200" dirty="0">
              <a:effectLst/>
              <a:latin typeface="Calibri"/>
              <a:ea typeface="+mn-ea"/>
              <a:cs typeface="+mn-cs"/>
            </a:rPr>
            <a:t> </a:t>
          </a:r>
        </a:p>
        <a:p>
          <a:pPr marL="0" lvl="0" indent="0" algn="ctr" defTabSz="1600200" rtl="0">
            <a:lnSpc>
              <a:spcPct val="90000"/>
            </a:lnSpc>
            <a:spcBef>
              <a:spcPct val="0"/>
            </a:spcBef>
            <a:spcAft>
              <a:spcPct val="35000"/>
            </a:spcAft>
            <a:buNone/>
          </a:pPr>
          <a:r>
            <a:rPr lang="en-US" sz="3600" b="1" i="1" kern="1200" dirty="0">
              <a:effectLst/>
              <a:latin typeface="Calibri"/>
              <a:ea typeface="+mn-ea"/>
              <a:cs typeface="+mn-cs"/>
            </a:rPr>
            <a:t>Phil 4:6,7; Proverbs 3:6; Matt 5:23,24</a:t>
          </a:r>
          <a:endParaRPr lang="en-GB" sz="3600" b="1" i="1" kern="1200" dirty="0">
            <a:effectLst/>
            <a:latin typeface="Calibri"/>
            <a:ea typeface="+mn-ea"/>
            <a:cs typeface="+mn-cs"/>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rtl="0">
            <a:lnSpc>
              <a:spcPct val="90000"/>
            </a:lnSpc>
            <a:spcBef>
              <a:spcPct val="0"/>
            </a:spcBef>
            <a:spcAft>
              <a:spcPct val="35000"/>
            </a:spcAft>
            <a:buNone/>
          </a:pPr>
          <a:r>
            <a:rPr lang="en-US" sz="4700" i="0" kern="1200" dirty="0">
              <a:effectLst/>
              <a:latin typeface="+mn-lt"/>
              <a:ea typeface="+mn-ea"/>
              <a:cs typeface="+mn-cs"/>
            </a:rPr>
            <a:t>Why was Jacob afraid of Esau</a:t>
          </a:r>
          <a:r>
            <a:rPr lang="en-US" sz="4700" i="1" kern="1200" dirty="0">
              <a:effectLst/>
              <a:latin typeface="+mn-lt"/>
              <a:ea typeface="+mn-ea"/>
              <a:cs typeface="+mn-cs"/>
            </a:rPr>
            <a:t>?</a:t>
          </a:r>
          <a:r>
            <a:rPr lang="en-US" sz="4700" b="0" i="1" kern="1200" dirty="0">
              <a:latin typeface="+mn-lt"/>
              <a:ea typeface="+mn-ea"/>
              <a:cs typeface="+mn-cs"/>
            </a:rPr>
            <a:t> </a:t>
          </a:r>
        </a:p>
        <a:p>
          <a:pPr marL="0" lvl="0" indent="0" algn="ctr" defTabSz="2089150" rtl="0">
            <a:lnSpc>
              <a:spcPct val="90000"/>
            </a:lnSpc>
            <a:spcBef>
              <a:spcPct val="0"/>
            </a:spcBef>
            <a:spcAft>
              <a:spcPct val="35000"/>
            </a:spcAft>
            <a:buNone/>
          </a:pPr>
          <a:r>
            <a:rPr lang="en-US" sz="4700" b="1" i="1" kern="1200" dirty="0">
              <a:latin typeface="+mn-lt"/>
            </a:rPr>
            <a:t>Gen 32:7,11; 27:41; Pro 28:1</a:t>
          </a:r>
          <a:endParaRPr lang="en-US" sz="4700" b="1" i="1" kern="1200" dirty="0">
            <a:latin typeface="+mn-lt"/>
            <a:ea typeface="Calibri Light"/>
            <a:cs typeface="Calibri Light"/>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i="0" kern="1200" dirty="0">
              <a:effectLst/>
              <a:latin typeface="+mn-lt"/>
              <a:ea typeface="+mn-ea"/>
              <a:cs typeface="+mn-cs"/>
            </a:rPr>
            <a:t>How important is restitution in our walk with God and fellow men</a:t>
          </a:r>
          <a:r>
            <a:rPr lang="en-US" sz="3600" i="1" kern="1200" dirty="0">
              <a:effectLst/>
              <a:latin typeface="+mn-lt"/>
              <a:ea typeface="+mn-ea"/>
              <a:cs typeface="+mn-cs"/>
            </a:rPr>
            <a:t>?</a:t>
          </a:r>
          <a:r>
            <a:rPr lang="en-GB" sz="3600" i="1" kern="1200" dirty="0">
              <a:effectLst/>
              <a:latin typeface="+mn-lt"/>
              <a:ea typeface="+mn-ea"/>
              <a:cs typeface="+mn-cs"/>
            </a:rPr>
            <a:t> </a:t>
          </a:r>
        </a:p>
        <a:p>
          <a:pPr marL="0" lvl="0" indent="0" algn="ctr" defTabSz="1600200" rtl="0">
            <a:lnSpc>
              <a:spcPct val="90000"/>
            </a:lnSpc>
            <a:spcBef>
              <a:spcPct val="0"/>
            </a:spcBef>
            <a:spcAft>
              <a:spcPct val="35000"/>
            </a:spcAft>
            <a:buNone/>
          </a:pPr>
          <a:r>
            <a:rPr lang="en-GB" sz="3600" b="1" i="1" kern="1200" dirty="0">
              <a:effectLst/>
              <a:latin typeface="+mn-lt"/>
            </a:rPr>
            <a:t>Matt 5:23,24</a:t>
          </a:r>
          <a:r>
            <a:rPr lang="en-GB" sz="3600" b="1" i="1" kern="1200" dirty="0">
              <a:solidFill>
                <a:srgbClr val="000000"/>
              </a:solidFill>
              <a:effectLst/>
              <a:latin typeface="+mn-lt"/>
            </a:rPr>
            <a:t>;</a:t>
          </a:r>
          <a:r>
            <a:rPr lang="en-GB" sz="3600" b="1" i="1" kern="1200" dirty="0">
              <a:effectLst/>
              <a:latin typeface="+mn-lt"/>
            </a:rPr>
            <a:t> Luke 19:8,9; Acts 24:16</a:t>
          </a:r>
          <a:endParaRPr lang="en-US" sz="3600" b="1" i="1" kern="1200" dirty="0">
            <a:effectLst/>
            <a:latin typeface="+mn-lt"/>
            <a:ea typeface="+mn-ea"/>
            <a:cs typeface="+mn-cs"/>
          </a:endParaRPr>
        </a:p>
      </dsp:txBody>
      <dsp:txXfrm>
        <a:off x="3345266" y="620199"/>
        <a:ext cx="4790090" cy="2974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7CC9C-E009-45C0-BD11-773E86AEE1A7}">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C2716-5FE6-4E2A-9097-5A28B6E539C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GB" sz="3600" i="0" kern="1200" dirty="0">
              <a:latin typeface="+mn-lt"/>
              <a:ea typeface="+mn-ea"/>
              <a:cs typeface="+mn-cs"/>
            </a:rPr>
            <a:t>List some lessons from the encounter of Jacob with the heavenly visitor.</a:t>
          </a:r>
          <a:r>
            <a:rPr lang="en-GB" sz="3600" i="1" kern="1200" dirty="0">
              <a:latin typeface="+mn-lt"/>
              <a:ea typeface="+mn-ea"/>
              <a:cs typeface="+mn-cs"/>
            </a:rPr>
            <a:t> </a:t>
          </a:r>
        </a:p>
        <a:p>
          <a:pPr marL="0" lvl="0" indent="0" algn="ctr" defTabSz="1600200" rtl="0">
            <a:lnSpc>
              <a:spcPct val="90000"/>
            </a:lnSpc>
            <a:spcBef>
              <a:spcPct val="0"/>
            </a:spcBef>
            <a:spcAft>
              <a:spcPct val="35000"/>
            </a:spcAft>
            <a:buNone/>
          </a:pPr>
          <a:r>
            <a:rPr lang="en-GB" sz="3600" b="1" i="1" kern="1200" dirty="0" err="1">
              <a:latin typeface="+mn-lt"/>
            </a:rPr>
            <a:t>Hos</a:t>
          </a:r>
          <a:r>
            <a:rPr lang="en-GB" sz="3600" b="1" i="1" kern="1200" dirty="0">
              <a:latin typeface="+mn-lt"/>
            </a:rPr>
            <a:t> 12:4</a:t>
          </a:r>
          <a:r>
            <a:rPr lang="en-GB" sz="3600" b="1" i="1" kern="1200" dirty="0">
              <a:solidFill>
                <a:srgbClr val="000000"/>
              </a:solidFill>
              <a:latin typeface="+mn-lt"/>
            </a:rPr>
            <a:t>;</a:t>
          </a:r>
          <a:r>
            <a:rPr lang="en-GB" sz="3600" b="1" i="1" kern="1200" dirty="0">
              <a:latin typeface="+mn-lt"/>
            </a:rPr>
            <a:t> Gen 32:26 – 28; </a:t>
          </a:r>
          <a:r>
            <a:rPr lang="en-GB" sz="3600" b="1" i="1" kern="1200" dirty="0" err="1">
              <a:latin typeface="+mn-lt"/>
            </a:rPr>
            <a:t>Heb</a:t>
          </a:r>
          <a:r>
            <a:rPr lang="en-GB" sz="3600" b="1" i="1" kern="1200" dirty="0">
              <a:latin typeface="+mn-lt"/>
            </a:rPr>
            <a:t> 6:12</a:t>
          </a:r>
          <a:endParaRPr lang="en-GB" sz="3600" b="1" i="1" kern="1200" dirty="0">
            <a:latin typeface="+mn-lt"/>
            <a:ea typeface="+mn-ea"/>
            <a:cs typeface="+mn-cs"/>
          </a:endParaRPr>
        </a:p>
      </dsp:txBody>
      <dsp:txXfrm>
        <a:off x="3345266" y="620199"/>
        <a:ext cx="4790090" cy="2974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i="0" kern="1200" dirty="0">
              <a:latin typeface="+mn-lt"/>
              <a:ea typeface="+mn-ea"/>
              <a:cs typeface="+mn-cs"/>
            </a:rPr>
            <a:t>What can believers learn from Jacob’s prevailing prayer and reconciliation with Esau</a:t>
          </a:r>
          <a:r>
            <a:rPr lang="en-US" sz="3600" i="1" kern="1200" dirty="0">
              <a:latin typeface="+mn-lt"/>
              <a:ea typeface="+mn-ea"/>
              <a:cs typeface="+mn-cs"/>
            </a:rPr>
            <a:t>?</a:t>
          </a:r>
          <a:r>
            <a:rPr lang="en-US" sz="3600" b="0" i="1" kern="1200" dirty="0">
              <a:latin typeface="+mn-lt"/>
              <a:ea typeface="+mn-ea"/>
              <a:cs typeface="+mn-cs"/>
            </a:rPr>
            <a:t> </a:t>
          </a:r>
        </a:p>
        <a:p>
          <a:pPr marL="0" lvl="0" indent="0" algn="ctr" defTabSz="1600200" rtl="0">
            <a:lnSpc>
              <a:spcPct val="90000"/>
            </a:lnSpc>
            <a:spcBef>
              <a:spcPct val="0"/>
            </a:spcBef>
            <a:spcAft>
              <a:spcPct val="35000"/>
            </a:spcAft>
            <a:buNone/>
          </a:pPr>
          <a:r>
            <a:rPr lang="en-US" sz="3600" b="1" i="1" kern="1200" dirty="0">
              <a:latin typeface="+mn-lt"/>
            </a:rPr>
            <a:t>Pro 16:7; Gen 33:4 </a:t>
          </a:r>
          <a:endParaRPr lang="en-GB" sz="3600" b="1" i="1" kern="1200" dirty="0">
            <a:latin typeface="+mn-lt"/>
            <a:ea typeface="+mn-ea"/>
            <a:cs typeface="+mn-cs"/>
          </a:endParaRPr>
        </a:p>
      </dsp:txBody>
      <dsp:txXfrm>
        <a:off x="3345266" y="620199"/>
        <a:ext cx="4790090" cy="29741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rtl="0">
            <a:lnSpc>
              <a:spcPct val="90000"/>
            </a:lnSpc>
            <a:spcBef>
              <a:spcPct val="0"/>
            </a:spcBef>
            <a:spcAft>
              <a:spcPct val="35000"/>
            </a:spcAft>
            <a:buNone/>
          </a:pPr>
          <a:r>
            <a:rPr lang="en-US" sz="4400" i="0" kern="1200" dirty="0">
              <a:latin typeface="+mn-lt"/>
              <a:ea typeface="+mn-ea"/>
              <a:cs typeface="+mn-cs"/>
            </a:rPr>
            <a:t>Why is prayer indispensable to believers</a:t>
          </a:r>
          <a:r>
            <a:rPr lang="en-US" sz="4400" i="1" kern="1200" dirty="0">
              <a:latin typeface="+mn-lt"/>
              <a:ea typeface="+mn-ea"/>
              <a:cs typeface="+mn-cs"/>
            </a:rPr>
            <a:t>?</a:t>
          </a:r>
          <a:r>
            <a:rPr lang="en-GB" sz="4400" i="1" kern="1200" dirty="0">
              <a:latin typeface="+mn-lt"/>
              <a:ea typeface="+mn-ea"/>
              <a:cs typeface="+mn-cs"/>
            </a:rPr>
            <a:t> </a:t>
          </a:r>
        </a:p>
        <a:p>
          <a:pPr marL="0" lvl="0" indent="0" algn="ctr" defTabSz="1955800" rtl="0">
            <a:lnSpc>
              <a:spcPct val="90000"/>
            </a:lnSpc>
            <a:spcBef>
              <a:spcPct val="0"/>
            </a:spcBef>
            <a:spcAft>
              <a:spcPct val="35000"/>
            </a:spcAft>
            <a:buNone/>
          </a:pPr>
          <a:r>
            <a:rPr lang="en-GB" sz="4400" b="1" i="1" kern="1200" dirty="0">
              <a:latin typeface="+mn-lt"/>
            </a:rPr>
            <a:t>Luke 18:1</a:t>
          </a:r>
          <a:r>
            <a:rPr lang="en-GB" sz="4400" b="1" i="1" kern="1200" dirty="0">
              <a:solidFill>
                <a:srgbClr val="000000"/>
              </a:solidFill>
              <a:latin typeface="+mn-lt"/>
            </a:rPr>
            <a:t>;</a:t>
          </a:r>
          <a:r>
            <a:rPr lang="en-GB" sz="4400" b="1" i="1" kern="1200" dirty="0">
              <a:latin typeface="+mn-lt"/>
            </a:rPr>
            <a:t> 1 Thess 5:17</a:t>
          </a:r>
        </a:p>
      </dsp:txBody>
      <dsp:txXfrm>
        <a:off x="3345266" y="620199"/>
        <a:ext cx="4790090" cy="2974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i="0" kern="1200" dirty="0">
              <a:latin typeface="+mn-lt"/>
              <a:ea typeface="+mn-ea"/>
              <a:cs typeface="+mn-cs"/>
            </a:rPr>
            <a:t>Give examples of other men of God who prevailed</a:t>
          </a:r>
          <a:r>
            <a:rPr lang="en-US" sz="3200" b="0" i="0" kern="1200" dirty="0">
              <a:latin typeface="+mn-lt"/>
              <a:ea typeface="+mn-ea"/>
              <a:cs typeface="+mn-cs"/>
            </a:rPr>
            <a:t> </a:t>
          </a:r>
          <a:r>
            <a:rPr lang="en-US" sz="3200" i="0" kern="1200" dirty="0">
              <a:latin typeface="+mn-lt"/>
              <a:ea typeface="+mn-ea"/>
              <a:cs typeface="+mn-cs"/>
            </a:rPr>
            <a:t>through prayers</a:t>
          </a:r>
          <a:r>
            <a:rPr lang="en-US" sz="3200" i="1" kern="1200" dirty="0">
              <a:latin typeface="+mn-lt"/>
              <a:ea typeface="+mn-ea"/>
              <a:cs typeface="+mn-cs"/>
            </a:rPr>
            <a:t>?</a:t>
          </a:r>
        </a:p>
        <a:p>
          <a:pPr marL="0" lvl="0" indent="0" algn="ctr" defTabSz="1422400" rtl="0">
            <a:lnSpc>
              <a:spcPct val="90000"/>
            </a:lnSpc>
            <a:spcBef>
              <a:spcPct val="0"/>
            </a:spcBef>
            <a:spcAft>
              <a:spcPct val="35000"/>
            </a:spcAft>
            <a:buNone/>
          </a:pPr>
          <a:r>
            <a:rPr lang="en-GB" sz="3200" i="1" kern="1200" dirty="0">
              <a:latin typeface="+mn-lt"/>
              <a:ea typeface="+mn-ea"/>
              <a:cs typeface="+mn-cs"/>
            </a:rPr>
            <a:t> </a:t>
          </a:r>
          <a:r>
            <a:rPr lang="en-GB" sz="3200" b="1" i="1" kern="1200" dirty="0">
              <a:latin typeface="+mn-lt"/>
            </a:rPr>
            <a:t>Dan 6:10,22; 1 Sam 1:27; James 5:17,18</a:t>
          </a:r>
          <a:endParaRPr lang="en-US" sz="3200" b="1" i="1" kern="1200" dirty="0">
            <a:latin typeface="+mn-lt"/>
            <a:ea typeface="+mn-ea"/>
            <a:cs typeface="+mn-cs"/>
          </a:endParaRPr>
        </a:p>
      </dsp:txBody>
      <dsp:txXfrm>
        <a:off x="3345266" y="620199"/>
        <a:ext cx="4790090" cy="29741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08/05/2026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44A01-CC7D-010B-136A-89B8C2FFF40B}"/>
              </a:ext>
            </a:extLst>
          </p:cNvPr>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a:extLst>
              <a:ext uri="{FF2B5EF4-FFF2-40B4-BE49-F238E27FC236}">
                <a16:creationId xmlns:a16="http://schemas.microsoft.com/office/drawing/2014/main" id="{91A6468F-998E-8A8A-705F-0FECFAC70FF2}"/>
              </a:ext>
            </a:extLst>
          </p:cNvPr>
          <p:cNvSpPr>
            <a:spLocks noGrp="1"/>
          </p:cNvSpPr>
          <p:nvPr>
            <p:ph type="subTitle" idx="1"/>
          </p:nvPr>
        </p:nvSpPr>
        <p:spPr>
          <a:xfrm>
            <a:off x="1524000" y="4617728"/>
            <a:ext cx="9144000" cy="944339"/>
          </a:xfrm>
        </p:spPr>
        <p:txBody>
          <a:bodyPr vert="horz" lIns="91440" tIns="45720" rIns="91440" bIns="45720" rtlCol="0" anchor="t">
            <a:normAutofit/>
          </a:bodyPr>
          <a:lstStyle/>
          <a:p>
            <a:r>
              <a:rPr lang="en-GB" b="1"/>
              <a:t>24-05-2026</a:t>
            </a:r>
          </a:p>
        </p:txBody>
      </p:sp>
      <p:cxnSp>
        <p:nvCxnSpPr>
          <p:cNvPr id="15" name="Straight Connector 14">
            <a:extLst>
              <a:ext uri="{FF2B5EF4-FFF2-40B4-BE49-F238E27FC236}">
                <a16:creationId xmlns:a16="http://schemas.microsoft.com/office/drawing/2014/main" id="{AFA75EE9-0DE4-4982-A870-290AD61EAA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a:extLst>
              <a:ext uri="{FF2B5EF4-FFF2-40B4-BE49-F238E27FC236}">
                <a16:creationId xmlns:a16="http://schemas.microsoft.com/office/drawing/2014/main" id="{F51C0967-AC64-C648-19E8-E5A1F1B31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15697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CONCLUSION OF OUR LAST STUDY</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err="1"/>
              <a:t>xxxx</a:t>
            </a:r>
            <a:endParaRPr lang="en-US" b="1"/>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648CA97D-F05E-F7CF-2502-09279E03FC75}"/>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i="1" err="1">
                <a:solidFill>
                  <a:srgbClr val="FFFFFF"/>
                </a:solidFill>
                <a:latin typeface="Cambria"/>
                <a:ea typeface="Cambria"/>
              </a:rPr>
              <a:t>xxxx</a:t>
            </a:r>
            <a:endParaRPr lang="en-US" err="1"/>
          </a:p>
        </p:txBody>
      </p:sp>
    </p:spTree>
    <p:extLst>
      <p:ext uri="{BB962C8B-B14F-4D97-AF65-F5344CB8AC3E}">
        <p14:creationId xmlns:p14="http://schemas.microsoft.com/office/powerpoint/2010/main" val="309847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a:ln>
                  <a:noFill/>
                </a:ln>
                <a:solidFill>
                  <a:srgbClr val="FFFFFF"/>
                </a:solidFill>
                <a:effectLst/>
                <a:uLnTx/>
                <a:uFillTx/>
                <a:latin typeface="+mj-lt"/>
                <a:ea typeface="+mj-ea"/>
                <a:cs typeface="+mj-cs"/>
              </a:rPr>
              <a:t>LESSON </a:t>
            </a:r>
            <a:r>
              <a:rPr lang="en-US" altLang="en-US" sz="4800" b="1" u="sng">
                <a:solidFill>
                  <a:srgbClr val="FFFFFF"/>
                </a:solidFill>
              </a:rPr>
              <a:t>20</a:t>
            </a:r>
            <a:r>
              <a:rPr kumimoji="0" lang="en-US" altLang="en-US" sz="4800" b="1" i="0" u="none" strike="noStrike" kern="1200" cap="none" spc="0" normalizeH="0" baseline="0" noProof="0">
                <a:ln>
                  <a:noFill/>
                </a:ln>
                <a:solidFill>
                  <a:srgbClr val="FFFFFF"/>
                </a:solidFill>
                <a:effectLst/>
                <a:uLnTx/>
                <a:uFillTx/>
                <a:latin typeface="+mj-lt"/>
                <a:ea typeface="+mj-ea"/>
                <a:cs typeface="+mj-cs"/>
              </a:rPr>
              <a:t>: </a:t>
            </a:r>
            <a:r>
              <a:rPr lang="en-US" altLang="en-US" sz="4800" b="1">
                <a:solidFill>
                  <a:srgbClr val="FFFFFF"/>
                </a:solidFill>
              </a:rPr>
              <a:t>Jacob prevails at Jabbok</a:t>
            </a:r>
            <a:endParaRPr lang="en-US" sz="4800" kern="120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a:extLst>
              <a:ext uri="{FF2B5EF4-FFF2-40B4-BE49-F238E27FC236}">
                <a16:creationId xmlns:a16="http://schemas.microsoft.com/office/drawing/2014/main" id="{66077BFE-7956-2161-471E-9C75FED31DBA}"/>
              </a:ext>
            </a:extLst>
          </p:cNvPr>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285750" lvl="1" indent="-285750" algn="ctr" defTabSz="1289050">
              <a:lnSpc>
                <a:spcPct val="90000"/>
              </a:lnSpc>
              <a:spcBef>
                <a:spcPct val="0"/>
              </a:spcBef>
              <a:spcAft>
                <a:spcPct val="20000"/>
              </a:spcAft>
            </a:pPr>
            <a:r>
              <a:rPr lang="en-US" sz="2800"/>
              <a:t>“And he said, Thy name shall be called no more Jacob, but Israel: for as a prince hast thou power with God and with men, and hast prevailed.”</a:t>
            </a:r>
            <a:r>
              <a:rPr lang="en-GB" sz="2800"/>
              <a:t> (Genesis 32:28).</a:t>
            </a:r>
            <a:endParaRPr lang="en-US" sz="2800" kern="1200"/>
          </a:p>
        </p:txBody>
      </p:sp>
      <p:sp>
        <p:nvSpPr>
          <p:cNvPr id="3" name="Freeform: Shape 2">
            <a:extLst>
              <a:ext uri="{FF2B5EF4-FFF2-40B4-BE49-F238E27FC236}">
                <a16:creationId xmlns:a16="http://schemas.microsoft.com/office/drawing/2014/main" id="{6F2D7EF5-2447-9E83-B07F-A3F30C43F2C4}"/>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lang="en-GB" sz="2800" b="1" i="0" kern="1200" baseline="0"/>
              <a:t>TEXT:</a:t>
            </a:r>
            <a:r>
              <a:rPr lang="en-GB" sz="2800" b="1" i="1" kern="1200" baseline="0"/>
              <a:t>  </a:t>
            </a:r>
            <a:r>
              <a:rPr lang="en-US" sz="2800" b="1" i="1"/>
              <a:t>Genesis 32 – 33</a:t>
            </a:r>
            <a:endParaRPr lang="en-US" sz="2800" kern="1200"/>
          </a:p>
        </p:txBody>
      </p:sp>
    </p:spTree>
    <p:extLst>
      <p:ext uri="{BB962C8B-B14F-4D97-AF65-F5344CB8AC3E}">
        <p14:creationId xmlns:p14="http://schemas.microsoft.com/office/powerpoint/2010/main" val="75522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INTRODUCTION</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191608" y="686862"/>
            <a:ext cx="7534047" cy="5475129"/>
          </a:xfrm>
        </p:spPr>
        <p:txBody>
          <a:bodyPr anchor="ctr">
            <a:normAutofit lnSpcReduction="10000"/>
          </a:bodyPr>
          <a:lstStyle/>
          <a:p>
            <a:pPr marL="0" indent="0" algn="just">
              <a:spcAft>
                <a:spcPts val="600"/>
              </a:spcAft>
              <a:buNone/>
              <a:defRPr/>
            </a:pPr>
            <a:r>
              <a:rPr lang="en-US" dirty="0">
                <a:latin typeface="Calibri"/>
                <a:ea typeface="Calibri"/>
                <a:cs typeface="Calibri"/>
              </a:rPr>
              <a:t>After years of exile, God directs Jacob to return home. Though he had divine promises, angelic encounters and material wealth, his unresolved conflict with Esau filled him with fear and uncertainty. His brother Esau, whom he cheated years earlier, is coming toward him with 400 men. Jacob discovered that human wisdom cannot replace divine help which pushes him into deep prayer, where he wrestled with a divine visitor until daybreak. That encounter transformed Jacob from a fearful schemer into a humble man who depends fully on God. The story shows how obedience, repentance, fervent prayer, and humility open the doors for God to change our circumstance, character and restore relationships.</a:t>
            </a:r>
            <a:endParaRPr lang="en-US" dirty="0">
              <a:ea typeface="Calibri"/>
              <a:cs typeface="Calibri"/>
            </a:endParaRP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721666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215866" y="686862"/>
            <a:ext cx="7345947" cy="5475129"/>
          </a:xfrm>
        </p:spPr>
        <p:txBody>
          <a:bodyPr anchor="ctr">
            <a:normAutofit/>
          </a:bodyPr>
          <a:lstStyle/>
          <a:p>
            <a:pPr marL="514350" indent="-514350" algn="just">
              <a:spcBef>
                <a:spcPct val="0"/>
              </a:spcBef>
              <a:spcAft>
                <a:spcPts val="600"/>
              </a:spcAft>
              <a:buAutoNum type="arabicPeriod"/>
              <a:defRPr/>
            </a:pPr>
            <a:r>
              <a:rPr lang="en-US" dirty="0">
                <a:ea typeface="Calibri"/>
                <a:cs typeface="Calibri"/>
              </a:rPr>
              <a:t>Unresolved offences hinder spiritual confidence.</a:t>
            </a:r>
          </a:p>
          <a:p>
            <a:pPr marL="514350" indent="-514350" algn="just">
              <a:spcBef>
                <a:spcPct val="0"/>
              </a:spcBef>
              <a:spcAft>
                <a:spcPts val="600"/>
              </a:spcAft>
              <a:buAutoNum type="arabicPeriod"/>
              <a:defRPr/>
            </a:pPr>
            <a:r>
              <a:rPr lang="en-US" dirty="0">
                <a:ea typeface="Calibri"/>
                <a:cs typeface="Calibri"/>
              </a:rPr>
              <a:t>True reconciliation requires repentance and restitution and it matters to God.</a:t>
            </a:r>
          </a:p>
          <a:p>
            <a:pPr marL="514350" indent="-514350" algn="just">
              <a:spcBef>
                <a:spcPct val="0"/>
              </a:spcBef>
              <a:spcAft>
                <a:spcPts val="600"/>
              </a:spcAft>
              <a:buAutoNum type="arabicPeriod"/>
              <a:defRPr/>
            </a:pPr>
            <a:r>
              <a:rPr lang="en-US" dirty="0">
                <a:ea typeface="Calibri"/>
                <a:cs typeface="Calibri"/>
              </a:rPr>
              <a:t>Divine blessing often requires patience and persistent prayer. </a:t>
            </a:r>
          </a:p>
          <a:p>
            <a:pPr marL="514350" indent="-514350" algn="just">
              <a:spcBef>
                <a:spcPct val="0"/>
              </a:spcBef>
              <a:spcAft>
                <a:spcPts val="600"/>
              </a:spcAft>
              <a:buAutoNum type="arabicPeriod"/>
              <a:defRPr/>
            </a:pPr>
            <a:r>
              <a:rPr lang="en-US" dirty="0">
                <a:ea typeface="Calibri"/>
                <a:cs typeface="Calibri"/>
              </a:rPr>
              <a:t>God often breaks us before He blesses us.</a:t>
            </a:r>
          </a:p>
          <a:p>
            <a:pPr marL="514350" indent="-514350" algn="just">
              <a:spcBef>
                <a:spcPct val="0"/>
              </a:spcBef>
              <a:spcAft>
                <a:spcPts val="600"/>
              </a:spcAft>
              <a:buAutoNum type="arabicPeriod"/>
              <a:defRPr/>
            </a:pPr>
            <a:r>
              <a:rPr lang="en-US" dirty="0">
                <a:ea typeface="+mn-lt"/>
                <a:cs typeface="+mn-lt"/>
              </a:rPr>
              <a:t>Fervent prayer changes both the believer and the situation.</a:t>
            </a:r>
          </a:p>
          <a:p>
            <a:pPr marL="514350" indent="-514350" algn="just">
              <a:spcBef>
                <a:spcPct val="0"/>
              </a:spcBef>
              <a:spcAft>
                <a:spcPts val="600"/>
              </a:spcAft>
              <a:buAutoNum type="arabicPeriod"/>
              <a:defRPr/>
            </a:pPr>
            <a:r>
              <a:rPr lang="en-US" dirty="0">
                <a:ea typeface="+mn-lt"/>
                <a:cs typeface="+mn-lt"/>
              </a:rPr>
              <a:t>Humility and obedience attract divine guidance and preservation.</a:t>
            </a: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898EAFF5-537E-AD5C-23D9-EBE879C35C24}"/>
              </a:ext>
            </a:extLst>
          </p:cNvPr>
          <p:cNvSpPr txBox="1">
            <a:spLocks/>
          </p:cNvSpPr>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2800" b="1" dirty="0">
                <a:solidFill>
                  <a:srgbClr val="FFFFFF"/>
                </a:solidFill>
                <a:latin typeface="Cambria"/>
                <a:ea typeface="Cambria"/>
              </a:rPr>
              <a:t>KEY LESSONS FROM THE STUDY</a:t>
            </a: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charset="0"/>
              </a:rPr>
              <a:t>Genesis 32:24-29; Matthew 5:23,24; Hebrews 12:5-11,14</a:t>
            </a:r>
            <a:endParaRPr lang="en-GB" sz="2800" i="1" dirty="0">
              <a:solidFill>
                <a:srgbClr val="FFFFFF"/>
              </a:solidFill>
            </a:endParaRPr>
          </a:p>
        </p:txBody>
      </p:sp>
    </p:spTree>
    <p:extLst>
      <p:ext uri="{BB962C8B-B14F-4D97-AF65-F5344CB8AC3E}">
        <p14:creationId xmlns:p14="http://schemas.microsoft.com/office/powerpoint/2010/main" val="1569041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1</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extLst>
              <p:ext uri="{D42A27DB-BD31-4B8C-83A1-F6EECF244321}">
                <p14:modId xmlns:p14="http://schemas.microsoft.com/office/powerpoint/2010/main" val="419391755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0381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FD2DD6-C110-F03A-1A44-FC920081F42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C5BD27E-AE86-6E48-D92B-4D72AECCF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46A15085-FE25-6302-5026-D7EBA06F97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9DCFD9C-D354-6B70-7200-A65411187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6D060AA-92BF-6A00-2D9B-87D3CF31F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C1D922-5D05-8078-1F77-66A2D706AB43}"/>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2</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260FD2EC-4ABC-42B0-5A52-7967C2405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CFD7CA2-F5CE-CDB9-64E1-6881DEE02505}"/>
              </a:ext>
            </a:extLst>
          </p:cNvPr>
          <p:cNvGraphicFramePr>
            <a:graphicFrameLocks noGrp="1"/>
          </p:cNvGraphicFramePr>
          <p:nvPr>
            <p:ph idx="1"/>
            <p:extLst>
              <p:ext uri="{D42A27DB-BD31-4B8C-83A1-F6EECF244321}">
                <p14:modId xmlns:p14="http://schemas.microsoft.com/office/powerpoint/2010/main" val="210934847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9270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3</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extLst>
              <p:ext uri="{D42A27DB-BD31-4B8C-83A1-F6EECF244321}">
                <p14:modId xmlns:p14="http://schemas.microsoft.com/office/powerpoint/2010/main" val="203760915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0459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a:t>
            </a:r>
            <a:r>
              <a:rPr lang="en-GB" altLang="en-US" sz="4000" b="1">
                <a:solidFill>
                  <a:srgbClr val="FFFFFF"/>
                </a:solidFill>
                <a:latin typeface="Cambria" charset="0"/>
              </a:rPr>
              <a:t>4</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extLst>
              <p:ext uri="{D42A27DB-BD31-4B8C-83A1-F6EECF244321}">
                <p14:modId xmlns:p14="http://schemas.microsoft.com/office/powerpoint/2010/main" val="370899555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7389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79D9C0-8AD2-F222-4DF6-FCC211D042D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05B9FB7-FABE-EEFC-88E8-4A51BB821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5FD28507-8D2D-068E-D369-8F696F9CF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5F534DD-5405-ED5F-73FA-856F24C30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0B22EC-F0A9-4465-E18F-8447EC27A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BD4152-DAD9-1769-8AE2-12D660A35A4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5</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1E00C29-A7E8-1EFC-3CE5-60C882AD1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EF1B9-C75A-3337-D242-C8AD54B12D7C}"/>
              </a:ext>
            </a:extLst>
          </p:cNvPr>
          <p:cNvGraphicFramePr>
            <a:graphicFrameLocks noGrp="1"/>
          </p:cNvGraphicFramePr>
          <p:nvPr>
            <p:ph idx="1"/>
            <p:extLst>
              <p:ext uri="{D42A27DB-BD31-4B8C-83A1-F6EECF244321}">
                <p14:modId xmlns:p14="http://schemas.microsoft.com/office/powerpoint/2010/main" val="334730816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2677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BFD79F-1C77-E681-D992-9E2AE3F8FCE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D9C33B7-974F-68D4-7B67-2CBA4940AD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6019F408-9DC0-F0EA-6D25-41A91F439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3E200E3-1D39-E014-0724-43D83ACF6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5A01371-C420-D300-F941-9F53DD39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ABCEFB-BA0B-520C-5B4E-A7305F4BD9C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a:ea typeface="Cambria"/>
              </a:rPr>
              <a:t>QUESTION </a:t>
            </a:r>
            <a:r>
              <a:rPr lang="en-GB" altLang="en-US" sz="4000" b="1">
                <a:solidFill>
                  <a:srgbClr val="FFFFFF"/>
                </a:solidFill>
                <a:latin typeface="Cambria"/>
                <a:ea typeface="Cambria"/>
              </a:rPr>
              <a:t>6</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815639FD-408E-0F4A-4C1D-0520893CF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CAC70E6-D72F-C2C7-BD55-649BB20C92BB}"/>
              </a:ext>
            </a:extLst>
          </p:cNvPr>
          <p:cNvGraphicFramePr>
            <a:graphicFrameLocks noGrp="1"/>
          </p:cNvGraphicFramePr>
          <p:nvPr>
            <p:ph idx="1"/>
            <p:extLst>
              <p:ext uri="{D42A27DB-BD31-4B8C-83A1-F6EECF244321}">
                <p14:modId xmlns:p14="http://schemas.microsoft.com/office/powerpoint/2010/main" val="267122554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3884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0C8370-E2DD-8BDF-8F3D-559E44ABC6F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DA44F3E-D6CD-6BAD-37A0-9C2AA592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DE717B9A-F39E-05AD-94F1-548809510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7F03968-51E7-065E-E14A-69DDE5BED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A5EE91-9208-C057-4259-C1CCF83A9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D35DC-89D6-38F6-2FD5-D7BD8364194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a:ea typeface="Cambria"/>
              </a:rPr>
              <a:t>QUESTION </a:t>
            </a:r>
            <a:r>
              <a:rPr lang="en-GB" altLang="en-US" sz="4000" b="1">
                <a:solidFill>
                  <a:srgbClr val="FFFFFF"/>
                </a:solidFill>
                <a:latin typeface="Cambria"/>
                <a:ea typeface="Cambria"/>
              </a:rPr>
              <a:t>7</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1C14FDA3-FBE9-F413-7531-CF9405EFA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B017108-B815-04DF-3B05-9760ED723149}"/>
              </a:ext>
            </a:extLst>
          </p:cNvPr>
          <p:cNvGraphicFramePr>
            <a:graphicFrameLocks noGrp="1"/>
          </p:cNvGraphicFramePr>
          <p:nvPr>
            <p:ph idx="1"/>
            <p:extLst>
              <p:ext uri="{D42A27DB-BD31-4B8C-83A1-F6EECF244321}">
                <p14:modId xmlns:p14="http://schemas.microsoft.com/office/powerpoint/2010/main" val="34142130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3301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CONCLUSION</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ea typeface="+mn-lt"/>
                <a:cs typeface="+mn-lt"/>
              </a:rPr>
              <a:t> Jacob's story started out with anxiety, guilt and uncertainty of the future. But through fervent prayer, confession, humility, and obedience, he experienced transformation and reconciliation. Unresolved conflict or offence rob us of peace. Restitution and humility restore relationships. Prevailing prayer changes us and our circumstances. God’s help is available to those who depend on Him. Like Jacob, believers can move from fear to favor when they pray, obey, and trust God fully.</a:t>
            </a:r>
            <a:endParaRPr lang="en-US"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941853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65288E-584A-1CCA-F6C2-EE785F2E0DEA}"/>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ABFE4366-BEC1-C588-F810-FC7D0309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B05F313-F18E-04B9-9884-42A93839ADEF}"/>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a:ea typeface="Cambria"/>
              </a:rPr>
              <a:t>ASSIGNMENT</a:t>
            </a:r>
            <a:endParaRPr lang="en-US"/>
          </a:p>
        </p:txBody>
      </p:sp>
      <p:sp>
        <p:nvSpPr>
          <p:cNvPr id="11" name="Rectangle 10">
            <a:extLst>
              <a:ext uri="{FF2B5EF4-FFF2-40B4-BE49-F238E27FC236}">
                <a16:creationId xmlns:a16="http://schemas.microsoft.com/office/drawing/2014/main" id="{814FC228-52CC-6A26-87E4-645F38342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78393BE0-0EEA-3B38-F1A5-096C2C3E9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4E138A-A4F0-40C5-C87B-83C39CD9ABED}"/>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ea typeface="+mn-lt"/>
                <a:cs typeface="+mn-lt"/>
              </a:rPr>
              <a:t>Commit to pray daily for seven days for a specific burden or problem. To help your prayer, develop a prayer plan, that is prayer points and time. Record your experience during the week and testimony of answer to prayer. Be ready to share your testimony the following week.</a:t>
            </a:r>
            <a:endParaRPr lang="en-US" dirty="0"/>
          </a:p>
        </p:txBody>
      </p:sp>
      <p:pic>
        <p:nvPicPr>
          <p:cNvPr id="4" name="Picture 3" descr="Logo&#10;&#10;Description automatically generated">
            <a:extLst>
              <a:ext uri="{FF2B5EF4-FFF2-40B4-BE49-F238E27FC236}">
                <a16:creationId xmlns:a16="http://schemas.microsoft.com/office/drawing/2014/main" id="{879CB66F-1989-2691-B71F-8D30D1420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0550431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549</Words>
  <Application>Microsoft Office PowerPoint</Application>
  <PresentationFormat>Widescreen</PresentationFormat>
  <Paragraphs>44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vt:lpstr>
      <vt:lpstr>Office Theme</vt:lpstr>
      <vt:lpstr>SEARCH THE SCRIPTURES</vt:lpstr>
      <vt:lpstr>CONCLUSION OF OUR LAST STUDY</vt:lpstr>
      <vt:lpstr>LESSON 20: Jacob prevails at Jabbok</vt:lpstr>
      <vt:lpstr>INTRODUCTION</vt:lpstr>
      <vt:lpstr>Genesis 32:24-29; Matthew 5:23,24; Hebrews 12:5-11,14</vt:lpstr>
      <vt:lpstr>QUESTION 1</vt:lpstr>
      <vt:lpstr>QUESTION 2</vt:lpstr>
      <vt:lpstr>QUESTION 3</vt:lpstr>
      <vt:lpstr>QUESTION 4</vt:lpstr>
      <vt:lpstr>QUESTION 5</vt:lpstr>
      <vt:lpstr>QUESTION 6</vt:lpstr>
      <vt:lpstr>QUESTION 7</vt:lpstr>
      <vt:lpstr>CONCLUSION</vt:lpstr>
      <vt:lpstr>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Augustine Ayantunde</cp:lastModifiedBy>
  <cp:revision>198</cp:revision>
  <dcterms:created xsi:type="dcterms:W3CDTF">2023-01-06T14:44:39Z</dcterms:created>
  <dcterms:modified xsi:type="dcterms:W3CDTF">2026-05-08T13:16:09Z</dcterms:modified>
</cp:coreProperties>
</file>