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notesMasterIdLst>
    <p:notesMasterId r:id="rId54"/>
  </p:notesMasterIdLst>
  <p:sldIdLst>
    <p:sldId id="4219" r:id="rId7"/>
    <p:sldId id="269" r:id="rId8"/>
    <p:sldId id="270" r:id="rId9"/>
    <p:sldId id="4384" r:id="rId10"/>
    <p:sldId id="4385" r:id="rId11"/>
    <p:sldId id="4386" r:id="rId12"/>
    <p:sldId id="4387" r:id="rId13"/>
    <p:sldId id="4388" r:id="rId14"/>
    <p:sldId id="302" r:id="rId15"/>
    <p:sldId id="4389" r:id="rId16"/>
    <p:sldId id="256" r:id="rId17"/>
    <p:sldId id="265" r:id="rId18"/>
    <p:sldId id="257" r:id="rId19"/>
    <p:sldId id="266" r:id="rId20"/>
    <p:sldId id="260" r:id="rId21"/>
    <p:sldId id="259" r:id="rId22"/>
    <p:sldId id="275" r:id="rId23"/>
    <p:sldId id="272" r:id="rId24"/>
    <p:sldId id="261" r:id="rId25"/>
    <p:sldId id="4398" r:id="rId26"/>
    <p:sldId id="276" r:id="rId27"/>
    <p:sldId id="277" r:id="rId28"/>
    <p:sldId id="258" r:id="rId29"/>
    <p:sldId id="278" r:id="rId30"/>
    <p:sldId id="3211" r:id="rId31"/>
    <p:sldId id="3200" r:id="rId32"/>
    <p:sldId id="3201" r:id="rId33"/>
    <p:sldId id="4231" r:id="rId34"/>
    <p:sldId id="3163" r:id="rId35"/>
    <p:sldId id="3380" r:id="rId36"/>
    <p:sldId id="4327" r:id="rId37"/>
    <p:sldId id="4328" r:id="rId38"/>
    <p:sldId id="4397" r:id="rId39"/>
    <p:sldId id="4396" r:id="rId40"/>
    <p:sldId id="4104" r:id="rId41"/>
    <p:sldId id="4390" r:id="rId42"/>
    <p:sldId id="4391" r:id="rId43"/>
    <p:sldId id="274" r:id="rId44"/>
    <p:sldId id="4392" r:id="rId45"/>
    <p:sldId id="293" r:id="rId46"/>
    <p:sldId id="4393" r:id="rId47"/>
    <p:sldId id="4394" r:id="rId48"/>
    <p:sldId id="4395" r:id="rId49"/>
    <p:sldId id="297" r:id="rId50"/>
    <p:sldId id="3627" r:id="rId51"/>
    <p:sldId id="3204" r:id="rId52"/>
    <p:sldId id="2089"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B50"/>
    <a:srgbClr val="000A1E"/>
    <a:srgbClr val="55E978"/>
    <a:srgbClr val="FF99FF"/>
    <a:srgbClr val="FFCCFF"/>
    <a:srgbClr val="F1EBF1"/>
    <a:srgbClr val="80350E"/>
    <a:srgbClr val="3333FF"/>
    <a:srgbClr val="A9A94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96" autoAdjust="0"/>
  </p:normalViewPr>
  <p:slideViewPr>
    <p:cSldViewPr snapToGrid="0">
      <p:cViewPr varScale="1">
        <p:scale>
          <a:sx n="47" d="100"/>
          <a:sy n="47" d="100"/>
        </p:scale>
        <p:origin x="77" y="51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microsoft.com/office/2018/10/relationships/authors" Target="author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s>
</file>

<file path=ppt/diagrams/_rels/data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dgm:spPr/>
      <dgm:t>
        <a:bodyPr/>
        <a:lstStyle/>
        <a:p>
          <a:pPr algn="ctr" rtl="0">
            <a:lnSpc>
              <a:spcPct val="90000"/>
            </a:lnSpc>
          </a:pPr>
          <a:r>
            <a:rPr lang="en-US" sz="4700" i="0" dirty="0">
              <a:effectLst/>
              <a:latin typeface="Calibri" panose="020F0502020204030204"/>
              <a:ea typeface="+mn-ea"/>
              <a:cs typeface="+mn-cs"/>
            </a:rPr>
            <a:t>Why is it necessary to pray before reconciliation and restitution</a:t>
          </a:r>
          <a:r>
            <a:rPr lang="en-US" sz="4700" i="1" dirty="0">
              <a:effectLst/>
              <a:latin typeface="Calibri"/>
              <a:ea typeface="+mn-ea"/>
              <a:cs typeface="+mn-cs"/>
            </a:rPr>
            <a:t>?</a:t>
          </a:r>
          <a:r>
            <a:rPr lang="en-US" sz="4700" b="0" i="1" dirty="0">
              <a:effectLst/>
              <a:latin typeface="Calibri"/>
              <a:ea typeface="+mn-ea"/>
              <a:cs typeface="+mn-cs"/>
            </a:rPr>
            <a:t> </a:t>
          </a:r>
        </a:p>
        <a:p>
          <a:pPr algn="ctr" rtl="0">
            <a:lnSpc>
              <a:spcPct val="90000"/>
            </a:lnSpc>
          </a:pPr>
          <a:r>
            <a:rPr lang="en-US" sz="4700" b="1" i="1" dirty="0">
              <a:effectLst/>
              <a:latin typeface="Calibri"/>
              <a:ea typeface="+mn-ea"/>
              <a:cs typeface="+mn-cs"/>
            </a:rPr>
            <a:t>Phil 4:6,7; Proverbs 3:6; Matt 5:23,24</a:t>
          </a:r>
          <a:endParaRPr lang="en-GB" sz="4700" b="1" i="1" dirty="0">
            <a:effectLst/>
            <a:latin typeface="Calibri"/>
            <a:ea typeface="+mn-ea"/>
            <a:cs typeface="+mn-cs"/>
          </a:endParaRPr>
        </a:p>
      </dgm:t>
    </dgm:pt>
    <dgm:pt modelId="{8B714856-D08B-41FD-BF3A-5E4B3859D26F}" type="sibTrans" cxnId="{9F59A7B3-BF21-4418-908C-1DDE699B7CCC}">
      <dgm:prSet/>
      <dgm:spPr/>
      <dgm:t>
        <a:bodyPr/>
        <a:lstStyle/>
        <a:p>
          <a:endParaRPr lang="en-US"/>
        </a:p>
      </dgm:t>
    </dgm:pt>
    <dgm:pt modelId="{9E84C169-3ED9-436C-BE7D-98EA155ECFDB}" type="par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537B1940-97D5-4951-A392-F1934EB9ADA6}"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4536B221-6F1B-459B-83C2-3FAAF3CAEB03}" type="presParOf" srcId="{7BC538D0-47AE-414F-9DE4-F18E62186D5B}" destId="{A5087579-C124-49EC-86E7-A232783731D9}" srcOrd="0" destOrd="0" presId="urn:microsoft.com/office/officeart/2005/8/layout/hierarchy1"/>
    <dgm:cxn modelId="{C53FA442-3FE6-4831-A61B-21030A4AC800}" type="presParOf" srcId="{A5087579-C124-49EC-86E7-A232783731D9}" destId="{E432CA65-1FEE-4816-920D-95060379FF5B}" srcOrd="0" destOrd="0" presId="urn:microsoft.com/office/officeart/2005/8/layout/hierarchy1"/>
    <dgm:cxn modelId="{B45BD7ED-5E31-48F8-B617-2A99858F3C30}" type="presParOf" srcId="{E432CA65-1FEE-4816-920D-95060379FF5B}" destId="{A31D16F8-974D-4512-94F2-E4F4716BC42E}" srcOrd="0" destOrd="0" presId="urn:microsoft.com/office/officeart/2005/8/layout/hierarchy1"/>
    <dgm:cxn modelId="{85A86302-54A0-43D1-B62A-3FBFF0A4572B}" type="presParOf" srcId="{E432CA65-1FEE-4816-920D-95060379FF5B}" destId="{DDCA46C2-3612-464D-9F92-813CC60D482F}" srcOrd="1" destOrd="0" presId="urn:microsoft.com/office/officeart/2005/8/layout/hierarchy1"/>
    <dgm:cxn modelId="{8FC034EA-ABA2-4D3E-A24D-550C95A67EBA}"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custT="1"/>
      <dgm:spPr/>
      <dgm:t>
        <a:bodyPr/>
        <a:lstStyle/>
        <a:p>
          <a:pPr algn="ctr" rtl="0">
            <a:lnSpc>
              <a:spcPct val="90000"/>
            </a:lnSpc>
          </a:pPr>
          <a:r>
            <a:rPr lang="en-US" sz="4700" i="0" dirty="0">
              <a:effectLst/>
              <a:latin typeface="+mn-lt"/>
              <a:ea typeface="+mn-ea"/>
              <a:cs typeface="+mn-cs"/>
            </a:rPr>
            <a:t>Why was Jacob afraid of Esau</a:t>
          </a:r>
          <a:r>
            <a:rPr lang="en-US" sz="4700" i="1" dirty="0">
              <a:effectLst/>
              <a:latin typeface="+mn-lt"/>
              <a:ea typeface="+mn-ea"/>
              <a:cs typeface="+mn-cs"/>
            </a:rPr>
            <a:t>?</a:t>
          </a:r>
          <a:r>
            <a:rPr lang="en-US" sz="4700" b="0" i="1" dirty="0">
              <a:latin typeface="+mn-lt"/>
              <a:ea typeface="+mn-ea"/>
              <a:cs typeface="+mn-cs"/>
            </a:rPr>
            <a:t> </a:t>
          </a:r>
        </a:p>
        <a:p>
          <a:pPr algn="ctr" rtl="0">
            <a:lnSpc>
              <a:spcPct val="90000"/>
            </a:lnSpc>
          </a:pPr>
          <a:r>
            <a:rPr lang="en-US" sz="4700" b="1" i="1" dirty="0">
              <a:latin typeface="+mn-lt"/>
            </a:rPr>
            <a:t>Gen 32:7,11; 27:41; Pro 28:1</a:t>
          </a:r>
          <a:endParaRPr lang="en-US" sz="4700" b="1" i="1" dirty="0">
            <a:latin typeface="+mn-lt"/>
            <a:ea typeface="Calibri Light"/>
            <a:cs typeface="Calibri Light"/>
          </a:endParaRPr>
        </a:p>
      </dgm:t>
    </dgm:pt>
    <dgm:pt modelId="{8B714856-D08B-41FD-BF3A-5E4B3859D26F}" type="sibTrans" cxnId="{9F59A7B3-BF21-4418-908C-1DDE699B7CCC}">
      <dgm:prSet/>
      <dgm:spPr/>
      <dgm:t>
        <a:bodyPr/>
        <a:lstStyle/>
        <a:p>
          <a:endParaRPr lang="en-US"/>
        </a:p>
      </dgm:t>
    </dgm:pt>
    <dgm:pt modelId="{9E84C169-3ED9-436C-BE7D-98EA155ECFDB}" type="par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F0109243-6948-461E-BD3C-368DEE8D458D}"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A8E3A415-575C-48F7-BEB6-156728944621}" type="presParOf" srcId="{7BC538D0-47AE-414F-9DE4-F18E62186D5B}" destId="{A5087579-C124-49EC-86E7-A232783731D9}" srcOrd="0" destOrd="0" presId="urn:microsoft.com/office/officeart/2005/8/layout/hierarchy1"/>
    <dgm:cxn modelId="{F7CD3EDF-D225-4F4C-B295-F7F03E62D4D8}" type="presParOf" srcId="{A5087579-C124-49EC-86E7-A232783731D9}" destId="{E432CA65-1FEE-4816-920D-95060379FF5B}" srcOrd="0" destOrd="0" presId="urn:microsoft.com/office/officeart/2005/8/layout/hierarchy1"/>
    <dgm:cxn modelId="{67EF37DF-DD27-4D82-9582-0B29851FAFF3}" type="presParOf" srcId="{E432CA65-1FEE-4816-920D-95060379FF5B}" destId="{A31D16F8-974D-4512-94F2-E4F4716BC42E}" srcOrd="0" destOrd="0" presId="urn:microsoft.com/office/officeart/2005/8/layout/hierarchy1"/>
    <dgm:cxn modelId="{E525B7DF-E121-4165-88B6-8C437343F3E5}" type="presParOf" srcId="{E432CA65-1FEE-4816-920D-95060379FF5B}" destId="{DDCA46C2-3612-464D-9F92-813CC60D482F}" srcOrd="1" destOrd="0" presId="urn:microsoft.com/office/officeart/2005/8/layout/hierarchy1"/>
    <dgm:cxn modelId="{9E88FA3F-36E1-450A-B2E1-4F92998DF1E2}"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custT="1"/>
      <dgm:spPr/>
      <dgm:t>
        <a:bodyPr/>
        <a:lstStyle/>
        <a:p>
          <a:pPr algn="ctr" rtl="0">
            <a:lnSpc>
              <a:spcPct val="90000"/>
            </a:lnSpc>
          </a:pPr>
          <a:r>
            <a:rPr lang="en-US" sz="3600" i="0" dirty="0">
              <a:effectLst/>
              <a:latin typeface="+mn-lt"/>
              <a:ea typeface="+mn-ea"/>
              <a:cs typeface="+mn-cs"/>
            </a:rPr>
            <a:t>How important is restitution in our walk with God and fellow men</a:t>
          </a:r>
          <a:r>
            <a:rPr lang="en-US" sz="3600" i="1" dirty="0">
              <a:effectLst/>
              <a:latin typeface="+mn-lt"/>
              <a:ea typeface="+mn-ea"/>
              <a:cs typeface="+mn-cs"/>
            </a:rPr>
            <a:t>?</a:t>
          </a:r>
          <a:r>
            <a:rPr lang="en-GB" sz="3600" i="1" dirty="0">
              <a:effectLst/>
              <a:latin typeface="+mn-lt"/>
              <a:ea typeface="+mn-ea"/>
              <a:cs typeface="+mn-cs"/>
            </a:rPr>
            <a:t> </a:t>
          </a:r>
        </a:p>
        <a:p>
          <a:pPr algn="ctr" rtl="0">
            <a:lnSpc>
              <a:spcPct val="90000"/>
            </a:lnSpc>
          </a:pPr>
          <a:r>
            <a:rPr lang="en-GB" sz="3600" b="1" i="1" dirty="0">
              <a:effectLst/>
              <a:latin typeface="+mn-lt"/>
            </a:rPr>
            <a:t>Matt 5:23,24</a:t>
          </a:r>
          <a:r>
            <a:rPr lang="en-GB" sz="3600" b="1" i="1" dirty="0">
              <a:solidFill>
                <a:srgbClr val="000000"/>
              </a:solidFill>
              <a:effectLst/>
              <a:latin typeface="+mn-lt"/>
            </a:rPr>
            <a:t>;</a:t>
          </a:r>
          <a:r>
            <a:rPr lang="en-GB" sz="3600" b="1" i="1" dirty="0">
              <a:effectLst/>
              <a:latin typeface="+mn-lt"/>
            </a:rPr>
            <a:t> Luke 19:8,9; Acts 24:16</a:t>
          </a:r>
          <a:endParaRPr lang="en-US" sz="3600" b="1" i="1" dirty="0">
            <a:effectLst/>
            <a:latin typeface="+mn-lt"/>
            <a:ea typeface="+mn-ea"/>
            <a:cs typeface="+mn-cs"/>
          </a:endParaRPr>
        </a:p>
      </dgm:t>
    </dgm:pt>
    <dgm:pt modelId="{8B714856-D08B-41FD-BF3A-5E4B3859D26F}" type="sibTrans" cxnId="{9F59A7B3-BF21-4418-908C-1DDE699B7CCC}">
      <dgm:prSet/>
      <dgm:spPr/>
      <dgm:t>
        <a:bodyPr/>
        <a:lstStyle/>
        <a:p>
          <a:endParaRPr lang="en-US"/>
        </a:p>
      </dgm:t>
    </dgm:pt>
    <dgm:pt modelId="{9E84C169-3ED9-436C-BE7D-98EA155ECFDB}" type="par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dgm:presLayoutVars>
          <dgm:chPref val="3"/>
        </dgm:presLayoutVars>
      </dgm:prSet>
      <dgm:spPr/>
    </dgm:pt>
    <dgm:pt modelId="{39243EBB-08C3-40AD-9EBD-DFB2E309673B}" type="pres">
      <dgm:prSet presAssocID="{60B4422F-B5F1-45C8-8FA5-66CA47A48205}" presName="hierChild2" presStyleCnt="0"/>
      <dgm:spPr/>
    </dgm:pt>
  </dgm:ptLst>
  <dgm:cxnLst>
    <dgm:cxn modelId="{F6D079B2-F320-4487-9E48-EAE452D509A9}"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503D562A-6E05-4AA1-A9AB-A6CE4ED30853}" type="presParOf" srcId="{7BC538D0-47AE-414F-9DE4-F18E62186D5B}" destId="{A5087579-C124-49EC-86E7-A232783731D9}" srcOrd="0" destOrd="0" presId="urn:microsoft.com/office/officeart/2005/8/layout/hierarchy1"/>
    <dgm:cxn modelId="{F09534AA-B643-402B-AEDB-2442D4C1B133}" type="presParOf" srcId="{A5087579-C124-49EC-86E7-A232783731D9}" destId="{E432CA65-1FEE-4816-920D-95060379FF5B}" srcOrd="0" destOrd="0" presId="urn:microsoft.com/office/officeart/2005/8/layout/hierarchy1"/>
    <dgm:cxn modelId="{9230CB9C-3034-4EA0-A47D-12E31ABE2BE5}" type="presParOf" srcId="{E432CA65-1FEE-4816-920D-95060379FF5B}" destId="{A31D16F8-974D-4512-94F2-E4F4716BC42E}" srcOrd="0" destOrd="0" presId="urn:microsoft.com/office/officeart/2005/8/layout/hierarchy1"/>
    <dgm:cxn modelId="{B798B86D-DE67-4D16-B3AE-6ABD3A43D84F}" type="presParOf" srcId="{E432CA65-1FEE-4816-920D-95060379FF5B}" destId="{DDCA46C2-3612-464D-9F92-813CC60D482F}" srcOrd="1" destOrd="0" presId="urn:microsoft.com/office/officeart/2005/8/layout/hierarchy1"/>
    <dgm:cxn modelId="{E00778BD-C197-4C8D-BFF2-F3929184C1ED}"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FB5B416E-8F90-401D-98A6-0FD9C783FA10}">
      <dgm:prSet phldrT="[Text]" phldr="0" custT="1"/>
      <dgm:spPr/>
      <dgm:t>
        <a:bodyPr/>
        <a:lstStyle/>
        <a:p>
          <a:pPr algn="ctr" rtl="0">
            <a:lnSpc>
              <a:spcPct val="90000"/>
            </a:lnSpc>
          </a:pPr>
          <a:r>
            <a:rPr lang="en-GB" sz="3600" i="0" dirty="0">
              <a:latin typeface="+mn-lt"/>
              <a:ea typeface="+mn-ea"/>
              <a:cs typeface="+mn-cs"/>
            </a:rPr>
            <a:t>List some lessons from the encounter of Jacob with the heavenly visitor.</a:t>
          </a:r>
          <a:r>
            <a:rPr lang="en-GB" sz="3600" i="1" dirty="0">
              <a:latin typeface="+mn-lt"/>
              <a:ea typeface="+mn-ea"/>
              <a:cs typeface="+mn-cs"/>
            </a:rPr>
            <a:t> </a:t>
          </a:r>
        </a:p>
        <a:p>
          <a:pPr algn="ctr" rtl="0">
            <a:lnSpc>
              <a:spcPct val="90000"/>
            </a:lnSpc>
          </a:pPr>
          <a:r>
            <a:rPr lang="en-GB" sz="3600" b="1" i="1" dirty="0" err="1">
              <a:latin typeface="+mn-lt"/>
            </a:rPr>
            <a:t>Hos</a:t>
          </a:r>
          <a:r>
            <a:rPr lang="en-GB" sz="3600" b="1" i="1" dirty="0">
              <a:latin typeface="+mn-lt"/>
            </a:rPr>
            <a:t> 12:4</a:t>
          </a:r>
          <a:r>
            <a:rPr lang="en-GB" sz="3600" b="1" i="1" dirty="0">
              <a:solidFill>
                <a:srgbClr val="000000"/>
              </a:solidFill>
              <a:latin typeface="+mn-lt"/>
            </a:rPr>
            <a:t>;</a:t>
          </a:r>
          <a:r>
            <a:rPr lang="en-GB" sz="3600" b="1" i="1" dirty="0">
              <a:latin typeface="+mn-lt"/>
            </a:rPr>
            <a:t> Gen 32:26 – 28; </a:t>
          </a:r>
          <a:r>
            <a:rPr lang="en-GB" sz="3600" b="1" i="1" dirty="0" err="1">
              <a:latin typeface="+mn-lt"/>
            </a:rPr>
            <a:t>Heb</a:t>
          </a:r>
          <a:r>
            <a:rPr lang="en-GB" sz="3600" b="1" i="1" dirty="0">
              <a:latin typeface="+mn-lt"/>
            </a:rPr>
            <a:t> 6:12</a:t>
          </a:r>
          <a:endParaRPr lang="en-GB" sz="3600" b="1" i="1" dirty="0">
            <a:latin typeface="+mn-lt"/>
            <a:ea typeface="+mn-ea"/>
            <a:cs typeface="+mn-cs"/>
          </a:endParaRPr>
        </a:p>
      </dgm:t>
    </dgm:pt>
    <dgm:pt modelId="{2646BFAE-C66C-4E24-B0C0-58A8ACA1FD7E}" type="parTrans" cxnId="{FE37BAF4-2FC8-436C-8E37-3226D8B7CC9B}">
      <dgm:prSet/>
      <dgm:spPr/>
    </dgm:pt>
    <dgm:pt modelId="{20EFEBF1-15E0-4019-97D0-A7A6E65CB182}" type="sibTrans" cxnId="{FE37BAF4-2FC8-436C-8E37-3226D8B7CC9B}">
      <dgm:prSet/>
      <dgm:spPr/>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1C68EB54-9695-46A0-80DD-FB9B5ACEC2DE}" type="pres">
      <dgm:prSet presAssocID="{FB5B416E-8F90-401D-98A6-0FD9C783FA10}" presName="hierRoot1" presStyleCnt="0"/>
      <dgm:spPr/>
    </dgm:pt>
    <dgm:pt modelId="{00CB7F3C-80BF-48BE-B61E-9F6B584A2C04}" type="pres">
      <dgm:prSet presAssocID="{FB5B416E-8F90-401D-98A6-0FD9C783FA10}" presName="composite" presStyleCnt="0"/>
      <dgm:spPr/>
    </dgm:pt>
    <dgm:pt modelId="{6ED7CC9C-E009-45C0-BD11-773E86AEE1A7}" type="pres">
      <dgm:prSet presAssocID="{FB5B416E-8F90-401D-98A6-0FD9C783FA10}" presName="background" presStyleLbl="node0" presStyleIdx="0" presStyleCnt="1"/>
      <dgm:spPr/>
    </dgm:pt>
    <dgm:pt modelId="{BCEC2716-5FE6-4E2A-9097-5A28B6E539CF}" type="pres">
      <dgm:prSet presAssocID="{FB5B416E-8F90-401D-98A6-0FD9C783FA10}" presName="text" presStyleLbl="fgAcc0" presStyleIdx="0" presStyleCnt="1">
        <dgm:presLayoutVars>
          <dgm:chPref val="3"/>
        </dgm:presLayoutVars>
      </dgm:prSet>
      <dgm:spPr/>
    </dgm:pt>
    <dgm:pt modelId="{202F8111-8A45-4F15-8DC9-8CBF5A9ADC18}" type="pres">
      <dgm:prSet presAssocID="{FB5B416E-8F90-401D-98A6-0FD9C783FA10}" presName="hierChild2" presStyleCnt="0"/>
      <dgm:spPr/>
    </dgm:pt>
  </dgm:ptLst>
  <dgm:cxnLst>
    <dgm:cxn modelId="{141E69BA-347D-467A-A14C-47477543C8ED}" type="presOf" srcId="{49828610-9B16-48BE-81A5-8175BFC125E8}" destId="{7BC538D0-47AE-414F-9DE4-F18E62186D5B}" srcOrd="0" destOrd="0" presId="urn:microsoft.com/office/officeart/2005/8/layout/hierarchy1"/>
    <dgm:cxn modelId="{1E812DC7-1DD9-4B35-9796-29296F17A859}" type="presOf" srcId="{FB5B416E-8F90-401D-98A6-0FD9C783FA10}" destId="{BCEC2716-5FE6-4E2A-9097-5A28B6E539CF}" srcOrd="0" destOrd="0" presId="urn:microsoft.com/office/officeart/2005/8/layout/hierarchy1"/>
    <dgm:cxn modelId="{FE37BAF4-2FC8-436C-8E37-3226D8B7CC9B}" srcId="{49828610-9B16-48BE-81A5-8175BFC125E8}" destId="{FB5B416E-8F90-401D-98A6-0FD9C783FA10}" srcOrd="0" destOrd="0" parTransId="{2646BFAE-C66C-4E24-B0C0-58A8ACA1FD7E}" sibTransId="{20EFEBF1-15E0-4019-97D0-A7A6E65CB182}"/>
    <dgm:cxn modelId="{77336F6E-11F5-4024-B57D-7728C1D37CE1}" type="presParOf" srcId="{7BC538D0-47AE-414F-9DE4-F18E62186D5B}" destId="{1C68EB54-9695-46A0-80DD-FB9B5ACEC2DE}" srcOrd="0" destOrd="0" presId="urn:microsoft.com/office/officeart/2005/8/layout/hierarchy1"/>
    <dgm:cxn modelId="{89A07A1A-4020-4D2B-A635-DAD283D8D425}" type="presParOf" srcId="{1C68EB54-9695-46A0-80DD-FB9B5ACEC2DE}" destId="{00CB7F3C-80BF-48BE-B61E-9F6B584A2C04}" srcOrd="0" destOrd="0" presId="urn:microsoft.com/office/officeart/2005/8/layout/hierarchy1"/>
    <dgm:cxn modelId="{F1B25905-FFDB-4E06-84DD-B13418D9707A}" type="presParOf" srcId="{00CB7F3C-80BF-48BE-B61E-9F6B584A2C04}" destId="{6ED7CC9C-E009-45C0-BD11-773E86AEE1A7}" srcOrd="0" destOrd="0" presId="urn:microsoft.com/office/officeart/2005/8/layout/hierarchy1"/>
    <dgm:cxn modelId="{6DE58E19-0D18-4D1B-8B27-2D443341E5E6}" type="presParOf" srcId="{00CB7F3C-80BF-48BE-B61E-9F6B584A2C04}" destId="{BCEC2716-5FE6-4E2A-9097-5A28B6E539CF}" srcOrd="1" destOrd="0" presId="urn:microsoft.com/office/officeart/2005/8/layout/hierarchy1"/>
    <dgm:cxn modelId="{F77872BF-7133-4D13-A1E6-BFC5AF1EFAD8}" type="presParOf" srcId="{1C68EB54-9695-46A0-80DD-FB9B5ACEC2DE}" destId="{202F8111-8A45-4F15-8DC9-8CBF5A9ADC1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custT="1"/>
      <dgm:spPr/>
      <dgm:t>
        <a:bodyPr/>
        <a:lstStyle/>
        <a:p>
          <a:pPr algn="ctr" rtl="0">
            <a:lnSpc>
              <a:spcPct val="90000"/>
            </a:lnSpc>
          </a:pPr>
          <a:r>
            <a:rPr lang="en-US" sz="3600" i="0" dirty="0">
              <a:latin typeface="+mn-lt"/>
              <a:ea typeface="+mn-ea"/>
              <a:cs typeface="+mn-cs"/>
            </a:rPr>
            <a:t>What can believers learn from Jacob’s prevailing prayer and reconciliation with Esau</a:t>
          </a:r>
          <a:r>
            <a:rPr lang="en-US" sz="3600" i="1" dirty="0">
              <a:latin typeface="+mn-lt"/>
              <a:ea typeface="+mn-ea"/>
              <a:cs typeface="+mn-cs"/>
            </a:rPr>
            <a:t>?</a:t>
          </a:r>
          <a:r>
            <a:rPr lang="en-US" sz="3600" b="0" i="1" dirty="0">
              <a:latin typeface="+mn-lt"/>
              <a:ea typeface="+mn-ea"/>
              <a:cs typeface="+mn-cs"/>
            </a:rPr>
            <a:t> </a:t>
          </a:r>
        </a:p>
        <a:p>
          <a:pPr algn="ctr" rtl="0">
            <a:lnSpc>
              <a:spcPct val="90000"/>
            </a:lnSpc>
          </a:pPr>
          <a:r>
            <a:rPr lang="en-US" sz="3600" b="1" i="1" dirty="0">
              <a:latin typeface="+mn-lt"/>
            </a:rPr>
            <a:t>Pro 16:7; Gen 33:4 </a:t>
          </a:r>
          <a:endParaRPr lang="en-GB" sz="3600" b="1" i="1" dirty="0">
            <a:latin typeface="+mn-lt"/>
            <a:ea typeface="+mn-ea"/>
            <a:cs typeface="+mn-cs"/>
          </a:endParaRPr>
        </a:p>
      </dgm:t>
    </dgm:pt>
    <dgm:pt modelId="{9E84C169-3ED9-436C-BE7D-98EA155ECFDB}" type="parTrans" cxnId="{9F59A7B3-BF21-4418-908C-1DDE699B7CCC}">
      <dgm:prSet/>
      <dgm:spPr/>
      <dgm:t>
        <a:bodyPr/>
        <a:lstStyle/>
        <a:p>
          <a:endParaRPr lang="en-US"/>
        </a:p>
      </dgm:t>
    </dgm:pt>
    <dgm:pt modelId="{8B714856-D08B-41FD-BF3A-5E4B3859D26F}" type="sib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dgm:presLayoutVars>
          <dgm:chPref val="3"/>
        </dgm:presLayoutVars>
      </dgm:prSet>
      <dgm:spPr/>
    </dgm:pt>
    <dgm:pt modelId="{39243EBB-08C3-40AD-9EBD-DFB2E309673B}" type="pres">
      <dgm:prSet presAssocID="{60B4422F-B5F1-45C8-8FA5-66CA47A48205}" presName="hierChild2" presStyleCnt="0"/>
      <dgm:spPr/>
    </dgm:pt>
  </dgm:ptLst>
  <dgm:cxnLst>
    <dgm:cxn modelId="{9B640116-B46D-4B6D-901A-BD0740AD1D30}"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C93DEC2C-4475-4174-A183-CD165BFAFBC0}" type="presParOf" srcId="{7BC538D0-47AE-414F-9DE4-F18E62186D5B}" destId="{A5087579-C124-49EC-86E7-A232783731D9}" srcOrd="0" destOrd="0" presId="urn:microsoft.com/office/officeart/2005/8/layout/hierarchy1"/>
    <dgm:cxn modelId="{22E084C9-DCA2-4370-B38C-95F819960D34}" type="presParOf" srcId="{A5087579-C124-49EC-86E7-A232783731D9}" destId="{E432CA65-1FEE-4816-920D-95060379FF5B}" srcOrd="0" destOrd="0" presId="urn:microsoft.com/office/officeart/2005/8/layout/hierarchy1"/>
    <dgm:cxn modelId="{FAD5BC57-AAFC-4BBE-AAF5-E2AEF29CB06E}" type="presParOf" srcId="{E432CA65-1FEE-4816-920D-95060379FF5B}" destId="{A31D16F8-974D-4512-94F2-E4F4716BC42E}" srcOrd="0" destOrd="0" presId="urn:microsoft.com/office/officeart/2005/8/layout/hierarchy1"/>
    <dgm:cxn modelId="{09A96FD5-4BAE-41B7-988B-35FF031FE85F}" type="presParOf" srcId="{E432CA65-1FEE-4816-920D-95060379FF5B}" destId="{DDCA46C2-3612-464D-9F92-813CC60D482F}" srcOrd="1" destOrd="0" presId="urn:microsoft.com/office/officeart/2005/8/layout/hierarchy1"/>
    <dgm:cxn modelId="{1405788D-8DFA-41BD-A120-627C89197D47}"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custT="1"/>
      <dgm:spPr/>
      <dgm:t>
        <a:bodyPr/>
        <a:lstStyle/>
        <a:p>
          <a:pPr algn="ctr" rtl="0">
            <a:lnSpc>
              <a:spcPct val="90000"/>
            </a:lnSpc>
          </a:pPr>
          <a:r>
            <a:rPr lang="en-US" sz="4400" i="0" dirty="0">
              <a:latin typeface="+mn-lt"/>
              <a:ea typeface="+mn-ea"/>
              <a:cs typeface="+mn-cs"/>
            </a:rPr>
            <a:t>Why is prayer indispensable to believers</a:t>
          </a:r>
          <a:r>
            <a:rPr lang="en-US" sz="4400" i="1" dirty="0">
              <a:latin typeface="+mn-lt"/>
              <a:ea typeface="+mn-ea"/>
              <a:cs typeface="+mn-cs"/>
            </a:rPr>
            <a:t>?</a:t>
          </a:r>
          <a:r>
            <a:rPr lang="en-GB" sz="4400" i="1" dirty="0">
              <a:latin typeface="+mn-lt"/>
              <a:ea typeface="+mn-ea"/>
              <a:cs typeface="+mn-cs"/>
            </a:rPr>
            <a:t> </a:t>
          </a:r>
        </a:p>
        <a:p>
          <a:pPr algn="ctr" rtl="0">
            <a:lnSpc>
              <a:spcPct val="90000"/>
            </a:lnSpc>
          </a:pPr>
          <a:r>
            <a:rPr lang="en-GB" sz="4400" b="1" i="1" dirty="0">
              <a:latin typeface="+mn-lt"/>
            </a:rPr>
            <a:t>Luke 18:1</a:t>
          </a:r>
          <a:r>
            <a:rPr lang="en-GB" sz="4400" b="1" i="1" dirty="0">
              <a:solidFill>
                <a:srgbClr val="000000"/>
              </a:solidFill>
              <a:latin typeface="+mn-lt"/>
            </a:rPr>
            <a:t>;</a:t>
          </a:r>
          <a:r>
            <a:rPr lang="en-GB" sz="4400" b="1" i="1" dirty="0">
              <a:latin typeface="+mn-lt"/>
            </a:rPr>
            <a:t> 1 Thess 5:17</a:t>
          </a:r>
        </a:p>
      </dgm:t>
    </dgm:pt>
    <dgm:pt modelId="{9E84C169-3ED9-436C-BE7D-98EA155ECFDB}" type="parTrans" cxnId="{9F59A7B3-BF21-4418-908C-1DDE699B7CCC}">
      <dgm:prSet/>
      <dgm:spPr/>
      <dgm:t>
        <a:bodyPr/>
        <a:lstStyle/>
        <a:p>
          <a:endParaRPr lang="en-US"/>
        </a:p>
      </dgm:t>
    </dgm:pt>
    <dgm:pt modelId="{8B714856-D08B-41FD-BF3A-5E4B3859D26F}" type="sib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dgm:presLayoutVars>
          <dgm:chPref val="3"/>
        </dgm:presLayoutVars>
      </dgm:prSet>
      <dgm:spPr/>
    </dgm:pt>
    <dgm:pt modelId="{39243EBB-08C3-40AD-9EBD-DFB2E309673B}" type="pres">
      <dgm:prSet presAssocID="{60B4422F-B5F1-45C8-8FA5-66CA47A48205}" presName="hierChild2" presStyleCnt="0"/>
      <dgm:spPr/>
    </dgm:pt>
  </dgm:ptLst>
  <dgm:cxnLst>
    <dgm:cxn modelId="{F0109243-6948-461E-BD3C-368DEE8D458D}"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A8E3A415-575C-48F7-BEB6-156728944621}" type="presParOf" srcId="{7BC538D0-47AE-414F-9DE4-F18E62186D5B}" destId="{A5087579-C124-49EC-86E7-A232783731D9}" srcOrd="0" destOrd="0" presId="urn:microsoft.com/office/officeart/2005/8/layout/hierarchy1"/>
    <dgm:cxn modelId="{F7CD3EDF-D225-4F4C-B295-F7F03E62D4D8}" type="presParOf" srcId="{A5087579-C124-49EC-86E7-A232783731D9}" destId="{E432CA65-1FEE-4816-920D-95060379FF5B}" srcOrd="0" destOrd="0" presId="urn:microsoft.com/office/officeart/2005/8/layout/hierarchy1"/>
    <dgm:cxn modelId="{67EF37DF-DD27-4D82-9582-0B29851FAFF3}" type="presParOf" srcId="{E432CA65-1FEE-4816-920D-95060379FF5B}" destId="{A31D16F8-974D-4512-94F2-E4F4716BC42E}" srcOrd="0" destOrd="0" presId="urn:microsoft.com/office/officeart/2005/8/layout/hierarchy1"/>
    <dgm:cxn modelId="{E525B7DF-E121-4165-88B6-8C437343F3E5}" type="presParOf" srcId="{E432CA65-1FEE-4816-920D-95060379FF5B}" destId="{DDCA46C2-3612-464D-9F92-813CC60D482F}" srcOrd="1" destOrd="0" presId="urn:microsoft.com/office/officeart/2005/8/layout/hierarchy1"/>
    <dgm:cxn modelId="{9E88FA3F-36E1-450A-B2E1-4F92998DF1E2}"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custT="1"/>
      <dgm:spPr/>
      <dgm:t>
        <a:bodyPr/>
        <a:lstStyle/>
        <a:p>
          <a:pPr algn="ctr" rtl="0">
            <a:lnSpc>
              <a:spcPct val="90000"/>
            </a:lnSpc>
          </a:pPr>
          <a:r>
            <a:rPr lang="en-US" sz="3200" i="0" dirty="0">
              <a:latin typeface="+mn-lt"/>
              <a:ea typeface="+mn-ea"/>
              <a:cs typeface="+mn-cs"/>
            </a:rPr>
            <a:t>Give examples of other men of God who prevailed</a:t>
          </a:r>
          <a:r>
            <a:rPr lang="en-US" sz="3200" b="0" i="0" dirty="0">
              <a:latin typeface="+mn-lt"/>
              <a:ea typeface="+mn-ea"/>
              <a:cs typeface="+mn-cs"/>
            </a:rPr>
            <a:t> </a:t>
          </a:r>
          <a:r>
            <a:rPr lang="en-US" sz="3200" i="0" dirty="0">
              <a:latin typeface="+mn-lt"/>
              <a:ea typeface="+mn-ea"/>
              <a:cs typeface="+mn-cs"/>
            </a:rPr>
            <a:t>through prayers</a:t>
          </a:r>
          <a:r>
            <a:rPr lang="en-US" sz="3200" i="1" dirty="0">
              <a:latin typeface="+mn-lt"/>
              <a:ea typeface="+mn-ea"/>
              <a:cs typeface="+mn-cs"/>
            </a:rPr>
            <a:t>?</a:t>
          </a:r>
        </a:p>
        <a:p>
          <a:pPr algn="ctr" rtl="0">
            <a:lnSpc>
              <a:spcPct val="90000"/>
            </a:lnSpc>
          </a:pPr>
          <a:r>
            <a:rPr lang="en-GB" sz="3200" i="1" dirty="0">
              <a:latin typeface="+mn-lt"/>
              <a:ea typeface="+mn-ea"/>
              <a:cs typeface="+mn-cs"/>
            </a:rPr>
            <a:t> </a:t>
          </a:r>
          <a:r>
            <a:rPr lang="en-GB" sz="3200" b="1" i="1" dirty="0">
              <a:latin typeface="+mn-lt"/>
            </a:rPr>
            <a:t>Dan 6:10,22; 1 Sam 1:27; James 5:17,18</a:t>
          </a:r>
          <a:endParaRPr lang="en-US" sz="3200" b="1" i="1" dirty="0">
            <a:latin typeface="+mn-lt"/>
            <a:ea typeface="+mn-ea"/>
            <a:cs typeface="+mn-cs"/>
          </a:endParaRPr>
        </a:p>
      </dgm:t>
    </dgm:pt>
    <dgm:pt modelId="{9E84C169-3ED9-436C-BE7D-98EA155ECFDB}" type="parTrans" cxnId="{9F59A7B3-BF21-4418-908C-1DDE699B7CCC}">
      <dgm:prSet/>
      <dgm:spPr/>
      <dgm:t>
        <a:bodyPr/>
        <a:lstStyle/>
        <a:p>
          <a:endParaRPr lang="en-US"/>
        </a:p>
      </dgm:t>
    </dgm:pt>
    <dgm:pt modelId="{8B714856-D08B-41FD-BF3A-5E4B3859D26F}" type="sib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dgm:presLayoutVars>
          <dgm:chPref val="3"/>
        </dgm:presLayoutVars>
      </dgm:prSet>
      <dgm:spPr/>
    </dgm:pt>
    <dgm:pt modelId="{39243EBB-08C3-40AD-9EBD-DFB2E309673B}" type="pres">
      <dgm:prSet presAssocID="{60B4422F-B5F1-45C8-8FA5-66CA47A48205}" presName="hierChild2" presStyleCnt="0"/>
      <dgm:spPr/>
    </dgm:pt>
  </dgm:ptLst>
  <dgm:cxnLst>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49D42DC4-8F56-473A-82B3-0E93610EF889}" type="presOf" srcId="{60B4422F-B5F1-45C8-8FA5-66CA47A48205}" destId="{DDCA46C2-3612-464D-9F92-813CC60D482F}" srcOrd="0" destOrd="0" presId="urn:microsoft.com/office/officeart/2005/8/layout/hierarchy1"/>
    <dgm:cxn modelId="{CF588619-AE01-4853-9DC7-4EE13E2DC8A4}" type="presParOf" srcId="{7BC538D0-47AE-414F-9DE4-F18E62186D5B}" destId="{A5087579-C124-49EC-86E7-A232783731D9}" srcOrd="0" destOrd="0" presId="urn:microsoft.com/office/officeart/2005/8/layout/hierarchy1"/>
    <dgm:cxn modelId="{48FBD89A-F0EE-4FD1-9800-1335D69160C5}" type="presParOf" srcId="{A5087579-C124-49EC-86E7-A232783731D9}" destId="{E432CA65-1FEE-4816-920D-95060379FF5B}" srcOrd="0" destOrd="0" presId="urn:microsoft.com/office/officeart/2005/8/layout/hierarchy1"/>
    <dgm:cxn modelId="{1FA5F87A-3705-495F-9747-DD78DCDEA477}" type="presParOf" srcId="{E432CA65-1FEE-4816-920D-95060379FF5B}" destId="{A31D16F8-974D-4512-94F2-E4F4716BC42E}" srcOrd="0" destOrd="0" presId="urn:microsoft.com/office/officeart/2005/8/layout/hierarchy1"/>
    <dgm:cxn modelId="{E03520E2-FE06-4023-B7B8-85169AA97665}" type="presParOf" srcId="{E432CA65-1FEE-4816-920D-95060379FF5B}" destId="{DDCA46C2-3612-464D-9F92-813CC60D482F}" srcOrd="1" destOrd="0" presId="urn:microsoft.com/office/officeart/2005/8/layout/hierarchy1"/>
    <dgm:cxn modelId="{CCE03F98-2D16-475D-8D8A-85A42863A222}"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i="0" kern="1200" dirty="0">
              <a:effectLst/>
              <a:latin typeface="Calibri" panose="020F0502020204030204"/>
              <a:ea typeface="+mn-ea"/>
              <a:cs typeface="+mn-cs"/>
            </a:rPr>
            <a:t>Why is it necessary to pray before reconciliation and restitution</a:t>
          </a:r>
          <a:r>
            <a:rPr lang="en-US" sz="3600" i="1" kern="1200" dirty="0">
              <a:effectLst/>
              <a:latin typeface="Calibri" panose="020F0502020204030204"/>
              <a:ea typeface="+mn-ea"/>
              <a:cs typeface="+mn-cs"/>
            </a:rPr>
            <a:t>?</a:t>
          </a:r>
          <a:r>
            <a:rPr lang="en-US" sz="3600" b="0" i="1" kern="1200" dirty="0">
              <a:effectLst/>
              <a:latin typeface="Calibri" panose="020F0502020204030204"/>
              <a:ea typeface="+mn-ea"/>
              <a:cs typeface="+mn-cs"/>
            </a:rPr>
            <a:t> </a:t>
          </a:r>
        </a:p>
        <a:p>
          <a:pPr marL="0" lvl="0" indent="0" algn="ctr" defTabSz="1600200" rtl="0">
            <a:lnSpc>
              <a:spcPct val="90000"/>
            </a:lnSpc>
            <a:spcBef>
              <a:spcPct val="0"/>
            </a:spcBef>
            <a:spcAft>
              <a:spcPct val="35000"/>
            </a:spcAft>
            <a:buNone/>
          </a:pPr>
          <a:r>
            <a:rPr lang="en-US" sz="3600" b="1" i="1" kern="1200" dirty="0">
              <a:effectLst/>
              <a:latin typeface="Calibri" panose="020F0502020204030204"/>
              <a:ea typeface="+mn-ea"/>
              <a:cs typeface="+mn-cs"/>
            </a:rPr>
            <a:t>Phil 4:6,7; Proverbs 3:6; Matt 5:23,24</a:t>
          </a:r>
          <a:endParaRPr lang="en-GB" sz="3600" b="1" i="1" kern="1200" dirty="0">
            <a:effectLst/>
            <a:latin typeface="Calibri" panose="020F0502020204030204"/>
            <a:ea typeface="+mn-ea"/>
            <a:cs typeface="+mn-cs"/>
          </a:endParaRPr>
        </a:p>
      </dsp:txBody>
      <dsp:txXfrm>
        <a:off x="3089044" y="596011"/>
        <a:ext cx="5277456"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marL="0" lvl="0" indent="0" algn="ctr" defTabSz="2089150" rtl="0">
            <a:lnSpc>
              <a:spcPct val="90000"/>
            </a:lnSpc>
            <a:spcBef>
              <a:spcPct val="0"/>
            </a:spcBef>
            <a:spcAft>
              <a:spcPct val="35000"/>
            </a:spcAft>
            <a:buNone/>
          </a:pPr>
          <a:r>
            <a:rPr lang="en-US" sz="4700" i="0" kern="1200" dirty="0">
              <a:effectLst/>
              <a:latin typeface="+mn-lt"/>
              <a:ea typeface="+mn-ea"/>
              <a:cs typeface="+mn-cs"/>
            </a:rPr>
            <a:t>Why was Jacob afraid of Esau</a:t>
          </a:r>
          <a:r>
            <a:rPr lang="en-US" sz="4700" i="1" kern="1200" dirty="0">
              <a:effectLst/>
              <a:latin typeface="+mn-lt"/>
              <a:ea typeface="+mn-ea"/>
              <a:cs typeface="+mn-cs"/>
            </a:rPr>
            <a:t>?</a:t>
          </a:r>
          <a:r>
            <a:rPr lang="en-US" sz="4700" b="0" i="1" kern="1200" dirty="0">
              <a:latin typeface="+mn-lt"/>
              <a:ea typeface="+mn-ea"/>
              <a:cs typeface="+mn-cs"/>
            </a:rPr>
            <a:t> </a:t>
          </a:r>
        </a:p>
        <a:p>
          <a:pPr marL="0" lvl="0" indent="0" algn="ctr" defTabSz="2089150" rtl="0">
            <a:lnSpc>
              <a:spcPct val="90000"/>
            </a:lnSpc>
            <a:spcBef>
              <a:spcPct val="0"/>
            </a:spcBef>
            <a:spcAft>
              <a:spcPct val="35000"/>
            </a:spcAft>
            <a:buNone/>
          </a:pPr>
          <a:r>
            <a:rPr lang="en-US" sz="4700" b="1" i="1" kern="1200" dirty="0">
              <a:latin typeface="+mn-lt"/>
            </a:rPr>
            <a:t>Gen 32:7,11; 27:41; Pro 28:1</a:t>
          </a:r>
          <a:endParaRPr lang="en-US" sz="4700" b="1" i="1" kern="1200" dirty="0">
            <a:latin typeface="+mn-lt"/>
            <a:ea typeface="Calibri Light"/>
            <a:cs typeface="Calibri Light"/>
          </a:endParaRPr>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i="0" kern="1200" dirty="0">
              <a:effectLst/>
              <a:latin typeface="+mn-lt"/>
              <a:ea typeface="+mn-ea"/>
              <a:cs typeface="+mn-cs"/>
            </a:rPr>
            <a:t>How important is restitution in our walk with God and fellow men</a:t>
          </a:r>
          <a:r>
            <a:rPr lang="en-US" sz="3600" i="1" kern="1200" dirty="0">
              <a:effectLst/>
              <a:latin typeface="+mn-lt"/>
              <a:ea typeface="+mn-ea"/>
              <a:cs typeface="+mn-cs"/>
            </a:rPr>
            <a:t>?</a:t>
          </a:r>
          <a:r>
            <a:rPr lang="en-GB" sz="3600" i="1" kern="1200" dirty="0">
              <a:effectLst/>
              <a:latin typeface="+mn-lt"/>
              <a:ea typeface="+mn-ea"/>
              <a:cs typeface="+mn-cs"/>
            </a:rPr>
            <a:t> </a:t>
          </a:r>
        </a:p>
        <a:p>
          <a:pPr marL="0" lvl="0" indent="0" algn="ctr" defTabSz="1600200" rtl="0">
            <a:lnSpc>
              <a:spcPct val="90000"/>
            </a:lnSpc>
            <a:spcBef>
              <a:spcPct val="0"/>
            </a:spcBef>
            <a:spcAft>
              <a:spcPct val="35000"/>
            </a:spcAft>
            <a:buNone/>
          </a:pPr>
          <a:r>
            <a:rPr lang="en-GB" sz="3600" b="1" i="1" kern="1200" dirty="0">
              <a:effectLst/>
              <a:latin typeface="+mn-lt"/>
            </a:rPr>
            <a:t>Matt 5:23,24</a:t>
          </a:r>
          <a:r>
            <a:rPr lang="en-GB" sz="3600" b="1" i="1" kern="1200" dirty="0">
              <a:solidFill>
                <a:srgbClr val="000000"/>
              </a:solidFill>
              <a:effectLst/>
              <a:latin typeface="+mn-lt"/>
            </a:rPr>
            <a:t>;</a:t>
          </a:r>
          <a:r>
            <a:rPr lang="en-GB" sz="3600" b="1" i="1" kern="1200" dirty="0">
              <a:effectLst/>
              <a:latin typeface="+mn-lt"/>
            </a:rPr>
            <a:t> Luke 19:8,9; Acts 24:16</a:t>
          </a:r>
          <a:endParaRPr lang="en-US" sz="3600" b="1" i="1" kern="1200" dirty="0">
            <a:effectLst/>
            <a:latin typeface="+mn-lt"/>
            <a:ea typeface="+mn-ea"/>
            <a:cs typeface="+mn-cs"/>
          </a:endParaRPr>
        </a:p>
      </dsp:txBody>
      <dsp:txXfrm>
        <a:off x="3345266" y="620199"/>
        <a:ext cx="4790090" cy="29741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D7CC9C-E009-45C0-BD11-773E86AEE1A7}">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EC2716-5FE6-4E2A-9097-5A28B6E539C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GB" sz="3600" i="0" kern="1200" dirty="0">
              <a:latin typeface="+mn-lt"/>
              <a:ea typeface="+mn-ea"/>
              <a:cs typeface="+mn-cs"/>
            </a:rPr>
            <a:t>List some lessons from the encounter of Jacob with the heavenly visitor.</a:t>
          </a:r>
          <a:r>
            <a:rPr lang="en-GB" sz="3600" i="1" kern="1200" dirty="0">
              <a:latin typeface="+mn-lt"/>
              <a:ea typeface="+mn-ea"/>
              <a:cs typeface="+mn-cs"/>
            </a:rPr>
            <a:t> </a:t>
          </a:r>
        </a:p>
        <a:p>
          <a:pPr marL="0" lvl="0" indent="0" algn="ctr" defTabSz="1600200" rtl="0">
            <a:lnSpc>
              <a:spcPct val="90000"/>
            </a:lnSpc>
            <a:spcBef>
              <a:spcPct val="0"/>
            </a:spcBef>
            <a:spcAft>
              <a:spcPct val="35000"/>
            </a:spcAft>
            <a:buNone/>
          </a:pPr>
          <a:r>
            <a:rPr lang="en-GB" sz="3600" b="1" i="1" kern="1200" dirty="0" err="1">
              <a:latin typeface="+mn-lt"/>
            </a:rPr>
            <a:t>Hos</a:t>
          </a:r>
          <a:r>
            <a:rPr lang="en-GB" sz="3600" b="1" i="1" kern="1200" dirty="0">
              <a:latin typeface="+mn-lt"/>
            </a:rPr>
            <a:t> 12:4</a:t>
          </a:r>
          <a:r>
            <a:rPr lang="en-GB" sz="3600" b="1" i="1" kern="1200" dirty="0">
              <a:solidFill>
                <a:srgbClr val="000000"/>
              </a:solidFill>
              <a:latin typeface="+mn-lt"/>
            </a:rPr>
            <a:t>;</a:t>
          </a:r>
          <a:r>
            <a:rPr lang="en-GB" sz="3600" b="1" i="1" kern="1200" dirty="0">
              <a:latin typeface="+mn-lt"/>
            </a:rPr>
            <a:t> Gen 32:26 – 28; </a:t>
          </a:r>
          <a:r>
            <a:rPr lang="en-GB" sz="3600" b="1" i="1" kern="1200" dirty="0" err="1">
              <a:latin typeface="+mn-lt"/>
            </a:rPr>
            <a:t>Heb</a:t>
          </a:r>
          <a:r>
            <a:rPr lang="en-GB" sz="3600" b="1" i="1" kern="1200" dirty="0">
              <a:latin typeface="+mn-lt"/>
            </a:rPr>
            <a:t> 6:12</a:t>
          </a:r>
          <a:endParaRPr lang="en-GB" sz="3600" b="1" i="1" kern="1200" dirty="0">
            <a:latin typeface="+mn-lt"/>
            <a:ea typeface="+mn-ea"/>
            <a:cs typeface="+mn-cs"/>
          </a:endParaRPr>
        </a:p>
      </dsp:txBody>
      <dsp:txXfrm>
        <a:off x="3345266" y="620199"/>
        <a:ext cx="4790090" cy="29741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i="0" kern="1200" dirty="0">
              <a:latin typeface="+mn-lt"/>
              <a:ea typeface="+mn-ea"/>
              <a:cs typeface="+mn-cs"/>
            </a:rPr>
            <a:t>What can believers learn from Jacob’s prevailing prayer and reconciliation with Esau</a:t>
          </a:r>
          <a:r>
            <a:rPr lang="en-US" sz="3600" i="1" kern="1200" dirty="0">
              <a:latin typeface="+mn-lt"/>
              <a:ea typeface="+mn-ea"/>
              <a:cs typeface="+mn-cs"/>
            </a:rPr>
            <a:t>?</a:t>
          </a:r>
          <a:r>
            <a:rPr lang="en-US" sz="3600" b="0" i="1" kern="1200" dirty="0">
              <a:latin typeface="+mn-lt"/>
              <a:ea typeface="+mn-ea"/>
              <a:cs typeface="+mn-cs"/>
            </a:rPr>
            <a:t> </a:t>
          </a:r>
        </a:p>
        <a:p>
          <a:pPr marL="0" lvl="0" indent="0" algn="ctr" defTabSz="1600200" rtl="0">
            <a:lnSpc>
              <a:spcPct val="90000"/>
            </a:lnSpc>
            <a:spcBef>
              <a:spcPct val="0"/>
            </a:spcBef>
            <a:spcAft>
              <a:spcPct val="35000"/>
            </a:spcAft>
            <a:buNone/>
          </a:pPr>
          <a:r>
            <a:rPr lang="en-US" sz="3600" b="1" i="1" kern="1200" dirty="0">
              <a:latin typeface="+mn-lt"/>
            </a:rPr>
            <a:t>Pro 16:7; Gen 33:4 </a:t>
          </a:r>
          <a:endParaRPr lang="en-GB" sz="3600" b="1" i="1" kern="1200" dirty="0">
            <a:latin typeface="+mn-lt"/>
            <a:ea typeface="+mn-ea"/>
            <a:cs typeface="+mn-cs"/>
          </a:endParaRPr>
        </a:p>
      </dsp:txBody>
      <dsp:txXfrm>
        <a:off x="3345266" y="620199"/>
        <a:ext cx="4790090" cy="29741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rtl="0">
            <a:lnSpc>
              <a:spcPct val="90000"/>
            </a:lnSpc>
            <a:spcBef>
              <a:spcPct val="0"/>
            </a:spcBef>
            <a:spcAft>
              <a:spcPct val="35000"/>
            </a:spcAft>
            <a:buNone/>
          </a:pPr>
          <a:r>
            <a:rPr lang="en-US" sz="4400" i="0" kern="1200" dirty="0">
              <a:latin typeface="+mn-lt"/>
              <a:ea typeface="+mn-ea"/>
              <a:cs typeface="+mn-cs"/>
            </a:rPr>
            <a:t>Why is prayer indispensable to believers</a:t>
          </a:r>
          <a:r>
            <a:rPr lang="en-US" sz="4400" i="1" kern="1200" dirty="0">
              <a:latin typeface="+mn-lt"/>
              <a:ea typeface="+mn-ea"/>
              <a:cs typeface="+mn-cs"/>
            </a:rPr>
            <a:t>?</a:t>
          </a:r>
          <a:r>
            <a:rPr lang="en-GB" sz="4400" i="1" kern="1200" dirty="0">
              <a:latin typeface="+mn-lt"/>
              <a:ea typeface="+mn-ea"/>
              <a:cs typeface="+mn-cs"/>
            </a:rPr>
            <a:t> </a:t>
          </a:r>
        </a:p>
        <a:p>
          <a:pPr marL="0" lvl="0" indent="0" algn="ctr" defTabSz="1955800" rtl="0">
            <a:lnSpc>
              <a:spcPct val="90000"/>
            </a:lnSpc>
            <a:spcBef>
              <a:spcPct val="0"/>
            </a:spcBef>
            <a:spcAft>
              <a:spcPct val="35000"/>
            </a:spcAft>
            <a:buNone/>
          </a:pPr>
          <a:r>
            <a:rPr lang="en-GB" sz="4400" b="1" i="1" kern="1200" dirty="0">
              <a:latin typeface="+mn-lt"/>
            </a:rPr>
            <a:t>Luke 18:1</a:t>
          </a:r>
          <a:r>
            <a:rPr lang="en-GB" sz="4400" b="1" i="1" kern="1200" dirty="0">
              <a:solidFill>
                <a:srgbClr val="000000"/>
              </a:solidFill>
              <a:latin typeface="+mn-lt"/>
            </a:rPr>
            <a:t>;</a:t>
          </a:r>
          <a:r>
            <a:rPr lang="en-GB" sz="4400" b="1" i="1" kern="1200" dirty="0">
              <a:latin typeface="+mn-lt"/>
            </a:rPr>
            <a:t> 1 Thess 5:17</a:t>
          </a:r>
        </a:p>
      </dsp:txBody>
      <dsp:txXfrm>
        <a:off x="3345266" y="620199"/>
        <a:ext cx="4790090" cy="29741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i="0" kern="1200" dirty="0">
              <a:latin typeface="+mn-lt"/>
              <a:ea typeface="+mn-ea"/>
              <a:cs typeface="+mn-cs"/>
            </a:rPr>
            <a:t>Give examples of other men of God who prevailed</a:t>
          </a:r>
          <a:r>
            <a:rPr lang="en-US" sz="3200" b="0" i="0" kern="1200" dirty="0">
              <a:latin typeface="+mn-lt"/>
              <a:ea typeface="+mn-ea"/>
              <a:cs typeface="+mn-cs"/>
            </a:rPr>
            <a:t> </a:t>
          </a:r>
          <a:r>
            <a:rPr lang="en-US" sz="3200" i="0" kern="1200" dirty="0">
              <a:latin typeface="+mn-lt"/>
              <a:ea typeface="+mn-ea"/>
              <a:cs typeface="+mn-cs"/>
            </a:rPr>
            <a:t>through prayers</a:t>
          </a:r>
          <a:r>
            <a:rPr lang="en-US" sz="3200" i="1" kern="1200" dirty="0">
              <a:latin typeface="+mn-lt"/>
              <a:ea typeface="+mn-ea"/>
              <a:cs typeface="+mn-cs"/>
            </a:rPr>
            <a:t>?</a:t>
          </a:r>
        </a:p>
        <a:p>
          <a:pPr marL="0" lvl="0" indent="0" algn="ctr" defTabSz="1422400" rtl="0">
            <a:lnSpc>
              <a:spcPct val="90000"/>
            </a:lnSpc>
            <a:spcBef>
              <a:spcPct val="0"/>
            </a:spcBef>
            <a:spcAft>
              <a:spcPct val="35000"/>
            </a:spcAft>
            <a:buNone/>
          </a:pPr>
          <a:r>
            <a:rPr lang="en-GB" sz="3200" i="1" kern="1200" dirty="0">
              <a:latin typeface="+mn-lt"/>
              <a:ea typeface="+mn-ea"/>
              <a:cs typeface="+mn-cs"/>
            </a:rPr>
            <a:t> </a:t>
          </a:r>
          <a:r>
            <a:rPr lang="en-GB" sz="3200" b="1" i="1" kern="1200" dirty="0">
              <a:latin typeface="+mn-lt"/>
            </a:rPr>
            <a:t>Dan 6:10,22; 1 Sam 1:27; James 5:17,18</a:t>
          </a:r>
          <a:endParaRPr lang="en-US" sz="3200" b="1" i="1" kern="1200" dirty="0">
            <a:latin typeface="+mn-lt"/>
            <a:ea typeface="+mn-ea"/>
            <a:cs typeface="+mn-cs"/>
          </a:endParaRPr>
        </a:p>
      </dsp:txBody>
      <dsp:txXfrm>
        <a:off x="3345266" y="620199"/>
        <a:ext cx="4790090" cy="29741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5/21/2026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12</a:t>
            </a:fld>
            <a:endParaRPr lang="en-US"/>
          </a:p>
        </p:txBody>
      </p:sp>
    </p:spTree>
    <p:extLst>
      <p:ext uri="{BB962C8B-B14F-4D97-AF65-F5344CB8AC3E}">
        <p14:creationId xmlns:p14="http://schemas.microsoft.com/office/powerpoint/2010/main" val="1498237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28</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32</a:t>
            </a:fld>
            <a:endParaRPr lang="en-US"/>
          </a:p>
        </p:txBody>
      </p:sp>
    </p:spTree>
    <p:extLst>
      <p:ext uri="{BB962C8B-B14F-4D97-AF65-F5344CB8AC3E}">
        <p14:creationId xmlns:p14="http://schemas.microsoft.com/office/powerpoint/2010/main" val="828243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33</a:t>
            </a:fld>
            <a:endParaRPr lang="en-US"/>
          </a:p>
        </p:txBody>
      </p:sp>
    </p:spTree>
    <p:extLst>
      <p:ext uri="{BB962C8B-B14F-4D97-AF65-F5344CB8AC3E}">
        <p14:creationId xmlns:p14="http://schemas.microsoft.com/office/powerpoint/2010/main" val="2187295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46</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21/05/2026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21/05/2026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21/05/2026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21/05/2026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21/05/2026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21/05/2026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21/05/2026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21/05/2026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21/05/2026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21/05/2026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21/05/2026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5/21/2026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21/05/2026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5/21/2026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5/21/2026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5/21/2026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5/21/2026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5/21/2026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5/21/2026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5/21/2026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5/21/2026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5/21/2026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21/05/2026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21/05/2026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21/05/2026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21/05/2026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21/05/2026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21/05/2026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21/05/2026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21/05/2026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21/05/2026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21/05/2026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21/05/2026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5/21/2026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5/21/2026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5/21/2026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5/21/2026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5/21/2026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5/21/2026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5/21/2026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5/21/2026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5/21/2026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5/21/2026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5/21/2026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5/21/2026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5/21/2026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5/21/2026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5/21/2026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5/21/2026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5/21/2026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5/21/2026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5/21/2026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5/21/2026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21/05/2026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5/21/2026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21/05/2026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5/21/2026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5/21/2026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5/21/2026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0.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4.xml"/><Relationship Id="rId7" Type="http://schemas.openxmlformats.org/officeDocument/2006/relationships/image" Target="../media/image19.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svg"/><Relationship Id="rId9"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openxmlformats.org/officeDocument/2006/relationships/notesSlide" Target="../notesSlides/notesSlide7.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3.mp3"/><Relationship Id="rId7" Type="http://schemas.openxmlformats.org/officeDocument/2006/relationships/image" Target="../media/image28.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8.xml"/><Relationship Id="rId5" Type="http://schemas.openxmlformats.org/officeDocument/2006/relationships/slideLayout" Target="../slideLayouts/slideLayout48.xml"/><Relationship Id="rId4" Type="http://schemas.openxmlformats.org/officeDocument/2006/relationships/audio" Target="../media/media3.mp3"/><Relationship Id="rId9"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24-05-2026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167:</a:t>
            </a:r>
            <a:r>
              <a:rPr lang="en-US" sz="7200" b="1" dirty="0">
                <a:solidFill>
                  <a:schemeClr val="bg1"/>
                </a:solidFill>
                <a:effectLst>
                  <a:outerShdw blurRad="38100" dist="38100" dir="2700000" algn="tl">
                    <a:srgbClr val="000000">
                      <a:alpha val="43137"/>
                    </a:srgbClr>
                  </a:outerShdw>
                </a:effectLst>
              </a:rPr>
              <a:t> I MUST TELL JESUS</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 MUST TELL JESUS [GHS 167]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all of my trials;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cannot bear these burdens alone;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my distress He kindly will help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ever loves and cares for His own.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393371" y="1350655"/>
            <a:ext cx="9579429"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cannot bear my burdens alone;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can help me, Jesus alone.</a:t>
            </a:r>
          </a:p>
        </p:txBody>
      </p:sp>
    </p:spTree>
    <p:extLst>
      <p:ext uri="{BB962C8B-B14F-4D97-AF65-F5344CB8AC3E}">
        <p14:creationId xmlns:p14="http://schemas.microsoft.com/office/powerpoint/2010/main" val="2401767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 MUST TELL JESUS [GHS 167]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all of my troubles;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is a kind, compassionate Friend;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I but ask Him, He will deliver,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of my troubles quickly an end.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512155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393371" y="1350655"/>
            <a:ext cx="9579429"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cannot bear my burdens alone;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can help me, Jesus alone.</a:t>
            </a:r>
          </a:p>
        </p:txBody>
      </p:sp>
    </p:spTree>
    <p:extLst>
      <p:ext uri="{BB962C8B-B14F-4D97-AF65-F5344CB8AC3E}">
        <p14:creationId xmlns:p14="http://schemas.microsoft.com/office/powerpoint/2010/main" val="4231605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 MUST TELL JESUS [GHS 167]</a:t>
            </a:r>
          </a:p>
        </p:txBody>
      </p:sp>
      <p:grpSp>
        <p:nvGrpSpPr>
          <p:cNvPr id="3" name="Group 2"/>
          <p:cNvGrpSpPr/>
          <p:nvPr/>
        </p:nvGrpSpPr>
        <p:grpSpPr>
          <a:xfrm>
            <a:off x="243372" y="1656012"/>
            <a:ext cx="11948629" cy="3939540"/>
            <a:chOff x="257130" y="1719391"/>
            <a:chExt cx="10547818" cy="3939540"/>
          </a:xfrm>
        </p:grpSpPr>
        <p:sp>
          <p:nvSpPr>
            <p:cNvPr id="14339" name="TextBox 1"/>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Tempted and tried, I need a great Saviour,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One who can help my burdens to bear;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all my cares and sorrows will share.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85018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393371" y="1350655"/>
            <a:ext cx="9579429"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cannot bear my burdens alone;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can help me, Jesus alone.</a:t>
            </a:r>
          </a:p>
        </p:txBody>
      </p:sp>
    </p:spTree>
    <p:extLst>
      <p:ext uri="{BB962C8B-B14F-4D97-AF65-F5344CB8AC3E}">
        <p14:creationId xmlns:p14="http://schemas.microsoft.com/office/powerpoint/2010/main" val="569306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 MUST TELL JESUS [GHS 167]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how the world to evil allures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how my heart is tempted to sin!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and He will help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Over the world the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vict’ry</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win.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71138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393371" y="1350655"/>
            <a:ext cx="9579429"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cannot bear my burdens alone;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must tell Jesus! I must tell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can help me, Jesus alone.</a:t>
            </a:r>
          </a:p>
        </p:txBody>
      </p:sp>
      <p:sp>
        <p:nvSpPr>
          <p:cNvPr id="3" name="Oval 2">
            <a:extLst>
              <a:ext uri="{FF2B5EF4-FFF2-40B4-BE49-F238E27FC236}">
                <a16:creationId xmlns:a16="http://schemas.microsoft.com/office/drawing/2014/main" id="{9D9C5CDF-7590-D575-D303-C542628BF79B}"/>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98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a:extLst>
              <a:ext uri="{FF2B5EF4-FFF2-40B4-BE49-F238E27FC236}">
                <a16:creationId xmlns:a16="http://schemas.microsoft.com/office/drawing/2014/main" id="{D8386171-E87D-46AB-8718-4CE2A8874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ounded Rectangle 26">
            <a:extLst>
              <a:ext uri="{FF2B5EF4-FFF2-40B4-BE49-F238E27FC236}">
                <a16:creationId xmlns:a16="http://schemas.microsoft.com/office/drawing/2014/main" id="{207CB456-8849-413C-8210-B663779A32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513936D-D1EB-4E42-A97F-942BA1F3D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D344A01-CC7D-010B-136A-89B8C2FFF40B}"/>
              </a:ext>
            </a:extLst>
          </p:cNvPr>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a:extLst>
              <a:ext uri="{FF2B5EF4-FFF2-40B4-BE49-F238E27FC236}">
                <a16:creationId xmlns:a16="http://schemas.microsoft.com/office/drawing/2014/main" id="{91A6468F-998E-8A8A-705F-0FECFAC70FF2}"/>
              </a:ext>
            </a:extLst>
          </p:cNvPr>
          <p:cNvSpPr>
            <a:spLocks noGrp="1"/>
          </p:cNvSpPr>
          <p:nvPr>
            <p:ph type="subTitle" idx="1"/>
          </p:nvPr>
        </p:nvSpPr>
        <p:spPr>
          <a:xfrm>
            <a:off x="1524000" y="4617728"/>
            <a:ext cx="9144000" cy="944339"/>
          </a:xfrm>
        </p:spPr>
        <p:txBody>
          <a:bodyPr vert="horz" lIns="91440" tIns="45720" rIns="91440" bIns="45720" rtlCol="0" anchor="t">
            <a:normAutofit/>
          </a:bodyPr>
          <a:lstStyle/>
          <a:p>
            <a:r>
              <a:rPr lang="en-GB" b="1"/>
              <a:t>24-05-2026</a:t>
            </a:r>
          </a:p>
        </p:txBody>
      </p:sp>
      <p:cxnSp>
        <p:nvCxnSpPr>
          <p:cNvPr id="15" name="Straight Connector 14">
            <a:extLst>
              <a:ext uri="{FF2B5EF4-FFF2-40B4-BE49-F238E27FC236}">
                <a16:creationId xmlns:a16="http://schemas.microsoft.com/office/drawing/2014/main" id="{AFA75EE9-0DE4-4982-A870-290AD61EAA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a:extLst>
              <a:ext uri="{FF2B5EF4-FFF2-40B4-BE49-F238E27FC236}">
                <a16:creationId xmlns:a16="http://schemas.microsoft.com/office/drawing/2014/main" id="{F51C0967-AC64-C648-19E8-E5A1F1B31F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15697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379709" y="784836"/>
            <a:ext cx="7037591" cy="5475129"/>
          </a:xfrm>
        </p:spPr>
        <p:txBody>
          <a:bodyPr anchor="ctr">
            <a:normAutofit/>
          </a:body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prstClr val="white">
                    <a:lumMod val="65000"/>
                  </a:prstClr>
                </a:solidFill>
                <a:effectLst/>
                <a:uLnTx/>
                <a:uFillTx/>
                <a:latin typeface="Calibri"/>
                <a:ea typeface="+mn-ea"/>
                <a:cs typeface="+mn-cs"/>
              </a:rPr>
              <a:t>Your sister has been married for 12 years, yet there is no child. Her husband is considering an IVF (In Vitro </a:t>
            </a:r>
            <a:r>
              <a:rPr kumimoji="0" lang="en-GB" sz="2800" b="1" i="0" u="none" strike="noStrike" kern="1200" cap="none" spc="0" normalizeH="0" baseline="0" noProof="0" dirty="0" err="1">
                <a:ln>
                  <a:noFill/>
                </a:ln>
                <a:solidFill>
                  <a:prstClr val="white">
                    <a:lumMod val="65000"/>
                  </a:prstClr>
                </a:solidFill>
                <a:effectLst/>
                <a:uLnTx/>
                <a:uFillTx/>
                <a:latin typeface="Calibri"/>
                <a:ea typeface="+mn-ea"/>
                <a:cs typeface="+mn-cs"/>
              </a:rPr>
              <a:t>Fertlisation</a:t>
            </a:r>
            <a:r>
              <a:rPr kumimoji="0" lang="en-GB" sz="2800" b="1" i="0" u="none" strike="noStrike" kern="1200" cap="none" spc="0" normalizeH="0" baseline="0" noProof="0" dirty="0">
                <a:ln>
                  <a:noFill/>
                </a:ln>
                <a:solidFill>
                  <a:prstClr val="white">
                    <a:lumMod val="65000"/>
                  </a:prstClr>
                </a:solidFill>
                <a:effectLst/>
                <a:uLnTx/>
                <a:uFillTx/>
                <a:latin typeface="Calibri"/>
                <a:ea typeface="+mn-ea"/>
                <a:cs typeface="+mn-cs"/>
              </a:rPr>
              <a:t>) treatment, but your sister has doubts whether it is scriptural or not. And even if it is not wrong, she thinks doing so would contradict her faith in God’s power to give her conception ‘naturally’.</a:t>
            </a:r>
          </a:p>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prstClr val="white">
                    <a:lumMod val="65000"/>
                  </a:prstClr>
                </a:solidFill>
                <a:effectLst/>
                <a:uLnTx/>
                <a:uFillTx/>
                <a:latin typeface="Calibri"/>
                <a:ea typeface="+mn-ea"/>
                <a:cs typeface="+mn-cs"/>
              </a:rPr>
              <a:t>How would you counsel your sister in this case?</a:t>
            </a:r>
          </a:p>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Volunteers please!</a:t>
            </a:r>
          </a:p>
          <a:p>
            <a:pPr marL="0" indent="0" algn="ctr">
              <a:lnSpc>
                <a:spcPct val="100000"/>
              </a:lnSpc>
              <a:buNone/>
            </a:pPr>
            <a:endParaRPr lang="en-US"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648CA97D-F05E-F7CF-2502-09279E03FC75}"/>
              </a:ext>
            </a:extLst>
          </p:cNvPr>
          <p:cNvSpPr txBox="1">
            <a:spLocks/>
          </p:cNvSpPr>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9" name="TextBox 8">
            <a:extLst>
              <a:ext uri="{FF2B5EF4-FFF2-40B4-BE49-F238E27FC236}">
                <a16:creationId xmlns:a16="http://schemas.microsoft.com/office/drawing/2014/main" id="{56E38CBA-D6C4-33ED-1E56-25FFB2FB0DA7}"/>
              </a:ext>
            </a:extLst>
          </p:cNvPr>
          <p:cNvSpPr txBox="1"/>
          <p:nvPr/>
        </p:nvSpPr>
        <p:spPr>
          <a:xfrm>
            <a:off x="813452" y="4941432"/>
            <a:ext cx="2915373" cy="867930"/>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 Jacob sojourns in Laban’s house</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3098474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a:ln>
                  <a:noFill/>
                </a:ln>
                <a:solidFill>
                  <a:srgbClr val="FFFFFF"/>
                </a:solidFill>
                <a:effectLst/>
                <a:uLnTx/>
                <a:uFillTx/>
                <a:latin typeface="+mj-lt"/>
                <a:ea typeface="+mj-ea"/>
                <a:cs typeface="+mj-cs"/>
              </a:rPr>
              <a:t>LESSON </a:t>
            </a:r>
            <a:r>
              <a:rPr lang="en-US" altLang="en-US" sz="4800" b="1" u="sng">
                <a:solidFill>
                  <a:srgbClr val="FFFFFF"/>
                </a:solidFill>
              </a:rPr>
              <a:t>20</a:t>
            </a:r>
            <a:r>
              <a:rPr kumimoji="0" lang="en-US" altLang="en-US" sz="4800" b="1" i="0" u="none" strike="noStrike" kern="1200" cap="none" spc="0" normalizeH="0" baseline="0" noProof="0">
                <a:ln>
                  <a:noFill/>
                </a:ln>
                <a:solidFill>
                  <a:srgbClr val="FFFFFF"/>
                </a:solidFill>
                <a:effectLst/>
                <a:uLnTx/>
                <a:uFillTx/>
                <a:latin typeface="+mj-lt"/>
                <a:ea typeface="+mj-ea"/>
                <a:cs typeface="+mj-cs"/>
              </a:rPr>
              <a:t>: </a:t>
            </a:r>
            <a:r>
              <a:rPr lang="en-US" altLang="en-US" sz="4800" b="1">
                <a:solidFill>
                  <a:srgbClr val="FFFFFF"/>
                </a:solidFill>
              </a:rPr>
              <a:t>Jacob prevails at Jabbok</a:t>
            </a:r>
            <a:endParaRPr lang="en-US" sz="4800" kern="120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285750" marR="0" lvl="1" indent="-285750" algn="ctr" defTabSz="1289050" rtl="0" eaLnBrk="1" fontAlgn="auto" latinLnBrk="0" hangingPunct="1">
              <a:lnSpc>
                <a:spcPct val="90000"/>
              </a:lnSpc>
              <a:spcBef>
                <a:spcPct val="0"/>
              </a:spcBef>
              <a:spcAft>
                <a:spcPct val="20000"/>
              </a:spcAft>
              <a:buClrTx/>
              <a:buSzTx/>
              <a:buFontTx/>
              <a:buNone/>
              <a:tabLst/>
              <a:defRPr/>
            </a:pPr>
            <a:r>
              <a:rPr kumimoji="0" lang="en-US" sz="2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rPr>
              <a:t>“And he said, Thy name shall be called no more Jacob, but Israel: for as a prince hast thou power with God and with men, and hast prevailed.”</a:t>
            </a:r>
            <a:r>
              <a:rPr kumimoji="0" lang="en-GB" sz="2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rPr>
              <a:t> (Genesis 32:28).</a:t>
            </a:r>
            <a:endParaRPr kumimoji="0" lang="en-US" sz="2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3" name="Freeform: Shape 2">
            <a:extLst>
              <a:ext uri="{FF2B5EF4-FFF2-40B4-BE49-F238E27FC236}">
                <a16:creationId xmlns:a16="http://schemas.microsoft.com/office/drawing/2014/main" id="{6F2D7EF5-2447-9E83-B07F-A3F30C43F2C4}"/>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a:ln>
                  <a:noFill/>
                </a:ln>
                <a:solidFill>
                  <a:prstClr val="white"/>
                </a:solidFill>
                <a:effectLst/>
                <a:uLnTx/>
                <a:uFillTx/>
                <a:latin typeface="Calibri" panose="020F0502020204030204"/>
                <a:ea typeface="+mn-ea"/>
                <a:cs typeface="+mn-cs"/>
              </a:rPr>
              <a:t>Genesis 32 – 33</a:t>
            </a: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522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charset="0"/>
                <a:ea typeface="+mj-ea"/>
                <a:cs typeface="+mj-cs"/>
              </a:rPr>
              <a:t>INTRODUCTION</a:t>
            </a:r>
            <a:endParaRPr lang="en-GB" sz="2800">
              <a:solidFill>
                <a:srgbClr val="FFFFFF"/>
              </a:solidFill>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191608" y="686862"/>
            <a:ext cx="7534047" cy="5475129"/>
          </a:xfrm>
        </p:spPr>
        <p:txBody>
          <a:bodyPr anchor="ctr">
            <a:normAutofit lnSpcReduction="10000"/>
          </a:bodyPr>
          <a:lstStyle/>
          <a:p>
            <a:pPr marL="0" indent="0" algn="just">
              <a:spcAft>
                <a:spcPts val="600"/>
              </a:spcAft>
              <a:buNone/>
              <a:defRPr/>
            </a:pPr>
            <a:r>
              <a:rPr lang="en-US" dirty="0">
                <a:latin typeface="Calibri"/>
                <a:ea typeface="Calibri"/>
                <a:cs typeface="Calibri"/>
              </a:rPr>
              <a:t>After years of exile, God directs Jacob to return home. Though he had divine promises, angelic encounters and material wealth, his unresolved conflict with Esau filled him with fear and uncertainty. His brother Esau, whom he cheated years earlier, is coming toward him with 400 men. Jacob discovered that human wisdom cannot replace divine help which pushes him into deep prayer, where he wrestled with a divine visitor until daybreak. That encounter transformed Jacob from a fearful schemer into a humble man who depends fully on God. The story shows how obedience, repentance, fervent prayer, and humility open the doors for God to change our circumstance, character and restore relationships.</a:t>
            </a:r>
            <a:endParaRPr lang="en-US" dirty="0">
              <a:ea typeface="Calibri"/>
              <a:cs typeface="Calibri"/>
            </a:endParaRPr>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721666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215866" y="686862"/>
            <a:ext cx="7345947" cy="5475129"/>
          </a:xfrm>
        </p:spPr>
        <p:txBody>
          <a:bodyPr anchor="ctr">
            <a:normAutofit/>
          </a:bodyPr>
          <a:lstStyle/>
          <a:p>
            <a:pPr marL="514350" indent="-514350" algn="just">
              <a:spcBef>
                <a:spcPct val="0"/>
              </a:spcBef>
              <a:spcAft>
                <a:spcPts val="600"/>
              </a:spcAft>
              <a:buAutoNum type="arabicPeriod"/>
              <a:defRPr/>
            </a:pPr>
            <a:r>
              <a:rPr lang="en-US" dirty="0">
                <a:ea typeface="Calibri"/>
                <a:cs typeface="Calibri"/>
              </a:rPr>
              <a:t>Unresolved offences hinder spiritual confidence.</a:t>
            </a:r>
          </a:p>
          <a:p>
            <a:pPr marL="514350" indent="-514350" algn="just">
              <a:spcBef>
                <a:spcPct val="0"/>
              </a:spcBef>
              <a:spcAft>
                <a:spcPts val="600"/>
              </a:spcAft>
              <a:buAutoNum type="arabicPeriod"/>
              <a:defRPr/>
            </a:pPr>
            <a:r>
              <a:rPr lang="en-US" dirty="0">
                <a:ea typeface="Calibri"/>
                <a:cs typeface="Calibri"/>
              </a:rPr>
              <a:t>True reconciliation requires repentance and restitution and it matters to God.</a:t>
            </a:r>
          </a:p>
          <a:p>
            <a:pPr marL="514350" indent="-514350" algn="just">
              <a:spcBef>
                <a:spcPct val="0"/>
              </a:spcBef>
              <a:spcAft>
                <a:spcPts val="600"/>
              </a:spcAft>
              <a:buAutoNum type="arabicPeriod"/>
              <a:defRPr/>
            </a:pPr>
            <a:r>
              <a:rPr lang="en-US" dirty="0">
                <a:ea typeface="Calibri"/>
                <a:cs typeface="Calibri"/>
              </a:rPr>
              <a:t>Divine blessing often requires patience and persistent prayer. </a:t>
            </a:r>
          </a:p>
          <a:p>
            <a:pPr marL="514350" indent="-514350" algn="just">
              <a:spcBef>
                <a:spcPct val="0"/>
              </a:spcBef>
              <a:spcAft>
                <a:spcPts val="600"/>
              </a:spcAft>
              <a:buAutoNum type="arabicPeriod"/>
              <a:defRPr/>
            </a:pPr>
            <a:r>
              <a:rPr lang="en-US" dirty="0">
                <a:ea typeface="Calibri"/>
                <a:cs typeface="Calibri"/>
              </a:rPr>
              <a:t>God often breaks us before He blesses us.</a:t>
            </a:r>
          </a:p>
          <a:p>
            <a:pPr marL="514350" indent="-514350" algn="just">
              <a:spcBef>
                <a:spcPct val="0"/>
              </a:spcBef>
              <a:spcAft>
                <a:spcPts val="600"/>
              </a:spcAft>
              <a:buAutoNum type="arabicPeriod"/>
              <a:defRPr/>
            </a:pPr>
            <a:r>
              <a:rPr lang="en-US" dirty="0">
                <a:ea typeface="+mn-lt"/>
                <a:cs typeface="+mn-lt"/>
              </a:rPr>
              <a:t>Fervent prayer changes both the believer and the situation.</a:t>
            </a:r>
          </a:p>
          <a:p>
            <a:pPr marL="514350" indent="-514350" algn="just">
              <a:spcBef>
                <a:spcPct val="0"/>
              </a:spcBef>
              <a:spcAft>
                <a:spcPts val="600"/>
              </a:spcAft>
              <a:buAutoNum type="arabicPeriod"/>
              <a:defRPr/>
            </a:pPr>
            <a:r>
              <a:rPr lang="en-US" dirty="0">
                <a:ea typeface="+mn-lt"/>
                <a:cs typeface="+mn-lt"/>
              </a:rPr>
              <a:t>Humility and obedience attract divine guidance and preservation.</a:t>
            </a:r>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898EAFF5-537E-AD5C-23D9-EBE879C35C24}"/>
              </a:ext>
            </a:extLst>
          </p:cNvPr>
          <p:cNvSpPr txBox="1">
            <a:spLocks/>
          </p:cNvSpPr>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2800" b="1" i="0" u="none" strike="noStrike" kern="1200" cap="none" spc="0" normalizeH="0" baseline="0" noProof="0" dirty="0">
                <a:ln>
                  <a:noFill/>
                </a:ln>
                <a:solidFill>
                  <a:srgbClr val="FFFFFF"/>
                </a:solidFill>
                <a:effectLst/>
                <a:uLnTx/>
                <a:uFillTx/>
                <a:latin typeface="Cambria"/>
                <a:ea typeface="Cambria"/>
                <a:cs typeface="+mj-cs"/>
              </a:rPr>
              <a:t>KEY LESSONS FROM THE STUDY</a:t>
            </a: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charset="0"/>
              </a:rPr>
              <a:t>Genesis 32:24-29; Matthew 5:23,24; Hebrews 12:5-11,14</a:t>
            </a:r>
            <a:endParaRPr lang="en-GB" sz="2800" i="1" dirty="0">
              <a:solidFill>
                <a:srgbClr val="FFFFFF"/>
              </a:solidFill>
            </a:endParaRPr>
          </a:p>
        </p:txBody>
      </p:sp>
    </p:spTree>
    <p:extLst>
      <p:ext uri="{BB962C8B-B14F-4D97-AF65-F5344CB8AC3E}">
        <p14:creationId xmlns:p14="http://schemas.microsoft.com/office/powerpoint/2010/main" val="1569041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QUESTION 1</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DCA7032-6470-07F0-002B-32C1685860A5}"/>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03817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FD2DD6-C110-F03A-1A44-FC920081F42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3C5BD27E-AE86-6E48-D92B-4D72AECCF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46A15085-FE25-6302-5026-D7EBA06F97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9DCFD9C-D354-6B70-7200-A65411187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A6D060AA-92BF-6A00-2D9B-87D3CF31F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7C1D922-5D05-8078-1F77-66A2D706AB43}"/>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QUESTION 2</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260FD2EC-4ABC-42B0-5A52-7967C24055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CFD7CA2-F5CE-CDB9-64E1-6881DEE02505}"/>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9270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QUESTION 3</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DCA7032-6470-07F0-002B-32C1685860A5}"/>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0459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QUESTION </a:t>
            </a:r>
            <a:r>
              <a:rPr lang="en-GB" altLang="en-US" sz="4000" b="1">
                <a:solidFill>
                  <a:srgbClr val="FFFFFF"/>
                </a:solidFill>
                <a:latin typeface="Cambria" charset="0"/>
              </a:rPr>
              <a:t>4</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DCA7032-6470-07F0-002B-32C1685860A5}"/>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87389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79D9C0-8AD2-F222-4DF6-FCC211D042D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05B9FB7-FABE-EEFC-88E8-4A51BB821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5FD28507-8D2D-068E-D369-8F696F9CF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F534DD-5405-ED5F-73FA-856F24C30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40B22EC-F0A9-4465-E18F-8447EC27A8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ABD4152-DAD9-1769-8AE2-12D660A35A4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QUESTION 5</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D1E00C29-A7E8-1EFC-3CE5-60C882AD19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EF1B9-C75A-3337-D242-C8AD54B12D7C}"/>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2677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BFD79F-1C77-E681-D992-9E2AE3F8FCE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D9C33B7-974F-68D4-7B67-2CBA4940AD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6019F408-9DC0-F0EA-6D25-41A91F439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3E200E3-1D39-E014-0724-43D83ACF6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5A01371-C420-D300-F941-9F53DD39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AABCEFB-BA0B-520C-5B4E-A7305F4BD9C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a:ea typeface="Cambria"/>
              </a:rPr>
              <a:t>QUESTION </a:t>
            </a:r>
            <a:r>
              <a:rPr lang="en-GB" altLang="en-US" sz="4000" b="1">
                <a:solidFill>
                  <a:srgbClr val="FFFFFF"/>
                </a:solidFill>
                <a:latin typeface="Cambria"/>
                <a:ea typeface="Cambria"/>
              </a:rPr>
              <a:t>6</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815639FD-408E-0F4A-4C1D-0520893CF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CAC70E6-D72F-C2C7-BD55-649BB20C92B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3884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0C8370-E2DD-8BDF-8F3D-559E44ABC6F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3DA44F3E-D6CD-6BAD-37A0-9C2AA59255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DE717B9A-F39E-05AD-94F1-548809510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87F03968-51E7-065E-E14A-69DDE5BED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43A5EE91-9208-C057-4259-C1CCF83A96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31D35DC-89D6-38F6-2FD5-D7BD8364194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a:ea typeface="Cambria"/>
              </a:rPr>
              <a:t>QUESTION </a:t>
            </a:r>
            <a:r>
              <a:rPr lang="en-GB" altLang="en-US" sz="4000" b="1">
                <a:solidFill>
                  <a:srgbClr val="FFFFFF"/>
                </a:solidFill>
                <a:latin typeface="Cambria"/>
                <a:ea typeface="Cambria"/>
              </a:rPr>
              <a:t>7</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1C14FDA3-FBE9-F413-7531-CF9405EFAD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B017108-B815-04DF-3B05-9760ED723149}"/>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233018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charset="0"/>
                <a:ea typeface="+mj-ea"/>
                <a:cs typeface="+mj-cs"/>
              </a:rPr>
              <a:t>CONCLUSION</a:t>
            </a:r>
            <a:endParaRPr lang="en-GB" sz="2800">
              <a:solidFill>
                <a:srgbClr val="FFFFFF"/>
              </a:solidFill>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dirty="0">
                <a:ea typeface="+mn-lt"/>
                <a:cs typeface="+mn-lt"/>
              </a:rPr>
              <a:t> Jacob's story started out with anxiety, guilt and uncertainty of the future. But through fervent prayer, confession, humility, and obedience, he experienced transformation and reconciliation. Unresolved conflict or offence rob us of peace. Restitution and humility restore relationships. Prevailing prayer changes us and our circumstances. God’s help is available to those who depend on Him. Like Jacob, believers can move from fear to favor when they pray, obey, and trust God fully.</a:t>
            </a:r>
            <a:endParaRPr lang="en-US"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941853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65288E-584A-1CCA-F6C2-EE785F2E0DEA}"/>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ABFE4366-BEC1-C588-F810-FC7D0309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05F313-F18E-04B9-9884-42A93839ADEF}"/>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a:ea typeface="Cambria"/>
              </a:rPr>
              <a:t>ASSIGNMENT</a:t>
            </a:r>
            <a:endParaRPr lang="en-US"/>
          </a:p>
        </p:txBody>
      </p:sp>
      <p:sp>
        <p:nvSpPr>
          <p:cNvPr id="11" name="Rectangle 10">
            <a:extLst>
              <a:ext uri="{FF2B5EF4-FFF2-40B4-BE49-F238E27FC236}">
                <a16:creationId xmlns:a16="http://schemas.microsoft.com/office/drawing/2014/main" id="{814FC228-52CC-6A26-87E4-645F38342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8393BE0-0EEA-3B38-F1A5-096C2C3E9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24E138A-A4F0-40C5-C87B-83C39CD9ABED}"/>
              </a:ext>
            </a:extLst>
          </p:cNvPr>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dirty="0">
                <a:ea typeface="+mn-lt"/>
                <a:cs typeface="+mn-lt"/>
              </a:rPr>
              <a:t>Commit to pray daily for seven days for a specific burden or problem. To help your prayer, develop a prayer plan, that is prayer points and time. Record your experience during the week and testimony of answer to prayer. Be ready to share your testimony the following week.</a:t>
            </a:r>
            <a:endParaRPr lang="en-US" dirty="0"/>
          </a:p>
        </p:txBody>
      </p:sp>
      <p:pic>
        <p:nvPicPr>
          <p:cNvPr id="4" name="Picture 3" descr="Logo&#10;&#10;Description automatically generated">
            <a:extLst>
              <a:ext uri="{FF2B5EF4-FFF2-40B4-BE49-F238E27FC236}">
                <a16:creationId xmlns:a16="http://schemas.microsoft.com/office/drawing/2014/main" id="{879CB66F-1989-2691-B71F-8D30D1420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0550431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Calibri Light"/>
                <a:ea typeface="+mj-ea"/>
                <a:cs typeface="+mj-cs"/>
              </a:rPr>
              <a:t>Jesus sends out the twelve</a:t>
            </a:r>
            <a:br>
              <a:rPr kumimoji="0" lang="en-GB" altLang="en-US" sz="4800" b="1" i="0" u="none" strike="noStrike" kern="1200" spc="0" normalizeH="0" noProof="0" dirty="0">
                <a:ln>
                  <a:noFill/>
                </a:ln>
                <a:solidFill>
                  <a:srgbClr val="FFFFFF"/>
                </a:solidFill>
                <a:effectLst/>
                <a:uLnTx/>
                <a:uFillTx/>
                <a:latin typeface="Calibri Ligh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as ye go, preach, saying, The kingdom of heaven is at hand. Heal the sick, cleanse the lepers, raise the dead, cast out devils: freely ye have received, freely give”</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10:7,8).</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10:1-42; Luke 9:1-10; 12:1-12</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F5418B8-B38E-F1F5-D6D7-5F7C31D04A0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371399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9ED1-227F-5E3B-8FC7-B69BA53E46B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78C02A-32AF-2911-CA79-4E5F6DAB2FB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10FEBF8-C2B6-7E40-3E65-282CC2D7469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910420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802E0-0C14-43FC-1035-537CD6B4B11F}"/>
              </a:ext>
            </a:extLst>
          </p:cNvPr>
          <p:cNvSpPr>
            <a:spLocks noGrp="1"/>
          </p:cNvSpPr>
          <p:nvPr>
            <p:ph type="title"/>
          </p:nvPr>
        </p:nvSpPr>
        <p:spPr/>
        <p:txBody>
          <a:bodyPr/>
          <a:lstStyle/>
          <a:p>
            <a:endParaRPr lang="en-GB"/>
          </a:p>
        </p:txBody>
      </p:sp>
      <p:pic>
        <p:nvPicPr>
          <p:cNvPr id="4" name="VIDEO-2026-05-18-23-35-28">
            <a:hlinkClick r:id="" action="ppaction://media"/>
            <a:extLst>
              <a:ext uri="{FF2B5EF4-FFF2-40B4-BE49-F238E27FC236}">
                <a16:creationId xmlns:a16="http://schemas.microsoft.com/office/drawing/2014/main" id="{6BEF6FDC-574B-DF0B-8231-0BA7491F2A8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 y="0"/>
            <a:ext cx="12192277" cy="6858000"/>
          </a:xfrm>
        </p:spPr>
      </p:pic>
      <p:sp>
        <p:nvSpPr>
          <p:cNvPr id="6" name="TextBox 5">
            <a:extLst>
              <a:ext uri="{FF2B5EF4-FFF2-40B4-BE49-F238E27FC236}">
                <a16:creationId xmlns:a16="http://schemas.microsoft.com/office/drawing/2014/main" id="{01A1FCFE-23B4-4D19-1CB5-AA43408566CD}"/>
              </a:ext>
            </a:extLst>
          </p:cNvPr>
          <p:cNvSpPr txBox="1"/>
          <p:nvPr/>
        </p:nvSpPr>
        <p:spPr>
          <a:xfrm>
            <a:off x="1111046" y="196909"/>
            <a:ext cx="9969908" cy="830997"/>
          </a:xfrm>
          <a:prstGeom prst="rect">
            <a:avLst/>
          </a:prstGeom>
          <a:noFill/>
        </p:spPr>
        <p:txBody>
          <a:bodyPr wrap="square">
            <a:spAutoFit/>
          </a:bodyPr>
          <a:lstStyle/>
          <a:p>
            <a:r>
              <a:rPr kumimoji="0" lang="en-US" altLang="en-US" sz="4800" b="1" i="0" strike="noStrike" kern="1200" cap="none" spc="0" normalizeH="0" baseline="0" noProof="0" dirty="0">
                <a:ln>
                  <a:noFill/>
                </a:ln>
                <a:solidFill>
                  <a:srgbClr val="FFFFFF"/>
                </a:solidFill>
                <a:effectLst/>
                <a:uLnTx/>
                <a:uFillTx/>
                <a:latin typeface="Amasis MT Pro Black" panose="020F0502020204030204" pitchFamily="18" charset="0"/>
                <a:ea typeface="+mj-ea"/>
                <a:cs typeface="+mj-cs"/>
              </a:rPr>
              <a:t>MAY GCK  PROMO VIDEO 2026</a:t>
            </a:r>
            <a:endParaRPr lang="en-GB" sz="4800" dirty="0">
              <a:latin typeface="Amasis MT Pro Black" panose="020F0502020204030204" pitchFamily="18" charset="0"/>
            </a:endParaRPr>
          </a:p>
        </p:txBody>
      </p:sp>
    </p:spTree>
    <p:extLst>
      <p:ext uri="{BB962C8B-B14F-4D97-AF65-F5344CB8AC3E}">
        <p14:creationId xmlns:p14="http://schemas.microsoft.com/office/powerpoint/2010/main" val="2790924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2431" fill="hold"/>
                                        <p:tgtEl>
                                          <p:spTgt spid="4"/>
                                        </p:tgtEl>
                                      </p:cBhvr>
                                    </p:cmd>
                                  </p:childTnLst>
                                </p:cTn>
                              </p:par>
                              <p:par>
                                <p:cTn id="7" presetID="10" presetClass="exit" presetSubtype="0" fill="hold" grpId="0" nodeType="withEffect">
                                  <p:stCondLst>
                                    <p:cond delay="0"/>
                                  </p:stCondLst>
                                  <p:childTnLst>
                                    <p:animEffect transition="out" filter="fade">
                                      <p:cBhvr>
                                        <p:cTn id="8" dur="5000"/>
                                        <p:tgtEl>
                                          <p:spTgt spid="6"/>
                                        </p:tgtEl>
                                      </p:cBhvr>
                                    </p:animEffect>
                                    <p:set>
                                      <p:cBhvr>
                                        <p:cTn id="9" dur="1" fill="hold">
                                          <p:stCondLst>
                                            <p:cond delay="4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bldLst>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9A297-F2D1-C1D0-4F6F-708FBDE59D1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70DE3F0-52DA-092D-C168-A5B1029EB0A1}"/>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AD935074-C55C-892B-A3A3-697A8141AEAC}"/>
              </a:ext>
            </a:extLst>
          </p:cNvPr>
          <p:cNvPicPr>
            <a:picLocks noChangeAspect="1"/>
          </p:cNvPicPr>
          <p:nvPr/>
        </p:nvPicPr>
        <p:blipFill>
          <a:blip r:embed="rId2"/>
          <a:stretch>
            <a:fillRect/>
          </a:stretch>
        </p:blipFill>
        <p:spPr>
          <a:xfrm>
            <a:off x="0" y="0"/>
            <a:ext cx="12063046" cy="6858000"/>
          </a:xfrm>
          <a:prstGeom prst="rect">
            <a:avLst/>
          </a:prstGeom>
        </p:spPr>
      </p:pic>
    </p:spTree>
    <p:extLst>
      <p:ext uri="{BB962C8B-B14F-4D97-AF65-F5344CB8AC3E}">
        <p14:creationId xmlns:p14="http://schemas.microsoft.com/office/powerpoint/2010/main" val="647956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7">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GB"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Psalm 91:1-16; </a:t>
            </a:r>
          </a:p>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GB"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1 John 5:1-21</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19) Psalm 091">
            <a:hlinkClick r:id="" action="ppaction://media"/>
            <a:extLst>
              <a:ext uri="{FF2B5EF4-FFF2-40B4-BE49-F238E27FC236}">
                <a16:creationId xmlns:a16="http://schemas.microsoft.com/office/drawing/2014/main" id="{F463D050-E65D-4B09-322C-C6803310CE0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852318" y="4463836"/>
            <a:ext cx="487363" cy="487363"/>
          </a:xfrm>
          <a:prstGeom prst="rect">
            <a:avLst/>
          </a:prstGeom>
        </p:spPr>
      </p:pic>
      <p:pic>
        <p:nvPicPr>
          <p:cNvPr id="5" name="(62) 1 John 005">
            <a:hlinkClick r:id="" action="ppaction://media"/>
            <a:extLst>
              <a:ext uri="{FF2B5EF4-FFF2-40B4-BE49-F238E27FC236}">
                <a16:creationId xmlns:a16="http://schemas.microsoft.com/office/drawing/2014/main" id="{5CE979FF-5ADD-19AD-A66B-B01004A83C54}"/>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852317" y="4972855"/>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320" fill="hold"/>
                                        <p:tgtEl>
                                          <p:spTgt spid="4"/>
                                        </p:tgtEl>
                                      </p:cBhvr>
                                    </p:cmd>
                                  </p:childTnLst>
                                </p:cTn>
                              </p:par>
                            </p:childTnLst>
                          </p:cTn>
                        </p:par>
                        <p:par>
                          <p:cTn id="7" fill="hold">
                            <p:stCondLst>
                              <p:cond delay="95320"/>
                            </p:stCondLst>
                            <p:childTnLst>
                              <p:par>
                                <p:cTn id="8" presetID="1" presetClass="mediacall" presetSubtype="0" fill="hold" nodeType="afterEffect">
                                  <p:stCondLst>
                                    <p:cond delay="0"/>
                                  </p:stCondLst>
                                  <p:childTnLst>
                                    <p:cmd type="call" cmd="playFrom(0.0)">
                                      <p:cBhvr>
                                        <p:cTn id="9" dur="19158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cond evt="onNext" delay="0">
                      <p:tgtEl>
                        <p:sldTgt/>
                      </p:tgtEl>
                    </p:cond>
                  </p:endCondLst>
                </p:cTn>
                <p:tgtEl>
                  <p:spTgt spid="4"/>
                </p:tgtEl>
              </p:cMediaNode>
            </p:audio>
            <p:audio>
              <p:cMediaNode vol="80000">
                <p:cTn id="11" fill="hold" display="0">
                  <p:stCondLst>
                    <p:cond delay="indefinite"/>
                  </p:stCondLst>
                  <p:endCondLst>
                    <p:cond evt="onStopAudio" delay="0">
                      <p:tgtEl>
                        <p:sldTgt/>
                      </p:tgtEl>
                    </p:cond>
                    <p:cond evt="onNext" delay="0">
                      <p:tgtEl>
                        <p:sldTgt/>
                      </p:tgtEl>
                    </p:cond>
                  </p:endCondLst>
                </p:cTn>
                <p:tgtEl>
                  <p:spTgt spid="5"/>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016:</a:t>
            </a:r>
            <a:r>
              <a:rPr lang="en-US" sz="7200" b="1" dirty="0">
                <a:solidFill>
                  <a:schemeClr val="bg1"/>
                </a:solidFill>
                <a:effectLst>
                  <a:outerShdw blurRad="38100" dist="38100" dir="2700000" algn="tl">
                    <a:srgbClr val="000000">
                      <a:alpha val="43137"/>
                    </a:srgbClr>
                  </a:outerShdw>
                </a:effectLst>
              </a:rPr>
              <a:t> IF GOD BE FOR US</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188643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IF GOD BE FOR US [GHS 016]</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Rejoice in the Lord!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Oh, let His mercy cheer;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sunders the bands that enthrall;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Redeem’d</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by His blood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Why should we ever fear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Since Jesus is our “all in all”?</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0265550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05215"/>
            <a:ext cx="1008141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Who? Who?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 against us?</a:t>
            </a:r>
          </a:p>
        </p:txBody>
      </p:sp>
    </p:spTree>
    <p:extLst>
      <p:ext uri="{BB962C8B-B14F-4D97-AF65-F5344CB8AC3E}">
        <p14:creationId xmlns:p14="http://schemas.microsoft.com/office/powerpoint/2010/main" val="35979150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IF GOD BE FOR US [GHS 016]</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strong in the Lord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Rejoicing in His might,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loyal and true day by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evils assail,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valiant for the right,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He will be our strength and stay.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298436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05215"/>
            <a:ext cx="1008141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Who? Who?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 against us?</a:t>
            </a:r>
          </a:p>
        </p:txBody>
      </p:sp>
    </p:spTree>
    <p:extLst>
      <p:ext uri="{BB962C8B-B14F-4D97-AF65-F5344CB8AC3E}">
        <p14:creationId xmlns:p14="http://schemas.microsoft.com/office/powerpoint/2010/main" val="15534274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IF GOD BE FOR US [GHS 016]</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Confide in His word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promises so sure;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Christ they are “ yea and amen;”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earth pass away,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ever shall endure,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written o’er and o’er again.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4056975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05215"/>
            <a:ext cx="1008141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Who? Who?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 against us?</a:t>
            </a:r>
          </a:p>
        </p:txBody>
      </p:sp>
    </p:spTree>
    <p:extLst>
      <p:ext uri="{BB962C8B-B14F-4D97-AF65-F5344CB8AC3E}">
        <p14:creationId xmlns:p14="http://schemas.microsoft.com/office/powerpoint/2010/main" val="3392971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IF GOD BE FOR US [GHS 016]</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Abide in the Lord: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Secure in His control,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life everlasting begun;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pluck from His hand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weakest, trembling soul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never, never can be done!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9055740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005215"/>
            <a:ext cx="1008141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God be for us,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Who? Who?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can be against us, against us?</a:t>
            </a:r>
          </a:p>
        </p:txBody>
      </p:sp>
      <p:sp>
        <p:nvSpPr>
          <p:cNvPr id="3" name="Oval 2">
            <a:extLst>
              <a:ext uri="{FF2B5EF4-FFF2-40B4-BE49-F238E27FC236}">
                <a16:creationId xmlns:a16="http://schemas.microsoft.com/office/drawing/2014/main" id="{8B3B6C6F-E45B-4B97-A127-D521432ACEB1}"/>
              </a:ext>
            </a:extLst>
          </p:cNvPr>
          <p:cNvSpPr/>
          <p:nvPr/>
        </p:nvSpPr>
        <p:spPr>
          <a:xfrm>
            <a:off x="8871339" y="5966480"/>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35319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THE UNTOUCHABLE CHRISTIAN</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42738</TotalTime>
  <Words>1584</Words>
  <Application>Microsoft Office PowerPoint</Application>
  <PresentationFormat>Widescreen</PresentationFormat>
  <Paragraphs>226</Paragraphs>
  <Slides>47</Slides>
  <Notes>9</Notes>
  <HiddenSlides>0</HiddenSlides>
  <MMClips>3</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47</vt:i4>
      </vt:variant>
    </vt:vector>
  </HeadingPairs>
  <TitlesOfParts>
    <vt:vector size="62" baseType="lpstr">
      <vt:lpstr>Amasis MT Pro Black</vt:lpstr>
      <vt:lpstr>Arial</vt:lpstr>
      <vt:lpstr>Bell MT</vt:lpstr>
      <vt:lpstr>Calibri</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PowerPoint Presentation</vt:lpstr>
      <vt:lpstr>HYMN</vt:lpstr>
      <vt:lpstr>I MUST TELL JESUS [GHS 167]</vt:lpstr>
      <vt:lpstr>PowerPoint Presentation</vt:lpstr>
      <vt:lpstr>I MUST TELL JESUS [GHS 167]</vt:lpstr>
      <vt:lpstr>PowerPoint Presentation</vt:lpstr>
      <vt:lpstr>I MUST TELL JESUS [GHS 167]</vt:lpstr>
      <vt:lpstr>PowerPoint Presentation</vt:lpstr>
      <vt:lpstr>I MUST TELL JESUS [GHS 167]</vt:lpstr>
      <vt:lpstr>PowerPoint Presentation</vt:lpstr>
      <vt:lpstr>SEARCH THE SCRIPTURES</vt:lpstr>
      <vt:lpstr>REVIEW OF THE ASSIGNMENT FROM LAST STUDY</vt:lpstr>
      <vt:lpstr>LESSON 20: Jacob prevails at Jabbok</vt:lpstr>
      <vt:lpstr>INTRODUCTION</vt:lpstr>
      <vt:lpstr>Genesis 32:24-29; Matthew 5:23,24; Hebrews 12:5-11,14</vt:lpstr>
      <vt:lpstr>QUESTION 1</vt:lpstr>
      <vt:lpstr>QUESTION 2</vt:lpstr>
      <vt:lpstr>QUESTION 3</vt:lpstr>
      <vt:lpstr>QUESTION 4</vt:lpstr>
      <vt:lpstr>QUESTION 5</vt:lpstr>
      <vt:lpstr>QUESTION 6</vt:lpstr>
      <vt:lpstr>QUESTION 7</vt:lpstr>
      <vt:lpstr>CONCLUSION</vt:lpstr>
      <vt:lpstr>ASSIGNMENT</vt:lpstr>
      <vt:lpstr>SEARCH THE SCRIPTURES SUMMARY</vt:lpstr>
      <vt:lpstr>PowerPoint Presentation</vt:lpstr>
      <vt:lpstr>PowerPoint Presentation</vt:lpstr>
      <vt:lpstr>PowerPoint Presentation</vt:lpstr>
      <vt:lpstr>PowerPoint Presentation</vt:lpstr>
      <vt:lpstr>  LESSON 21:  Jesus sends out the twelve </vt:lpstr>
      <vt:lpstr>PowerPoint Presentation</vt:lpstr>
      <vt:lpstr>PowerPoint Presentation</vt:lpstr>
      <vt:lpstr>PowerPoint Presentation</vt:lpstr>
      <vt:lpstr>PowerPoint Presentation</vt:lpstr>
      <vt:lpstr>PowerPoint Presentation</vt:lpstr>
      <vt:lpstr>HYMN</vt:lpstr>
      <vt:lpstr>IF GOD BE FOR US [GHS 016]</vt:lpstr>
      <vt:lpstr>PowerPoint Presentation</vt:lpstr>
      <vt:lpstr>IF GOD BE FOR US [GHS 016]</vt:lpstr>
      <vt:lpstr>PowerPoint Presentation</vt:lpstr>
      <vt:lpstr>IF GOD BE FOR US [GHS 016]</vt:lpstr>
      <vt:lpstr>PowerPoint Presentation</vt:lpstr>
      <vt:lpstr>IF GOD BE FOR US [GHS 016]</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1306</cp:revision>
  <dcterms:created xsi:type="dcterms:W3CDTF">2023-01-06T14:44:39Z</dcterms:created>
  <dcterms:modified xsi:type="dcterms:W3CDTF">2026-05-21T07:47:23Z</dcterms:modified>
</cp:coreProperties>
</file>