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94" r:id="rId3"/>
    <p:sldId id="258" r:id="rId4"/>
    <p:sldId id="259" r:id="rId5"/>
    <p:sldId id="287" r:id="rId6"/>
    <p:sldId id="283" r:id="rId7"/>
    <p:sldId id="291" r:id="rId8"/>
    <p:sldId id="277" r:id="rId9"/>
    <p:sldId id="276" r:id="rId10"/>
    <p:sldId id="292" r:id="rId11"/>
    <p:sldId id="295"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1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was the focus of Christ’s ministry on earth?</a:t>
          </a:r>
        </a:p>
        <a:p>
          <a:pPr algn="ctr"/>
          <a:r>
            <a:rPr lang="en-GB" altLang="en-US" sz="3200" b="1" i="1" kern="1200" dirty="0">
              <a:solidFill>
                <a:prstClr val="black">
                  <a:hueOff val="0"/>
                  <a:satOff val="0"/>
                  <a:lumOff val="0"/>
                  <a:alphaOff val="0"/>
                </a:prstClr>
              </a:solidFill>
              <a:latin typeface="Calibri"/>
              <a:ea typeface="+mn-ea"/>
              <a:cs typeface="+mn-cs"/>
            </a:rPr>
            <a:t>Luke 19:10; Mark 3:14; Matthew 4:19</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How does the Great Commission compare to the first mission Jesus gave to the Twelve?</a:t>
          </a:r>
        </a:p>
        <a:p>
          <a:pPr algn="ctr">
            <a:lnSpc>
              <a:spcPct val="100000"/>
            </a:lnSpc>
            <a:spcBef>
              <a:spcPct val="0"/>
            </a:spcBef>
            <a:spcAft>
              <a:spcPts val="600"/>
            </a:spcAft>
          </a:pPr>
          <a:r>
            <a:rPr lang="en-US" sz="3200" b="1" i="1" kern="1200" dirty="0"/>
            <a:t>Matthew 28:18,19; Acts 1:8; </a:t>
          </a:r>
          <a:r>
            <a:rPr lang="en-GB" altLang="en-US" sz="3200" b="1" i="1" kern="1200" dirty="0">
              <a:solidFill>
                <a:prstClr val="black">
                  <a:hueOff val="0"/>
                  <a:satOff val="0"/>
                  <a:lumOff val="0"/>
                  <a:alphaOff val="0"/>
                </a:prstClr>
              </a:solidFill>
              <a:latin typeface="Calibri"/>
              <a:ea typeface="+mn-ea"/>
              <a:cs typeface="+mn-cs"/>
            </a:rPr>
            <a:t>Matthew 10:5,6</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purpose do miracles and signs serve in the preaching of the gospel?</a:t>
          </a:r>
        </a:p>
        <a:p>
          <a:pPr algn="ctr"/>
          <a:r>
            <a:rPr lang="en-US" sz="3200" b="1" i="1" dirty="0"/>
            <a:t>John 10:37,38</a:t>
          </a:r>
          <a:r>
            <a:rPr lang="en-GB" sz="3200" b="1" i="1" dirty="0"/>
            <a:t>; John 4:48; </a:t>
          </a:r>
          <a:r>
            <a:rPr lang="en-US" sz="3200" b="1" i="1" dirty="0"/>
            <a:t>Mark 16:20</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Explain the content and emphasis of a true gospel message</a:t>
          </a:r>
        </a:p>
        <a:p>
          <a:pPr algn="ctr"/>
          <a:r>
            <a:rPr lang="en-GB" sz="3200" b="1" i="1" dirty="0"/>
            <a:t>Mark 1:15; </a:t>
          </a:r>
          <a:r>
            <a:rPr lang="en-US" sz="3200" b="1" i="1" dirty="0"/>
            <a:t>Acts 3:19; Galatians 1:8</a:t>
          </a:r>
          <a:endParaRPr lang="en-GB" sz="3200" b="1" i="1" dirty="0"/>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should be a believer’s attitude in the face of hostility and why?</a:t>
          </a:r>
        </a:p>
        <a:p>
          <a:pPr algn="ctr"/>
          <a:r>
            <a:rPr lang="en-GB" sz="3200" b="1" i="1"/>
            <a:t> John 16:1-3; </a:t>
          </a:r>
          <a:r>
            <a:rPr lang="en-US" sz="3200" b="1" i="1"/>
            <a:t>Matthew </a:t>
          </a:r>
          <a:r>
            <a:rPr lang="en-US" sz="3200" b="1" i="1" dirty="0"/>
            <a:t>10:28,30,31; Luke 12:4</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are the rewards of faithful disciples in life and eternity?</a:t>
          </a:r>
        </a:p>
        <a:p>
          <a:pPr algn="ctr"/>
          <a:r>
            <a:rPr lang="en-US" sz="3200" b="1" i="1" kern="1200" dirty="0"/>
            <a:t>Daniel 12:3; 2 Timothy 4:8; John 15:16</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was the focus of Christ’s ministry on earth?</a:t>
          </a:r>
        </a:p>
        <a:p>
          <a:pPr marL="0" lvl="0" indent="0" algn="ctr" defTabSz="1422400">
            <a:buNone/>
          </a:pPr>
          <a:r>
            <a:rPr lang="en-GB" altLang="en-US" sz="3200" b="1" i="1" kern="1200" dirty="0">
              <a:solidFill>
                <a:prstClr val="black">
                  <a:hueOff val="0"/>
                  <a:satOff val="0"/>
                  <a:lumOff val="0"/>
                  <a:alphaOff val="0"/>
                </a:prstClr>
              </a:solidFill>
              <a:latin typeface="Calibri"/>
              <a:ea typeface="+mn-ea"/>
              <a:cs typeface="+mn-cs"/>
            </a:rPr>
            <a:t>Luke 19:10; Mark 3:14; Matthew 4:19</a:t>
          </a: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does the Great Commission compare to the first mission Jesus gave to the Twelve?</a:t>
          </a:r>
        </a:p>
        <a:p>
          <a:pPr marL="0" lvl="0" indent="0" algn="ctr" defTabSz="1422400">
            <a:lnSpc>
              <a:spcPct val="100000"/>
            </a:lnSpc>
            <a:spcBef>
              <a:spcPct val="0"/>
            </a:spcBef>
            <a:spcAft>
              <a:spcPts val="600"/>
            </a:spcAft>
            <a:buNone/>
          </a:pPr>
          <a:r>
            <a:rPr lang="en-US" sz="3200" b="1" i="1" kern="1200" dirty="0"/>
            <a:t>Matthew 28:18,19; Acts 1:8; </a:t>
          </a:r>
          <a:r>
            <a:rPr lang="en-GB" altLang="en-US" sz="3200" b="1" i="1" kern="1200" dirty="0">
              <a:solidFill>
                <a:prstClr val="black">
                  <a:hueOff val="0"/>
                  <a:satOff val="0"/>
                  <a:lumOff val="0"/>
                  <a:alphaOff val="0"/>
                </a:prstClr>
              </a:solidFill>
              <a:latin typeface="Calibri"/>
              <a:ea typeface="+mn-ea"/>
              <a:cs typeface="+mn-cs"/>
            </a:rPr>
            <a:t>Matthew 10:5,6</a:t>
          </a:r>
        </a:p>
      </dsp:txBody>
      <dsp:txXfrm>
        <a:off x="2367247" y="596011"/>
        <a:ext cx="6721050"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purpose do miracles and signs serve in the preaching of the gospel?</a:t>
          </a:r>
        </a:p>
        <a:p>
          <a:pPr marL="0" lvl="0" indent="0" algn="ctr" defTabSz="1422400">
            <a:buNone/>
          </a:pPr>
          <a:r>
            <a:rPr lang="en-US" sz="3200" b="1" i="1" kern="1200" dirty="0"/>
            <a:t>John 10:37,38</a:t>
          </a:r>
          <a:r>
            <a:rPr lang="en-GB" sz="3200" b="1" i="1" kern="1200" dirty="0"/>
            <a:t>; John 4:48; </a:t>
          </a:r>
          <a:r>
            <a:rPr lang="en-US" sz="3200" b="1" i="1" kern="1200" dirty="0"/>
            <a:t>Mark 16:20</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Explain the content and emphasis of a true gospel message</a:t>
          </a:r>
        </a:p>
        <a:p>
          <a:pPr marL="0" lvl="0" indent="0" algn="ctr" defTabSz="1422400">
            <a:buNone/>
          </a:pPr>
          <a:r>
            <a:rPr lang="en-GB" sz="3200" b="1" i="1" kern="1200" dirty="0"/>
            <a:t>Mark 1:15; </a:t>
          </a:r>
          <a:r>
            <a:rPr lang="en-US" sz="3200" b="1" i="1" kern="1200" dirty="0"/>
            <a:t>Acts 3:19; Galatians 1:8</a:t>
          </a:r>
          <a:endParaRPr lang="en-GB" sz="3200" b="1" i="1" kern="1200" dirty="0"/>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should be a believer’s attitude in the face of hostility and why?</a:t>
          </a:r>
        </a:p>
        <a:p>
          <a:pPr marL="0" lvl="0" indent="0" algn="ctr" defTabSz="1422400">
            <a:buNone/>
          </a:pPr>
          <a:r>
            <a:rPr lang="en-GB" sz="3200" b="1" i="1" kern="1200"/>
            <a:t> John 16:1-3; </a:t>
          </a:r>
          <a:r>
            <a:rPr lang="en-US" sz="3200" b="1" i="1" kern="1200"/>
            <a:t>Matthew </a:t>
          </a:r>
          <a:r>
            <a:rPr lang="en-US" sz="3200" b="1" i="1" kern="1200" dirty="0"/>
            <a:t>10:28,30,31; Luke 12:4</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are the rewards of faithful disciples in life and eternity?</a:t>
          </a:r>
        </a:p>
        <a:p>
          <a:pPr marL="0" lvl="0" indent="0" algn="ctr" defTabSz="1422400">
            <a:buNone/>
          </a:pPr>
          <a:r>
            <a:rPr lang="en-US" sz="3200" b="1" i="1" kern="1200" dirty="0"/>
            <a:t>Daniel 12:3; 2 Timothy 4:8; John 15:16</a:t>
          </a: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5/7/2026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dirty="0"/>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dirty="0"/>
          </a:p>
        </p:txBody>
      </p:sp>
    </p:spTree>
    <p:extLst>
      <p:ext uri="{BB962C8B-B14F-4D97-AF65-F5344CB8AC3E}">
        <p14:creationId xmlns:p14="http://schemas.microsoft.com/office/powerpoint/2010/main" val="1291690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dirty="0"/>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dirty="0"/>
          </a:p>
        </p:txBody>
      </p:sp>
    </p:spTree>
    <p:extLst>
      <p:ext uri="{BB962C8B-B14F-4D97-AF65-F5344CB8AC3E}">
        <p14:creationId xmlns:p14="http://schemas.microsoft.com/office/powerpoint/2010/main" val="3307578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dirty="0"/>
          </a:p>
        </p:txBody>
      </p:sp>
    </p:spTree>
    <p:extLst>
      <p:ext uri="{BB962C8B-B14F-4D97-AF65-F5344CB8AC3E}">
        <p14:creationId xmlns:p14="http://schemas.microsoft.com/office/powerpoint/2010/main" val="1855042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dirty="0"/>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10</a:t>
            </a:fld>
            <a:endParaRPr lang="en-US" dirty="0"/>
          </a:p>
        </p:txBody>
      </p:sp>
    </p:spTree>
    <p:extLst>
      <p:ext uri="{BB962C8B-B14F-4D97-AF65-F5344CB8AC3E}">
        <p14:creationId xmlns:p14="http://schemas.microsoft.com/office/powerpoint/2010/main" val="946241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07/05/2026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07/05/2026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07/05/2026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07/05/2026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07/05/2026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07/05/2026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31-05-2026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Jacob prevails at Jabbok</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800" b="1" dirty="0">
                <a:solidFill>
                  <a:srgbClr val="FFFFFF"/>
                </a:solidFill>
              </a:rPr>
              <a:t>Jesus sends out the twelve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i="1" dirty="0"/>
              <a:t>“And as ye go, preach, saying, The kingdom of heaven is at hand. Heal the sick, cleanse the lepers, raise the dead, cast out devils: freely ye have received, freely give”</a:t>
            </a:r>
            <a:r>
              <a:rPr lang="en-GB" sz="2800" i="1" dirty="0"/>
              <a:t> </a:t>
            </a:r>
            <a:r>
              <a:rPr lang="en-GB" sz="2800" b="1" i="1" dirty="0"/>
              <a:t>(Matthew 10:7,8).</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fi-FI" sz="2800" b="1" i="1" kern="1200" baseline="0" dirty="0">
                <a:latin typeface="Calibri" panose="020F0502020204030204" pitchFamily="34" charset="0"/>
                <a:sym typeface="+mn-ea"/>
              </a:rPr>
              <a:t>Matthew 10:1-42; Luke 9:1-10; 12:1-12</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18868" y="696515"/>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divine objective of rescuing perishing souls remained the driving force and focus of Christ’s earthly ministry from the beginning to the end. In today’s text, Christ sent out the twelve to further train them in the art of ‘soul-fishing’. His instructions to them reveal the content of the message and empowerment of the disciples for effective and fruitful soul-winning. Every believer is saved to win souls. There should be no idle hand in the Kingdom. Like Christ, believers should embark on evangelism </a:t>
            </a:r>
            <a:r>
              <a:rPr lang="en-US">
                <a:latin typeface="Calibri" panose="020F0502020204030204" pitchFamily="34" charset="0"/>
              </a:rPr>
              <a:t>and endeavor </a:t>
            </a:r>
            <a:r>
              <a:rPr lang="en-US" dirty="0">
                <a:latin typeface="Calibri" panose="020F0502020204030204" pitchFamily="34" charset="0"/>
              </a:rPr>
              <a:t>to mentor new believers to do same.</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037182" y="599031"/>
            <a:ext cx="7688474" cy="565079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Christ taught and commissioned his disciples to preach the gospel of the kingdom.</a:t>
            </a:r>
          </a:p>
          <a:p>
            <a:pPr marL="514350" indent="-514350" algn="just" eaLnBrk="0" fontAlgn="base" hangingPunct="0">
              <a:lnSpc>
                <a:spcPct val="100000"/>
              </a:lnSpc>
              <a:spcBef>
                <a:spcPct val="0"/>
              </a:spcBef>
              <a:spcAft>
                <a:spcPts val="600"/>
              </a:spcAft>
              <a:buFont typeface="+mj-lt"/>
              <a:buAutoNum type="arabicPeriod"/>
              <a:defRPr/>
            </a:pPr>
            <a:r>
              <a:rPr lang="en-US" dirty="0"/>
              <a:t>The </a:t>
            </a:r>
            <a:r>
              <a:rPr lang="en-US" b="1" dirty="0"/>
              <a:t>Great Commission </a:t>
            </a:r>
            <a:r>
              <a:rPr lang="en-US" dirty="0"/>
              <a:t>is the final command of Christ to all believers to spread the gospel.</a:t>
            </a:r>
          </a:p>
          <a:p>
            <a:pPr marL="514350" indent="-514350" algn="just" eaLnBrk="0" fontAlgn="base" hangingPunct="0">
              <a:lnSpc>
                <a:spcPct val="100000"/>
              </a:lnSpc>
              <a:spcBef>
                <a:spcPct val="0"/>
              </a:spcBef>
              <a:spcAft>
                <a:spcPts val="600"/>
              </a:spcAft>
              <a:buFont typeface="+mj-lt"/>
              <a:buAutoNum type="arabicPeriod"/>
              <a:defRPr/>
            </a:pPr>
            <a:r>
              <a:rPr lang="en-US" dirty="0"/>
              <a:t>Christ always associated the preaching of His gospel with the demonstration of God’s supernatural power.</a:t>
            </a:r>
          </a:p>
          <a:p>
            <a:pPr marL="514350" indent="-514350" algn="just" eaLnBrk="0" fontAlgn="base" hangingPunct="0">
              <a:lnSpc>
                <a:spcPct val="100000"/>
              </a:lnSpc>
              <a:spcBef>
                <a:spcPct val="0"/>
              </a:spcBef>
              <a:spcAft>
                <a:spcPts val="600"/>
              </a:spcAft>
              <a:buFont typeface="+mj-lt"/>
              <a:buAutoNum type="arabicPeriod"/>
              <a:defRPr/>
            </a:pPr>
            <a:r>
              <a:rPr lang="en-US" dirty="0"/>
              <a:t>Emphasis of the gospel should be repentance and faith in Christ.</a:t>
            </a:r>
            <a:endParaRPr lang="en-US" b="1" dirty="0"/>
          </a:p>
          <a:p>
            <a:pPr marL="514350" indent="-514350" algn="just" eaLnBrk="0" fontAlgn="base" hangingPunct="0">
              <a:lnSpc>
                <a:spcPct val="100000"/>
              </a:lnSpc>
              <a:spcBef>
                <a:spcPct val="0"/>
              </a:spcBef>
              <a:spcAft>
                <a:spcPts val="600"/>
              </a:spcAft>
              <a:buFont typeface="+mj-lt"/>
              <a:buAutoNum type="arabicPeriod"/>
              <a:defRPr/>
            </a:pPr>
            <a:r>
              <a:rPr lang="en-US" dirty="0"/>
              <a:t>We should show sympathy and patience in preaching despite possible rejection or hostility.</a:t>
            </a:r>
          </a:p>
          <a:p>
            <a:pPr marL="514350" indent="-514350" algn="just" eaLnBrk="0" fontAlgn="base" hangingPunct="0">
              <a:lnSpc>
                <a:spcPct val="100000"/>
              </a:lnSpc>
              <a:spcBef>
                <a:spcPct val="0"/>
              </a:spcBef>
              <a:spcAft>
                <a:spcPts val="600"/>
              </a:spcAft>
              <a:buFont typeface="+mj-lt"/>
              <a:buAutoNum type="arabicPeriod"/>
              <a:defRPr/>
            </a:pPr>
            <a:r>
              <a:rPr lang="en-US" dirty="0"/>
              <a:t>A life that is wholly yielded to the work of soul-winning is worthy, well-spent and profitable.</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fi-FI" sz="2800" b="1" i="1" dirty="0">
                <a:solidFill>
                  <a:srgbClr val="FFFFFF"/>
                </a:solidFill>
                <a:latin typeface="Cambria" panose="02040503050406030204" pitchFamily="18" charset="0"/>
              </a:rPr>
              <a:t>Matthew 10:1-42; Luke 9:1-10; 12:1-12</a:t>
            </a: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3253480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230066799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59386934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83311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7372948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83150106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8F8F9-E867-646A-2BF8-F06A9B1BFB1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36AA166-0968-037E-2267-7B915212BA7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a:extLst>
              <a:ext uri="{FF2B5EF4-FFF2-40B4-BE49-F238E27FC236}">
                <a16:creationId xmlns:a16="http://schemas.microsoft.com/office/drawing/2014/main" id="{369F401D-0FBB-63F5-EC77-E757D31AA3AD}"/>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D762BA5-BB67-5010-8802-EA33FEB79B3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278B432-FAED-00EF-7D1A-FF7F128F9FF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9A5DEAE-6092-52A0-4FD2-FF70EC3DF001}"/>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14118104-1EA7-B8DC-C545-33ABDFA49D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5BDFACA-5FA1-0AD7-A2D3-04F96D791D71}"/>
              </a:ext>
            </a:extLst>
          </p:cNvPr>
          <p:cNvGraphicFramePr>
            <a:graphicFrameLocks noGrp="1"/>
          </p:cNvGraphicFramePr>
          <p:nvPr>
            <p:ph idx="1"/>
            <p:extLst>
              <p:ext uri="{D42A27DB-BD31-4B8C-83A1-F6EECF244321}">
                <p14:modId xmlns:p14="http://schemas.microsoft.com/office/powerpoint/2010/main" val="196040606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55182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The preaching of the gospel turns people from sin unto righteousness and from eternal damnation to everlasting life. Every believer is called to “Go ye into all the world, and preach the gospel to every creature.” Those who preach the gospel to sinners always have the joy of turning many to righteousness. </a:t>
            </a:r>
          </a:p>
          <a:p>
            <a:pPr marL="0" indent="0" algn="ctr">
              <a:lnSpc>
                <a:spcPct val="110000"/>
              </a:lnSpc>
              <a:buNone/>
            </a:pPr>
            <a:r>
              <a:rPr lang="en-US" b="1" dirty="0">
                <a:latin typeface="Calibri" panose="020F0502020204030204" pitchFamily="34" charset="0"/>
              </a:rPr>
              <a:t>Harvest time is here! Let us endeavor to work the fields and reap the fruits before this season slips away.</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11446" y="395019"/>
            <a:ext cx="7541470" cy="5475129"/>
          </a:xfrm>
        </p:spPr>
        <p:txBody>
          <a:bodyPr anchor="ctr">
            <a:noAutofit/>
          </a:bodyPr>
          <a:lstStyle/>
          <a:p>
            <a:pPr marL="0" indent="0" algn="ctr">
              <a:lnSpc>
                <a:spcPct val="110000"/>
              </a:lnSpc>
              <a:buNone/>
            </a:pPr>
            <a:r>
              <a:rPr lang="en-US" b="1" dirty="0"/>
              <a:t>Pray, prepare and preach the gospel to at least someone new this week, and share your experience with the congregation next week</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14778</TotalTime>
  <Words>541</Words>
  <Application>Microsoft Office PowerPoint</Application>
  <PresentationFormat>Widescreen</PresentationFormat>
  <Paragraphs>48</Paragraphs>
  <Slides>13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21:  Jesus sends out the twelve</vt:lpstr>
      <vt:lpstr>INTRODUCTION</vt:lpstr>
      <vt:lpstr>Matthew 10:1-42; Luke 9:1-10; 12:1-12</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Augustine Ayantunde</cp:lastModifiedBy>
  <cp:revision>170</cp:revision>
  <dcterms:modified xsi:type="dcterms:W3CDTF">2026-05-07T20:19:51Z</dcterms:modified>
</cp:coreProperties>
</file>