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0.xml" ContentType="application/vnd.openxmlformats-officedocument.presentationml.notesSlide+xml"/>
  <Override PartName="/ppt/theme/themeOverride1.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732" r:id="rId4"/>
    <p:sldMasterId id="2147483744" r:id="rId5"/>
    <p:sldMasterId id="2147483756" r:id="rId6"/>
  </p:sldMasterIdLst>
  <p:notesMasterIdLst>
    <p:notesMasterId r:id="rId41"/>
  </p:notesMasterIdLst>
  <p:sldIdLst>
    <p:sldId id="4402" r:id="rId7"/>
    <p:sldId id="4219" r:id="rId8"/>
    <p:sldId id="2084" r:id="rId9"/>
    <p:sldId id="2085" r:id="rId10"/>
    <p:sldId id="2086" r:id="rId11"/>
    <p:sldId id="2087" r:id="rId12"/>
    <p:sldId id="2088" r:id="rId13"/>
    <p:sldId id="4403" r:id="rId14"/>
    <p:sldId id="256" r:id="rId15"/>
    <p:sldId id="294" r:id="rId16"/>
    <p:sldId id="258" r:id="rId17"/>
    <p:sldId id="259" r:id="rId18"/>
    <p:sldId id="287" r:id="rId19"/>
    <p:sldId id="283" r:id="rId20"/>
    <p:sldId id="291" r:id="rId21"/>
    <p:sldId id="277" r:id="rId22"/>
    <p:sldId id="276" r:id="rId23"/>
    <p:sldId id="4399" r:id="rId24"/>
    <p:sldId id="4400" r:id="rId25"/>
    <p:sldId id="4401" r:id="rId26"/>
    <p:sldId id="288" r:id="rId27"/>
    <p:sldId id="3211" r:id="rId28"/>
    <p:sldId id="3200" r:id="rId29"/>
    <p:sldId id="3201" r:id="rId30"/>
    <p:sldId id="4231" r:id="rId31"/>
    <p:sldId id="3163" r:id="rId32"/>
    <p:sldId id="4317" r:id="rId33"/>
    <p:sldId id="4397" r:id="rId34"/>
    <p:sldId id="4327" r:id="rId35"/>
    <p:sldId id="4328" r:id="rId36"/>
    <p:sldId id="4396" r:id="rId37"/>
    <p:sldId id="3627" r:id="rId38"/>
    <p:sldId id="3729" r:id="rId39"/>
    <p:sldId id="2089"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E2743E"/>
    <a:srgbClr val="F0B485"/>
    <a:srgbClr val="F89800"/>
    <a:srgbClr val="FBB521"/>
    <a:srgbClr val="EC7534"/>
    <a:srgbClr val="B4A3CF"/>
    <a:srgbClr val="BCABD5"/>
    <a:srgbClr val="F1EBF1"/>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433" autoAdjust="0"/>
    <p:restoredTop sz="96723" autoAdjust="0"/>
  </p:normalViewPr>
  <p:slideViewPr>
    <p:cSldViewPr snapToGrid="0">
      <p:cViewPr varScale="1">
        <p:scale>
          <a:sx n="93" d="100"/>
          <a:sy n="93" d="100"/>
        </p:scale>
        <p:origin x="101" y="125"/>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presProps" Target="presProp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viewProps" Target="viewProps.xml"/><Relationship Id="rId8" Type="http://schemas.openxmlformats.org/officeDocument/2006/relationships/slide" Target="slides/slide2.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microsoft.com/office/2018/10/relationships/authors" Target="authors.xml"/><Relationship Id="rId20" Type="http://schemas.openxmlformats.org/officeDocument/2006/relationships/slide" Target="slides/slide14.xml"/><Relationship Id="rId41" Type="http://schemas.openxmlformats.org/officeDocument/2006/relationships/notesMaster" Target="notesMasters/notesMaster1.xml"/></Relationships>
</file>

<file path=ppt/diagrams/_rels/data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image" Target="../media/image11.svg"/></Relationships>
</file>

<file path=ppt/diagrams/_rels/drawing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image" Target="../media/image11.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t>What was the focus of Christ’s ministry on earth?</a:t>
          </a:r>
        </a:p>
        <a:p>
          <a:pPr algn="ctr"/>
          <a:r>
            <a:rPr lang="en-GB" altLang="en-US" sz="3200" b="1" i="1" kern="1200" dirty="0">
              <a:solidFill>
                <a:prstClr val="black">
                  <a:hueOff val="0"/>
                  <a:satOff val="0"/>
                  <a:lumOff val="0"/>
                  <a:alphaOff val="0"/>
                </a:prstClr>
              </a:solidFill>
              <a:latin typeface="Calibri"/>
              <a:ea typeface="+mn-ea"/>
              <a:cs typeface="+mn-cs"/>
            </a:rPr>
            <a:t>Luke 19:10; Mark 3:14; Matthew 4:19</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6340"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t>How does the Great Commission compare to the first mission Jesus gave to the Twelve?</a:t>
          </a:r>
        </a:p>
        <a:p>
          <a:pPr algn="ctr">
            <a:lnSpc>
              <a:spcPct val="100000"/>
            </a:lnSpc>
            <a:spcBef>
              <a:spcPct val="0"/>
            </a:spcBef>
            <a:spcAft>
              <a:spcPts val="600"/>
            </a:spcAft>
          </a:pPr>
          <a:r>
            <a:rPr lang="en-US" sz="3200" b="1" i="1" kern="1200" dirty="0"/>
            <a:t>Matthew 28:18,19; Acts 1:8; </a:t>
          </a:r>
          <a:r>
            <a:rPr lang="en-GB" altLang="en-US" sz="3200" b="1" i="1" kern="1200" dirty="0">
              <a:solidFill>
                <a:prstClr val="black">
                  <a:hueOff val="0"/>
                  <a:satOff val="0"/>
                  <a:lumOff val="0"/>
                  <a:alphaOff val="0"/>
                </a:prstClr>
              </a:solidFill>
              <a:latin typeface="Calibri"/>
              <a:ea typeface="+mn-ea"/>
              <a:cs typeface="+mn-cs"/>
            </a:rPr>
            <a:t>Matthew 10:5,6</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54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What purpose do miracles and signs serve in the preaching of the gospel?</a:t>
          </a:r>
        </a:p>
        <a:p>
          <a:pPr algn="ctr"/>
          <a:r>
            <a:rPr lang="en-US" sz="3200" b="1" i="1" dirty="0"/>
            <a:t>John 10:37,38</a:t>
          </a:r>
          <a:r>
            <a:rPr lang="en-GB" sz="3200" b="1" i="1" dirty="0"/>
            <a:t>; John 4:48; </a:t>
          </a:r>
          <a:r>
            <a:rPr lang="en-US" sz="3200" b="1" i="1" dirty="0"/>
            <a:t>Mark 16:20</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i="1" dirty="0"/>
            <a:t>Explain the content and emphasis of a true gospel message</a:t>
          </a:r>
        </a:p>
        <a:p>
          <a:pPr algn="ctr"/>
          <a:r>
            <a:rPr lang="en-GB" sz="3200" b="1" i="1" dirty="0"/>
            <a:t>Mark 1:15; </a:t>
          </a:r>
          <a:r>
            <a:rPr lang="en-US" sz="3200" b="1" i="1" dirty="0"/>
            <a:t>Acts 3:19; Galatians 1:8</a:t>
          </a:r>
          <a:endParaRPr lang="en-GB" sz="3200" b="1" i="1" dirty="0"/>
        </a:p>
        <a:p>
          <a:pPr algn="ctr">
            <a:lnSpc>
              <a:spcPct val="100000"/>
            </a:lnSpc>
            <a:spcBef>
              <a:spcPct val="0"/>
            </a:spcBef>
            <a:spcAft>
              <a:spcPts val="600"/>
            </a:spcAft>
          </a:pPr>
          <a:endParaRPr lang="en-US" sz="3000" b="1" i="1" dirty="0">
            <a:solidFill>
              <a:schemeClr val="tx1"/>
            </a:solidFill>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What should be a believer’s attitude in the face of hostility and why?</a:t>
          </a:r>
        </a:p>
        <a:p>
          <a:pPr algn="ctr"/>
          <a:r>
            <a:rPr lang="en-GB" sz="3200" b="1" i="1"/>
            <a:t> John 16:1-3; </a:t>
          </a:r>
          <a:r>
            <a:rPr lang="en-US" sz="3200" b="1" i="1"/>
            <a:t>Matthew </a:t>
          </a:r>
          <a:r>
            <a:rPr lang="en-US" sz="3200" b="1" i="1" dirty="0"/>
            <a:t>10:28,30,31; Luke 12:4</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t>What are the rewards of faithful disciples in life and eternity?</a:t>
          </a:r>
        </a:p>
        <a:p>
          <a:pPr algn="ctr"/>
          <a:r>
            <a:rPr lang="en-US" sz="3200" b="1" i="1" kern="1200" dirty="0"/>
            <a:t>Daniel 12:3; 2 Timothy 4:8; John 15:16</a:t>
          </a:r>
          <a:endParaRPr lang="en-GB" altLang="en-US"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54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962360" y="1387"/>
          <a:ext cx="6475391"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90076" y="502717"/>
          <a:ext cx="6475391"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What was the focus of Christ’s ministry on earth?</a:t>
          </a:r>
        </a:p>
        <a:p>
          <a:pPr marL="0" lvl="0" indent="0" algn="ctr" defTabSz="1422400">
            <a:buNone/>
          </a:pPr>
          <a:r>
            <a:rPr lang="en-GB" altLang="en-US" sz="3200" b="1" i="1" kern="1200" dirty="0">
              <a:solidFill>
                <a:prstClr val="black">
                  <a:hueOff val="0"/>
                  <a:satOff val="0"/>
                  <a:lumOff val="0"/>
                  <a:alphaOff val="0"/>
                </a:prstClr>
              </a:solidFill>
              <a:latin typeface="Calibri"/>
              <a:ea typeface="+mn-ea"/>
              <a:cs typeface="+mn-cs"/>
            </a:rPr>
            <a:t>Luke 19:10; Mark 3:14; Matthew 4:19</a:t>
          </a:r>
        </a:p>
      </dsp:txBody>
      <dsp:txXfrm>
        <a:off x="2583370" y="596011"/>
        <a:ext cx="6288803"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46237" y="1387"/>
          <a:ext cx="6907638"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73953" y="502717"/>
          <a:ext cx="6907638"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How does the Great Commission compare to the first mission Jesus gave to the Twelve?</a:t>
          </a:r>
        </a:p>
        <a:p>
          <a:pPr marL="0" lvl="0" indent="0" algn="ctr" defTabSz="1422400">
            <a:lnSpc>
              <a:spcPct val="100000"/>
            </a:lnSpc>
            <a:spcBef>
              <a:spcPct val="0"/>
            </a:spcBef>
            <a:spcAft>
              <a:spcPts val="600"/>
            </a:spcAft>
            <a:buNone/>
          </a:pPr>
          <a:r>
            <a:rPr lang="en-US" sz="3200" b="1" i="1" kern="1200" dirty="0"/>
            <a:t>Matthew 28:18,19; Acts 1:8; </a:t>
          </a:r>
          <a:r>
            <a:rPr lang="en-GB" altLang="en-US" sz="3200" b="1" i="1" kern="1200" dirty="0">
              <a:solidFill>
                <a:prstClr val="black">
                  <a:hueOff val="0"/>
                  <a:satOff val="0"/>
                  <a:lumOff val="0"/>
                  <a:alphaOff val="0"/>
                </a:prstClr>
              </a:solidFill>
              <a:latin typeface="Calibri"/>
              <a:ea typeface="+mn-ea"/>
              <a:cs typeface="+mn-cs"/>
            </a:rPr>
            <a:t>Matthew 10:5,6</a:t>
          </a:r>
        </a:p>
      </dsp:txBody>
      <dsp:txXfrm>
        <a:off x="2367247" y="596011"/>
        <a:ext cx="6721050"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What purpose do miracles and signs serve in the preaching of the gospel?</a:t>
          </a:r>
        </a:p>
        <a:p>
          <a:pPr marL="0" lvl="0" indent="0" algn="ctr" defTabSz="1422400">
            <a:buNone/>
          </a:pPr>
          <a:r>
            <a:rPr lang="en-US" sz="3200" b="1" i="1" kern="1200" dirty="0"/>
            <a:t>John 10:37,38</a:t>
          </a:r>
          <a:r>
            <a:rPr lang="en-GB" sz="3200" b="1" i="1" kern="1200" dirty="0"/>
            <a:t>; John 4:48; </a:t>
          </a:r>
          <a:r>
            <a:rPr lang="en-US" sz="3200" b="1" i="1" kern="1200" dirty="0"/>
            <a:t>Mark 16:20</a:t>
          </a:r>
          <a:endParaRPr lang="en-GB" altLang="en-US" sz="3200" b="1" i="1" kern="1200" dirty="0">
            <a:latin typeface="Calibri (Body)" charset="0"/>
            <a:cs typeface="Calibri (Body)" charset="0"/>
          </a:endParaRPr>
        </a:p>
      </dsp:txBody>
      <dsp:txXfrm>
        <a:off x="2383870" y="596011"/>
        <a:ext cx="6687804"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i="1" kern="1200" dirty="0"/>
            <a:t>Explain the content and emphasis of a true gospel message</a:t>
          </a:r>
        </a:p>
        <a:p>
          <a:pPr marL="0" lvl="0" indent="0" algn="ctr" defTabSz="1422400">
            <a:buNone/>
          </a:pPr>
          <a:r>
            <a:rPr lang="en-GB" sz="3200" b="1" i="1" kern="1200" dirty="0"/>
            <a:t>Mark 1:15; </a:t>
          </a:r>
          <a:r>
            <a:rPr lang="en-US" sz="3200" b="1" i="1" kern="1200" dirty="0"/>
            <a:t>Acts 3:19; Galatians 1:8</a:t>
          </a:r>
          <a:endParaRPr lang="en-GB" sz="3200" b="1" i="1" kern="1200" dirty="0"/>
        </a:p>
        <a:p>
          <a:pPr marL="0" lvl="0" indent="0" algn="ctr" defTabSz="1422400">
            <a:lnSpc>
              <a:spcPct val="100000"/>
            </a:lnSpc>
            <a:spcBef>
              <a:spcPct val="0"/>
            </a:spcBef>
            <a:spcAft>
              <a:spcPts val="600"/>
            </a:spcAft>
            <a:buNone/>
          </a:pPr>
          <a:endParaRPr lang="en-US" sz="3000" b="1" i="1" kern="1200" dirty="0">
            <a:solidFill>
              <a:schemeClr val="tx1"/>
            </a:solidFill>
          </a:endParaRPr>
        </a:p>
      </dsp:txBody>
      <dsp:txXfrm>
        <a:off x="2495967" y="745322"/>
        <a:ext cx="6626353" cy="285469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What should be a believer’s attitude in the face of hostility and why?</a:t>
          </a:r>
        </a:p>
        <a:p>
          <a:pPr marL="0" lvl="0" indent="0" algn="ctr" defTabSz="1422400">
            <a:buNone/>
          </a:pPr>
          <a:r>
            <a:rPr lang="en-GB" sz="3200" b="1" i="1" kern="1200"/>
            <a:t> John 16:1-3; </a:t>
          </a:r>
          <a:r>
            <a:rPr lang="en-US" sz="3200" b="1" i="1" kern="1200"/>
            <a:t>Matthew </a:t>
          </a:r>
          <a:r>
            <a:rPr lang="en-US" sz="3200" b="1" i="1" kern="1200" dirty="0"/>
            <a:t>10:28,30,31; Luke 12:4</a:t>
          </a:r>
          <a:endParaRPr lang="en-GB" altLang="en-US" sz="3200" b="1" i="1" kern="1200" dirty="0">
            <a:latin typeface="Calibri (Body)" charset="0"/>
            <a:cs typeface="Calibri (Body)" charset="0"/>
          </a:endParaRPr>
        </a:p>
      </dsp:txBody>
      <dsp:txXfrm>
        <a:off x="2383870" y="596011"/>
        <a:ext cx="6687804"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46237" y="1387"/>
          <a:ext cx="6907638"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73953" y="502717"/>
          <a:ext cx="6907638"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What are the rewards of faithful disciples in life and eternity?</a:t>
          </a:r>
        </a:p>
        <a:p>
          <a:pPr marL="0" lvl="0" indent="0" algn="ctr" defTabSz="1422400">
            <a:buNone/>
          </a:pPr>
          <a:r>
            <a:rPr lang="en-US" sz="3200" b="1" i="1" kern="1200" dirty="0"/>
            <a:t>Daniel 12:3; 2 Timothy 4:8; John 15:16</a:t>
          </a:r>
          <a:endParaRPr lang="en-GB" altLang="en-US" sz="3200" b="1" i="1" kern="1200" dirty="0">
            <a:solidFill>
              <a:prstClr val="black">
                <a:hueOff val="0"/>
                <a:satOff val="0"/>
                <a:lumOff val="0"/>
                <a:alphaOff val="0"/>
              </a:prstClr>
            </a:solidFill>
            <a:latin typeface="Calibri"/>
            <a:ea typeface="+mn-ea"/>
            <a:cs typeface="+mn-cs"/>
          </a:endParaRPr>
        </a:p>
      </dsp:txBody>
      <dsp:txXfrm>
        <a:off x="2367247" y="596011"/>
        <a:ext cx="6721050" cy="299871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5/28/2026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3881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5546250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2916901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3075786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8550424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5105423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9462415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00860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51219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82434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28/05/2026</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28/05/2026</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28/05/2026</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28/05/2026</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28/05/2026</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28/05/2026</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28/05/2026</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28/05/2026</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28/05/2026</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28/05/2026</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28/05/2026</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5/28/2026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28/05/2026</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5/28/2026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5/28/2026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5/28/2026</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5/28/2026</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5/28/2026</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5/28/2026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5/28/2026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5/28/2026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5/28/2026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28/05/2026</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28/05/2026</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28/05/2026</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28/05/2026</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28/05/2026</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28/05/2026</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28/05/2026</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28/05/2026</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28/05/2026</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28/05/2026</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28/05/2026</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8226377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7727674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9458578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9049576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786188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848951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8409543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1506715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4308216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5660581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9180104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5/28/2026</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17544779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198352248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5/28/2026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4089012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5/28/2026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21775199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5/28/2026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92538440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5/28/2026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6252567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5/28/2026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147899770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5/28/2026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100836573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5/28/2026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61859375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5/28/2026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45283979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5/28/2026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195643119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28/05/2026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dirty="0"/>
          </a:p>
        </p:txBody>
      </p:sp>
    </p:spTree>
    <p:extLst>
      <p:ext uri="{BB962C8B-B14F-4D97-AF65-F5344CB8AC3E}">
        <p14:creationId xmlns:p14="http://schemas.microsoft.com/office/powerpoint/2010/main" val="141741687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28/05/2026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dirty="0"/>
          </a:p>
        </p:txBody>
      </p:sp>
    </p:spTree>
    <p:extLst>
      <p:ext uri="{BB962C8B-B14F-4D97-AF65-F5344CB8AC3E}">
        <p14:creationId xmlns:p14="http://schemas.microsoft.com/office/powerpoint/2010/main" val="14757207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28/05/2026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dirty="0"/>
          </a:p>
        </p:txBody>
      </p:sp>
    </p:spTree>
    <p:extLst>
      <p:ext uri="{BB962C8B-B14F-4D97-AF65-F5344CB8AC3E}">
        <p14:creationId xmlns:p14="http://schemas.microsoft.com/office/powerpoint/2010/main" val="152372663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28/05/2026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dirty="0"/>
          </a:p>
        </p:txBody>
      </p:sp>
    </p:spTree>
    <p:extLst>
      <p:ext uri="{BB962C8B-B14F-4D97-AF65-F5344CB8AC3E}">
        <p14:creationId xmlns:p14="http://schemas.microsoft.com/office/powerpoint/2010/main" val="195558658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28/05/2026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dirty="0"/>
          </a:p>
        </p:txBody>
      </p:sp>
    </p:spTree>
    <p:extLst>
      <p:ext uri="{BB962C8B-B14F-4D97-AF65-F5344CB8AC3E}">
        <p14:creationId xmlns:p14="http://schemas.microsoft.com/office/powerpoint/2010/main" val="6636838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28/05/2026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dirty="0"/>
          </a:p>
        </p:txBody>
      </p:sp>
    </p:spTree>
    <p:extLst>
      <p:ext uri="{BB962C8B-B14F-4D97-AF65-F5344CB8AC3E}">
        <p14:creationId xmlns:p14="http://schemas.microsoft.com/office/powerpoint/2010/main" val="116438191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28/05/2026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dirty="0"/>
          </a:p>
        </p:txBody>
      </p:sp>
    </p:spTree>
    <p:extLst>
      <p:ext uri="{BB962C8B-B14F-4D97-AF65-F5344CB8AC3E}">
        <p14:creationId xmlns:p14="http://schemas.microsoft.com/office/powerpoint/2010/main" val="289034817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28/05/2026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dirty="0"/>
          </a:p>
        </p:txBody>
      </p:sp>
    </p:spTree>
    <p:extLst>
      <p:ext uri="{BB962C8B-B14F-4D97-AF65-F5344CB8AC3E}">
        <p14:creationId xmlns:p14="http://schemas.microsoft.com/office/powerpoint/2010/main" val="399341093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28/05/2026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dirty="0"/>
          </a:p>
        </p:txBody>
      </p:sp>
    </p:spTree>
    <p:extLst>
      <p:ext uri="{BB962C8B-B14F-4D97-AF65-F5344CB8AC3E}">
        <p14:creationId xmlns:p14="http://schemas.microsoft.com/office/powerpoint/2010/main" val="417496364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28/05/2026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dirty="0"/>
          </a:p>
        </p:txBody>
      </p:sp>
    </p:spTree>
    <p:extLst>
      <p:ext uri="{BB962C8B-B14F-4D97-AF65-F5344CB8AC3E}">
        <p14:creationId xmlns:p14="http://schemas.microsoft.com/office/powerpoint/2010/main" val="421759476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28/05/2026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dirty="0"/>
          </a:p>
        </p:txBody>
      </p:sp>
    </p:spTree>
    <p:extLst>
      <p:ext uri="{BB962C8B-B14F-4D97-AF65-F5344CB8AC3E}">
        <p14:creationId xmlns:p14="http://schemas.microsoft.com/office/powerpoint/2010/main" val="1256715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28/05/2026</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5/28/2026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28/05/2026</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5/28/2026</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4228622249"/>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5/28/2026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3630591774"/>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28/05/2026</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dirty="0"/>
          </a:p>
        </p:txBody>
      </p:sp>
    </p:spTree>
    <p:extLst>
      <p:ext uri="{BB962C8B-B14F-4D97-AF65-F5344CB8AC3E}">
        <p14:creationId xmlns:p14="http://schemas.microsoft.com/office/powerpoint/2010/main" val="3416879561"/>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6.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5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57.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7.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57.xml"/></Relationships>
</file>

<file path=ppt/slides/_rels/slide1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7.pn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5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7.png"/><Relationship Id="rId1" Type="http://schemas.openxmlformats.org/officeDocument/2006/relationships/slideLayout" Target="../slideLayouts/slideLayout5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7.png"/><Relationship Id="rId7" Type="http://schemas.openxmlformats.org/officeDocument/2006/relationships/diagramColors" Target="../diagrams/colors3.xml"/><Relationship Id="rId2" Type="http://schemas.openxmlformats.org/officeDocument/2006/relationships/notesSlide" Target="../notesSlides/notesSlide7.xml"/><Relationship Id="rId1" Type="http://schemas.openxmlformats.org/officeDocument/2006/relationships/slideLayout" Target="../slideLayouts/slideLayout5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7.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7.png"/><Relationship Id="rId7" Type="http://schemas.openxmlformats.org/officeDocument/2006/relationships/diagramColors" Target="../diagrams/colors4.xml"/><Relationship Id="rId2" Type="http://schemas.openxmlformats.org/officeDocument/2006/relationships/notesSlide" Target="../notesSlides/notesSlide8.xml"/><Relationship Id="rId1" Type="http://schemas.openxmlformats.org/officeDocument/2006/relationships/slideLayout" Target="../slideLayouts/slideLayout57.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8.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7.png"/><Relationship Id="rId7" Type="http://schemas.openxmlformats.org/officeDocument/2006/relationships/diagramColors" Target="../diagrams/colors5.xml"/><Relationship Id="rId2" Type="http://schemas.openxmlformats.org/officeDocument/2006/relationships/notesSlide" Target="../notesSlides/notesSlide9.xml"/><Relationship Id="rId1" Type="http://schemas.openxmlformats.org/officeDocument/2006/relationships/slideLayout" Target="../slideLayouts/slideLayout57.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7.png"/><Relationship Id="rId1" Type="http://schemas.openxmlformats.org/officeDocument/2006/relationships/slideLayout" Target="../slideLayouts/slideLayout5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7.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7.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eg"/><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9.pn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40.xml"/></Relationships>
</file>

<file path=ppt/slides/_rels/slide26.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notesSlide" Target="../notesSlides/notesSlide11.xml"/><Relationship Id="rId7" Type="http://schemas.openxmlformats.org/officeDocument/2006/relationships/image" Target="../media/image18.png"/><Relationship Id="rId2" Type="http://schemas.openxmlformats.org/officeDocument/2006/relationships/slideLayout" Target="../slideLayouts/slideLayout51.xml"/><Relationship Id="rId1" Type="http://schemas.openxmlformats.org/officeDocument/2006/relationships/themeOverride" Target="../theme/themeOverride1.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svg"/><Relationship Id="rId10" Type="http://schemas.openxmlformats.org/officeDocument/2006/relationships/image" Target="../media/image21.png"/><Relationship Id="rId4" Type="http://schemas.openxmlformats.org/officeDocument/2006/relationships/image" Target="../media/image15.svg"/><Relationship Id="rId9" Type="http://schemas.openxmlformats.org/officeDocument/2006/relationships/image" Target="../media/image20.png"/></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6.jpe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6F630D-390E-9007-862A-1E74B7AEBB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A5263B-FD67-7A83-9650-26B228BE53E9}"/>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9BD7B60B-8B77-E191-C148-9032255FE415}"/>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A0AC59FD-8257-3EEC-AC76-FB5E2B9A3EB6}"/>
              </a:ext>
            </a:extLst>
          </p:cNvPr>
          <p:cNvPicPr>
            <a:picLocks noChangeAspect="1"/>
          </p:cNvPicPr>
          <p:nvPr/>
        </p:nvPicPr>
        <p:blipFill>
          <a:blip r:embed="rId2"/>
          <a:stretch>
            <a:fillRect/>
          </a:stretch>
        </p:blipFill>
        <p:spPr>
          <a:xfrm>
            <a:off x="0" y="0"/>
            <a:ext cx="12063046" cy="6858000"/>
          </a:xfrm>
          <a:prstGeom prst="rect">
            <a:avLst/>
          </a:prstGeom>
        </p:spPr>
      </p:pic>
    </p:spTree>
    <p:extLst>
      <p:ext uri="{BB962C8B-B14F-4D97-AF65-F5344CB8AC3E}">
        <p14:creationId xmlns:p14="http://schemas.microsoft.com/office/powerpoint/2010/main" val="36727011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6E030-A240-41A7-A628-C14E62C122A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6FD2E1C-77B7-A451-1539-E84C5FF08DC7}"/>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F999C17-647A-EE92-FB51-CA208E7A69FF}"/>
              </a:ext>
            </a:extLst>
          </p:cNvPr>
          <p:cNvPicPr>
            <a:picLocks noChangeAspect="1"/>
          </p:cNvPicPr>
          <p:nvPr/>
        </p:nvPicPr>
        <p:blipFill>
          <a:blip r:embed="rId3"/>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87E7EBB6-9E2E-45A4-CEBC-E30EF53AA1ED}"/>
              </a:ext>
            </a:extLst>
          </p:cNvPr>
          <p:cNvSpPr txBox="1">
            <a:spLocks/>
          </p:cNvSpPr>
          <p:nvPr/>
        </p:nvSpPr>
        <p:spPr>
          <a:xfrm>
            <a:off x="9479427" y="1462571"/>
            <a:ext cx="2384058" cy="890797"/>
          </a:xfrm>
          <a:prstGeom prst="rect">
            <a:avLst/>
          </a:prstGeom>
          <a:noFill/>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GLOBAL WORSHIP SERVICE</a:t>
            </a:r>
          </a:p>
        </p:txBody>
      </p:sp>
      <p:sp>
        <p:nvSpPr>
          <p:cNvPr id="6" name="Subtitle 2">
            <a:extLst>
              <a:ext uri="{FF2B5EF4-FFF2-40B4-BE49-F238E27FC236}">
                <a16:creationId xmlns:a16="http://schemas.microsoft.com/office/drawing/2014/main" id="{4E8EB5BC-FBE2-EE28-07F8-9A531615275B}"/>
              </a:ext>
            </a:extLst>
          </p:cNvPr>
          <p:cNvSpPr txBox="1">
            <a:spLocks/>
          </p:cNvSpPr>
          <p:nvPr/>
        </p:nvSpPr>
        <p:spPr>
          <a:xfrm>
            <a:off x="9922203" y="2176126"/>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31-05-2026</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3596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4BD694D-428B-4C5A-9C4A-765B5C48F0FB}"/>
              </a:ext>
            </a:extLst>
          </p:cNvPr>
          <p:cNvSpPr>
            <a:spLocks noGrp="1"/>
          </p:cNvSpPr>
          <p:nvPr>
            <p:ph type="title"/>
          </p:nvPr>
        </p:nvSpPr>
        <p:spPr>
          <a:xfrm>
            <a:off x="1616065" y="1628801"/>
            <a:ext cx="8938261" cy="593707"/>
          </a:xfrm>
        </p:spPr>
        <p:txBody>
          <a:bodyPr>
            <a:normAutofit fontScale="90000"/>
          </a:bodyPr>
          <a:lstStyle/>
          <a:p>
            <a:pPr algn="ctr"/>
            <a:r>
              <a:rPr lang="en-US" b="1" dirty="0">
                <a:solidFill>
                  <a:schemeClr val="bg1"/>
                </a:solidFill>
              </a:rPr>
              <a:t>HYMN  </a:t>
            </a:r>
          </a:p>
        </p:txBody>
      </p:sp>
      <p:sp>
        <p:nvSpPr>
          <p:cNvPr id="8" name="Content Placeholder 2">
            <a:extLst>
              <a:ext uri="{FF2B5EF4-FFF2-40B4-BE49-F238E27FC236}">
                <a16:creationId xmlns:a16="http://schemas.microsoft.com/office/drawing/2014/main" id="{F05FB939-2925-4F5B-ACC9-0133831DDD12}"/>
              </a:ext>
            </a:extLst>
          </p:cNvPr>
          <p:cNvSpPr>
            <a:spLocks noGrp="1"/>
          </p:cNvSpPr>
          <p:nvPr>
            <p:ph idx="1"/>
          </p:nvPr>
        </p:nvSpPr>
        <p:spPr>
          <a:xfrm>
            <a:off x="0" y="2636912"/>
            <a:ext cx="12192000" cy="1872208"/>
          </a:xfrm>
        </p:spPr>
        <p:txBody>
          <a:bodyPr>
            <a:noAutofit/>
          </a:bodyPr>
          <a:lstStyle/>
          <a:p>
            <a:pPr marL="0" indent="0" algn="ctr">
              <a:buNone/>
            </a:pPr>
            <a:r>
              <a:rPr lang="en-US" sz="7200" b="1" u="sng" dirty="0">
                <a:solidFill>
                  <a:srgbClr val="FFC000"/>
                </a:solidFill>
                <a:effectLst>
                  <a:outerShdw blurRad="38100" dist="38100" dir="2700000" algn="tl">
                    <a:srgbClr val="000000">
                      <a:alpha val="43137"/>
                    </a:srgbClr>
                  </a:outerShdw>
                </a:effectLst>
              </a:rPr>
              <a:t>GHS 153</a:t>
            </a:r>
            <a:r>
              <a:rPr lang="en-US" sz="7200" b="1" dirty="0">
                <a:solidFill>
                  <a:srgbClr val="FFC000"/>
                </a:solidFill>
                <a:effectLst>
                  <a:outerShdw blurRad="38100" dist="38100" dir="2700000" algn="tl">
                    <a:srgbClr val="000000">
                      <a:alpha val="43137"/>
                    </a:srgbClr>
                  </a:outerShdw>
                </a:effectLst>
              </a:rPr>
              <a:t>: </a:t>
            </a:r>
            <a:r>
              <a:rPr lang="en-US" sz="7200" b="1" dirty="0">
                <a:solidFill>
                  <a:schemeClr val="bg1"/>
                </a:solidFill>
                <a:effectLst>
                  <a:outerShdw blurRad="38100" dist="38100" dir="2700000" algn="tl">
                    <a:srgbClr val="000000">
                      <a:alpha val="43137"/>
                    </a:srgbClr>
                  </a:outerShdw>
                </a:effectLst>
              </a:rPr>
              <a:t>WITH SIGNS FOLLOWING</a:t>
            </a:r>
          </a:p>
        </p:txBody>
      </p:sp>
    </p:spTree>
    <p:extLst>
      <p:ext uri="{BB962C8B-B14F-4D97-AF65-F5344CB8AC3E}">
        <p14:creationId xmlns:p14="http://schemas.microsoft.com/office/powerpoint/2010/main" val="34940628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1">
            <a:extLst>
              <a:ext uri="{FF2B5EF4-FFF2-40B4-BE49-F238E27FC236}">
                <a16:creationId xmlns:a16="http://schemas.microsoft.com/office/drawing/2014/main" id="{AD6E587B-CD02-4B6E-82DE-EEF967D6E229}"/>
              </a:ext>
            </a:extLst>
          </p:cNvPr>
          <p:cNvSpPr txBox="1">
            <a:spLocks noChangeArrowheads="1"/>
          </p:cNvSpPr>
          <p:nvPr/>
        </p:nvSpPr>
        <p:spPr bwMode="auto">
          <a:xfrm>
            <a:off x="1435002" y="1050330"/>
            <a:ext cx="10261568" cy="5532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sz="4200" b="1" i="0" u="none" strike="noStrike" kern="1200" cap="none" spc="0" normalizeH="0" baseline="0" noProof="0" dirty="0">
                <a:ln>
                  <a:noFill/>
                </a:ln>
                <a:solidFill>
                  <a:prstClr val="white"/>
                </a:solidFill>
                <a:effectLst/>
                <a:uLnTx/>
                <a:uFillTx/>
                <a:latin typeface="Arial" charset="0"/>
                <a:ea typeface="+mn-ea"/>
                <a:cs typeface="Arial" charset="0"/>
              </a:rPr>
              <a:t>When first the risen Lord of </a:t>
            </a:r>
            <a:r>
              <a:rPr kumimoji="0" lang="en-US" sz="4200" b="1" i="0" u="none" strike="noStrike" kern="1200" cap="none" spc="0" normalizeH="0" baseline="0" noProof="0" dirty="0" err="1">
                <a:ln>
                  <a:noFill/>
                </a:ln>
                <a:solidFill>
                  <a:prstClr val="white"/>
                </a:solidFill>
                <a:effectLst/>
                <a:uLnTx/>
                <a:uFillTx/>
                <a:latin typeface="Arial" charset="0"/>
                <a:ea typeface="+mn-ea"/>
                <a:cs typeface="Arial" charset="0"/>
              </a:rPr>
              <a:t>pow’r</a:t>
            </a:r>
            <a:endParaRPr kumimoji="0" lang="en-US" sz="4200" b="1" i="0" u="none" strike="noStrike" kern="1200" cap="none" spc="0" normalizeH="0" baseline="0" noProof="0" dirty="0">
              <a:ln>
                <a:noFill/>
              </a:ln>
              <a:solidFill>
                <a:prstClr val="white"/>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sz="4200" b="1" i="0" u="none" strike="noStrike" kern="1200" cap="none" spc="0" normalizeH="0" baseline="0" noProof="0" dirty="0">
                <a:ln>
                  <a:noFill/>
                </a:ln>
                <a:solidFill>
                  <a:prstClr val="white"/>
                </a:solidFill>
                <a:effectLst/>
                <a:uLnTx/>
                <a:uFillTx/>
                <a:latin typeface="Arial" charset="0"/>
                <a:ea typeface="+mn-ea"/>
                <a:cs typeface="Arial" charset="0"/>
              </a:rPr>
              <a:t>His chosen ones sent forth,</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sz="4200" b="1" i="0" u="none" strike="noStrike" kern="1200" cap="none" spc="0" normalizeH="0" baseline="0" noProof="0" dirty="0">
                <a:ln>
                  <a:noFill/>
                </a:ln>
                <a:solidFill>
                  <a:prstClr val="white"/>
                </a:solidFill>
                <a:effectLst/>
                <a:uLnTx/>
                <a:uFillTx/>
                <a:latin typeface="Arial" charset="0"/>
                <a:ea typeface="+mn-ea"/>
                <a:cs typeface="Arial" charset="0"/>
              </a:rPr>
              <a:t>A charge He gave, that solemn hour,</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sz="4200" b="1" i="0" u="none" strike="noStrike" kern="1200" cap="none" spc="0" normalizeH="0" baseline="0" noProof="0" dirty="0">
                <a:ln>
                  <a:noFill/>
                </a:ln>
                <a:solidFill>
                  <a:prstClr val="white"/>
                </a:solidFill>
                <a:effectLst/>
                <a:uLnTx/>
                <a:uFillTx/>
                <a:latin typeface="Arial" charset="0"/>
                <a:ea typeface="+mn-ea"/>
                <a:cs typeface="Arial" charset="0"/>
              </a:rPr>
              <a:t>To preach His saving worth.</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sz="4200" b="1" i="0" u="none" strike="noStrike" kern="1200" cap="none" spc="0" normalizeH="0" baseline="0" noProof="0" dirty="0">
                <a:ln>
                  <a:noFill/>
                </a:ln>
                <a:solidFill>
                  <a:prstClr val="white"/>
                </a:solidFill>
                <a:effectLst/>
                <a:uLnTx/>
                <a:uFillTx/>
                <a:latin typeface="Arial" charset="0"/>
                <a:ea typeface="+mn-ea"/>
                <a:cs typeface="Arial" charset="0"/>
              </a:rPr>
              <a:t>“Go ye,” said He, “to all mankind;</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sz="4200" b="1" i="0" u="none" strike="noStrike" kern="1200" cap="none" spc="0" normalizeH="0" baseline="0" noProof="0" dirty="0">
                <a:ln>
                  <a:noFill/>
                </a:ln>
                <a:solidFill>
                  <a:prstClr val="white"/>
                </a:solidFill>
                <a:effectLst/>
                <a:uLnTx/>
                <a:uFillTx/>
                <a:latin typeface="Arial" charset="0"/>
                <a:ea typeface="+mn-ea"/>
                <a:cs typeface="Arial" charset="0"/>
              </a:rPr>
              <a:t>Declare My Word, and ye shall find:</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sz="4200" b="1" i="0" u="none" strike="noStrike" kern="1200" cap="none" spc="0" normalizeH="0" baseline="0" noProof="0" dirty="0">
                <a:ln>
                  <a:noFill/>
                </a:ln>
                <a:solidFill>
                  <a:prstClr val="white"/>
                </a:solidFill>
                <a:effectLst/>
                <a:uLnTx/>
                <a:uFillTx/>
                <a:latin typeface="Arial" charset="0"/>
                <a:ea typeface="+mn-ea"/>
                <a:cs typeface="Arial" charset="0"/>
              </a:rPr>
              <a:t>These signs shall surely follow them</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sz="4200" b="1" i="0" u="none" strike="noStrike" kern="1200" cap="none" spc="0" normalizeH="0" baseline="0" noProof="0" dirty="0">
                <a:ln>
                  <a:noFill/>
                </a:ln>
                <a:solidFill>
                  <a:prstClr val="white"/>
                </a:solidFill>
                <a:effectLst/>
                <a:uLnTx/>
                <a:uFillTx/>
                <a:latin typeface="Arial" charset="0"/>
                <a:ea typeface="+mn-ea"/>
                <a:cs typeface="Arial" charset="0"/>
              </a:rPr>
              <a:t>Who on My Name believe.”</a:t>
            </a:r>
            <a:endParaRPr kumimoji="0" lang="en-GB" sz="4200" b="1" i="0" u="none" strike="noStrike" kern="1200" cap="none" spc="0" normalizeH="0" baseline="0" noProof="0" dirty="0">
              <a:ln>
                <a:noFill/>
              </a:ln>
              <a:solidFill>
                <a:prstClr val="white"/>
              </a:solidFill>
              <a:effectLst/>
              <a:uLnTx/>
              <a:uFillTx/>
              <a:latin typeface="Arial" charset="0"/>
              <a:ea typeface="+mn-ea"/>
              <a:cs typeface="Arial" charset="0"/>
            </a:endParaRPr>
          </a:p>
        </p:txBody>
      </p:sp>
      <p:sp>
        <p:nvSpPr>
          <p:cNvPr id="8" name="Title 1">
            <a:extLst>
              <a:ext uri="{FF2B5EF4-FFF2-40B4-BE49-F238E27FC236}">
                <a16:creationId xmlns:a16="http://schemas.microsoft.com/office/drawing/2014/main" id="{972C172F-9E9A-45AC-99AA-15542613E84C}"/>
              </a:ext>
            </a:extLst>
          </p:cNvPr>
          <p:cNvSpPr>
            <a:spLocks noGrp="1"/>
          </p:cNvSpPr>
          <p:nvPr>
            <p:ph type="title"/>
          </p:nvPr>
        </p:nvSpPr>
        <p:spPr>
          <a:xfrm>
            <a:off x="0" y="92502"/>
            <a:ext cx="12192000" cy="720904"/>
          </a:xfrm>
        </p:spPr>
        <p:txBody>
          <a:bodyPr>
            <a:noAutofit/>
          </a:bodyPr>
          <a:lstStyle/>
          <a:p>
            <a:pPr algn="ctr"/>
            <a:r>
              <a:rPr lang="en-US" sz="4800" b="1" u="sng" dirty="0">
                <a:solidFill>
                  <a:schemeClr val="bg1"/>
                </a:solidFill>
                <a:latin typeface="+mn-lt"/>
                <a:cs typeface="Aharoni" panose="02010803020104030203" pitchFamily="2" charset="-79"/>
              </a:rPr>
              <a:t>WITH SIGNS FOLLOWING [GHS 153]</a:t>
            </a:r>
          </a:p>
        </p:txBody>
      </p:sp>
      <p:sp>
        <p:nvSpPr>
          <p:cNvPr id="9" name="TextBox 8">
            <a:extLst>
              <a:ext uri="{FF2B5EF4-FFF2-40B4-BE49-F238E27FC236}">
                <a16:creationId xmlns:a16="http://schemas.microsoft.com/office/drawing/2014/main" id="{DA691B36-ADD6-40CE-9F20-1E816340DC9F}"/>
              </a:ext>
            </a:extLst>
          </p:cNvPr>
          <p:cNvSpPr txBox="1">
            <a:spLocks noChangeArrowheads="1"/>
          </p:cNvSpPr>
          <p:nvPr/>
        </p:nvSpPr>
        <p:spPr bwMode="auto">
          <a:xfrm>
            <a:off x="495430" y="1050330"/>
            <a:ext cx="792087"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nl-NL"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381143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1">
            <a:extLst>
              <a:ext uri="{FF2B5EF4-FFF2-40B4-BE49-F238E27FC236}">
                <a16:creationId xmlns:a16="http://schemas.microsoft.com/office/drawing/2014/main" id="{AD6E587B-CD02-4B6E-82DE-EEF967D6E229}"/>
              </a:ext>
            </a:extLst>
          </p:cNvPr>
          <p:cNvSpPr txBox="1">
            <a:spLocks noChangeArrowheads="1"/>
          </p:cNvSpPr>
          <p:nvPr/>
        </p:nvSpPr>
        <p:spPr bwMode="auto">
          <a:xfrm>
            <a:off x="1435002" y="1050330"/>
            <a:ext cx="10261568" cy="5532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sz="4200" b="1" i="0" u="none" strike="noStrike" kern="1200" cap="none" spc="0" normalizeH="0" baseline="0" noProof="0" dirty="0">
                <a:ln>
                  <a:noFill/>
                </a:ln>
                <a:solidFill>
                  <a:prstClr val="white"/>
                </a:solidFill>
                <a:effectLst/>
                <a:uLnTx/>
                <a:uFillTx/>
                <a:latin typeface="Arial" charset="0"/>
                <a:ea typeface="+mn-ea"/>
                <a:cs typeface="Arial" charset="0"/>
              </a:rPr>
              <a:t>“No demons shall before them stand,</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sz="4200" b="1" i="0" u="none" strike="noStrike" kern="1200" cap="none" spc="0" normalizeH="0" baseline="0" noProof="0" dirty="0">
                <a:ln>
                  <a:noFill/>
                </a:ln>
                <a:solidFill>
                  <a:prstClr val="white"/>
                </a:solidFill>
                <a:effectLst/>
                <a:uLnTx/>
                <a:uFillTx/>
                <a:latin typeface="Arial" charset="0"/>
                <a:ea typeface="+mn-ea"/>
                <a:cs typeface="Arial" charset="0"/>
              </a:rPr>
              <a:t>No poison do them harm;</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sz="4200" b="1" i="0" u="none" strike="noStrike" kern="1200" cap="none" spc="0" normalizeH="0" baseline="0" noProof="0" dirty="0">
                <a:ln>
                  <a:noFill/>
                </a:ln>
                <a:solidFill>
                  <a:prstClr val="white"/>
                </a:solidFill>
                <a:effectLst/>
                <a:uLnTx/>
                <a:uFillTx/>
                <a:latin typeface="Arial" charset="0"/>
                <a:ea typeface="+mn-ea"/>
                <a:cs typeface="Arial" charset="0"/>
              </a:rPr>
              <a:t>Nor subtle serpent in their hand</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sz="4200" b="1" i="0" u="none" strike="noStrike" kern="1200" cap="none" spc="0" normalizeH="0" baseline="0" noProof="0" dirty="0">
                <a:ln>
                  <a:noFill/>
                </a:ln>
                <a:solidFill>
                  <a:prstClr val="white"/>
                </a:solidFill>
                <a:effectLst/>
                <a:uLnTx/>
                <a:uFillTx/>
                <a:latin typeface="Arial" charset="0"/>
                <a:ea typeface="+mn-ea"/>
                <a:cs typeface="Arial" charset="0"/>
              </a:rPr>
              <a:t>Cause pain or dread alarm.”</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sz="4200" b="1" i="0" u="none" strike="noStrike" kern="1200" cap="none" spc="0" normalizeH="0" baseline="0" noProof="0" dirty="0">
                <a:ln>
                  <a:noFill/>
                </a:ln>
                <a:solidFill>
                  <a:prstClr val="white"/>
                </a:solidFill>
                <a:effectLst/>
                <a:uLnTx/>
                <a:uFillTx/>
                <a:latin typeface="Arial" charset="0"/>
                <a:ea typeface="+mn-ea"/>
                <a:cs typeface="Arial" charset="0"/>
              </a:rPr>
              <a:t>For Satan’s kingdom He </a:t>
            </a:r>
            <a:r>
              <a:rPr kumimoji="0" lang="en-US" sz="4200" b="1" i="0" u="none" strike="noStrike" kern="1200" cap="none" spc="0" normalizeH="0" baseline="0" noProof="0" dirty="0" err="1">
                <a:ln>
                  <a:noFill/>
                </a:ln>
                <a:solidFill>
                  <a:prstClr val="white"/>
                </a:solidFill>
                <a:effectLst/>
                <a:uLnTx/>
                <a:uFillTx/>
                <a:latin typeface="Arial" charset="0"/>
                <a:ea typeface="+mn-ea"/>
                <a:cs typeface="Arial" charset="0"/>
              </a:rPr>
              <a:t>o’ercame</a:t>
            </a:r>
            <a:r>
              <a:rPr kumimoji="0" lang="en-US" sz="4200" b="1" i="0" u="none" strike="noStrike" kern="1200" cap="none" spc="0" normalizeH="0" baseline="0" noProof="0" dirty="0">
                <a:ln>
                  <a:noFill/>
                </a:ln>
                <a:solidFill>
                  <a:prstClr val="white"/>
                </a:solidFill>
                <a:effectLst/>
                <a:uLnTx/>
                <a:uFillTx/>
                <a:latin typeface="Arial" charset="0"/>
                <a:ea typeface="+mn-ea"/>
                <a:cs typeface="Arial" charset="0"/>
              </a:rPr>
              <a:t>,</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sz="4200" b="1" i="0" u="none" strike="noStrike" kern="1200" cap="none" spc="0" normalizeH="0" baseline="0" noProof="0" dirty="0">
                <a:ln>
                  <a:noFill/>
                </a:ln>
                <a:solidFill>
                  <a:prstClr val="white"/>
                </a:solidFill>
                <a:effectLst/>
                <a:uLnTx/>
                <a:uFillTx/>
                <a:latin typeface="Arial" charset="0"/>
                <a:ea typeface="+mn-ea"/>
                <a:cs typeface="Arial" charset="0"/>
              </a:rPr>
              <a:t>To give His people right to claim:</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sz="4200" b="1" i="0" u="none" strike="noStrike" kern="1200" cap="none" spc="0" normalizeH="0" baseline="0" noProof="0" dirty="0">
                <a:ln>
                  <a:noFill/>
                </a:ln>
                <a:solidFill>
                  <a:prstClr val="white"/>
                </a:solidFill>
                <a:effectLst/>
                <a:uLnTx/>
                <a:uFillTx/>
                <a:latin typeface="Arial" charset="0"/>
                <a:ea typeface="+mn-ea"/>
                <a:cs typeface="Arial" charset="0"/>
              </a:rPr>
              <a:t>“These signs shall surely follow them</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sz="4200" b="1" i="0" u="none" strike="noStrike" kern="1200" cap="none" spc="0" normalizeH="0" baseline="0" noProof="0" dirty="0">
                <a:ln>
                  <a:noFill/>
                </a:ln>
                <a:solidFill>
                  <a:prstClr val="white"/>
                </a:solidFill>
                <a:effectLst/>
                <a:uLnTx/>
                <a:uFillTx/>
                <a:latin typeface="Arial" charset="0"/>
                <a:ea typeface="+mn-ea"/>
                <a:cs typeface="Arial" charset="0"/>
              </a:rPr>
              <a:t>Who on My Name believe.”</a:t>
            </a:r>
          </a:p>
        </p:txBody>
      </p:sp>
      <p:sp>
        <p:nvSpPr>
          <p:cNvPr id="8" name="Title 1">
            <a:extLst>
              <a:ext uri="{FF2B5EF4-FFF2-40B4-BE49-F238E27FC236}">
                <a16:creationId xmlns:a16="http://schemas.microsoft.com/office/drawing/2014/main" id="{972C172F-9E9A-45AC-99AA-15542613E84C}"/>
              </a:ext>
            </a:extLst>
          </p:cNvPr>
          <p:cNvSpPr>
            <a:spLocks noGrp="1"/>
          </p:cNvSpPr>
          <p:nvPr>
            <p:ph type="title"/>
          </p:nvPr>
        </p:nvSpPr>
        <p:spPr>
          <a:xfrm>
            <a:off x="0" y="92502"/>
            <a:ext cx="12192000" cy="720904"/>
          </a:xfrm>
        </p:spPr>
        <p:txBody>
          <a:bodyPr>
            <a:noAutofit/>
          </a:bodyPr>
          <a:lstStyle/>
          <a:p>
            <a:pPr algn="ctr"/>
            <a:r>
              <a:rPr lang="en-US" sz="4800" b="1" u="sng" dirty="0">
                <a:solidFill>
                  <a:schemeClr val="bg1"/>
                </a:solidFill>
                <a:latin typeface="+mn-lt"/>
                <a:cs typeface="Aharoni" panose="02010803020104030203" pitchFamily="2" charset="-79"/>
              </a:rPr>
              <a:t>WITH SIGNS FOLLOWING [GHS 153]</a:t>
            </a:r>
          </a:p>
        </p:txBody>
      </p:sp>
      <p:sp>
        <p:nvSpPr>
          <p:cNvPr id="9" name="TextBox 8">
            <a:extLst>
              <a:ext uri="{FF2B5EF4-FFF2-40B4-BE49-F238E27FC236}">
                <a16:creationId xmlns:a16="http://schemas.microsoft.com/office/drawing/2014/main" id="{DA691B36-ADD6-40CE-9F20-1E816340DC9F}"/>
              </a:ext>
            </a:extLst>
          </p:cNvPr>
          <p:cNvSpPr txBox="1">
            <a:spLocks noChangeArrowheads="1"/>
          </p:cNvSpPr>
          <p:nvPr/>
        </p:nvSpPr>
        <p:spPr bwMode="auto">
          <a:xfrm>
            <a:off x="495430" y="1050330"/>
            <a:ext cx="792087"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nl-NL"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39504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1">
            <a:extLst>
              <a:ext uri="{FF2B5EF4-FFF2-40B4-BE49-F238E27FC236}">
                <a16:creationId xmlns:a16="http://schemas.microsoft.com/office/drawing/2014/main" id="{AD6E587B-CD02-4B6E-82DE-EEF967D6E229}"/>
              </a:ext>
            </a:extLst>
          </p:cNvPr>
          <p:cNvSpPr txBox="1">
            <a:spLocks noChangeArrowheads="1"/>
          </p:cNvSpPr>
          <p:nvPr/>
        </p:nvSpPr>
        <p:spPr bwMode="auto">
          <a:xfrm>
            <a:off x="1435001" y="1050330"/>
            <a:ext cx="10560353" cy="5532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sz="4200" b="1" i="0" u="none" strike="noStrike" kern="1200" cap="none" spc="0" normalizeH="0" baseline="0" noProof="0" dirty="0">
                <a:ln>
                  <a:noFill/>
                </a:ln>
                <a:solidFill>
                  <a:prstClr val="white"/>
                </a:solidFill>
                <a:effectLst/>
                <a:uLnTx/>
                <a:uFillTx/>
                <a:latin typeface="Arial" charset="0"/>
                <a:ea typeface="+mn-ea"/>
                <a:cs typeface="Arial" charset="0"/>
              </a:rPr>
              <a:t>“They shall with other tongues declare</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sz="4200" b="1" i="0" u="none" strike="noStrike" kern="1200" cap="none" spc="0" normalizeH="0" baseline="0" noProof="0" dirty="0">
                <a:ln>
                  <a:noFill/>
                </a:ln>
                <a:solidFill>
                  <a:prstClr val="white"/>
                </a:solidFill>
                <a:effectLst/>
                <a:uLnTx/>
                <a:uFillTx/>
                <a:latin typeface="Arial" charset="0"/>
                <a:ea typeface="+mn-ea"/>
                <a:cs typeface="Arial" charset="0"/>
              </a:rPr>
              <a:t>The wonders of their God:</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sz="4200" b="1" i="0" u="none" strike="noStrike" kern="1200" cap="none" spc="0" normalizeH="0" baseline="0" noProof="0" dirty="0">
                <a:ln>
                  <a:noFill/>
                </a:ln>
                <a:solidFill>
                  <a:prstClr val="white"/>
                </a:solidFill>
                <a:effectLst/>
                <a:uLnTx/>
                <a:uFillTx/>
                <a:latin typeface="Arial" charset="0"/>
                <a:ea typeface="+mn-ea"/>
                <a:cs typeface="Arial" charset="0"/>
              </a:rPr>
              <a:t>The sick beneath their hands, by prayer,</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sz="4200" b="1" i="0" u="none" strike="noStrike" kern="1200" cap="none" spc="0" normalizeH="0" baseline="0" noProof="0" dirty="0">
                <a:ln>
                  <a:noFill/>
                </a:ln>
                <a:solidFill>
                  <a:prstClr val="white"/>
                </a:solidFill>
                <a:effectLst/>
                <a:uLnTx/>
                <a:uFillTx/>
                <a:latin typeface="Arial" charset="0"/>
                <a:ea typeface="+mn-ea"/>
                <a:cs typeface="Arial" charset="0"/>
              </a:rPr>
              <a:t>Shall rise, to prove My Word,”</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sz="4200" b="1" i="0" u="none" strike="noStrike" kern="1200" cap="none" spc="0" normalizeH="0" baseline="0" noProof="0" dirty="0">
                <a:ln>
                  <a:noFill/>
                </a:ln>
                <a:solidFill>
                  <a:prstClr val="white"/>
                </a:solidFill>
                <a:effectLst/>
                <a:uLnTx/>
                <a:uFillTx/>
                <a:latin typeface="Arial" charset="0"/>
                <a:ea typeface="+mn-ea"/>
                <a:cs typeface="Arial" charset="0"/>
              </a:rPr>
              <a:t>So let it be! Firm as His Throne</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sz="4200" b="1" i="0" u="none" strike="noStrike" kern="1200" cap="none" spc="0" normalizeH="0" baseline="0" noProof="0" dirty="0">
                <a:ln>
                  <a:noFill/>
                </a:ln>
                <a:solidFill>
                  <a:prstClr val="white"/>
                </a:solidFill>
                <a:effectLst/>
                <a:uLnTx/>
                <a:uFillTx/>
                <a:latin typeface="Arial" charset="0"/>
                <a:ea typeface="+mn-ea"/>
                <a:cs typeface="Arial" charset="0"/>
              </a:rPr>
              <a:t>Stands this clear promise to His own:</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sz="4200" b="1" i="0" u="none" strike="noStrike" kern="1200" cap="none" spc="0" normalizeH="0" baseline="0" noProof="0" dirty="0">
                <a:ln>
                  <a:noFill/>
                </a:ln>
                <a:solidFill>
                  <a:prstClr val="white"/>
                </a:solidFill>
                <a:effectLst/>
                <a:uLnTx/>
                <a:uFillTx/>
                <a:latin typeface="Arial" charset="0"/>
                <a:ea typeface="+mn-ea"/>
                <a:cs typeface="Arial" charset="0"/>
              </a:rPr>
              <a:t>“These signs shall surely follow them</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sz="4200" b="1" i="0" u="none" strike="noStrike" kern="1200" cap="none" spc="0" normalizeH="0" baseline="0" noProof="0" dirty="0">
                <a:ln>
                  <a:noFill/>
                </a:ln>
                <a:solidFill>
                  <a:prstClr val="white"/>
                </a:solidFill>
                <a:effectLst/>
                <a:uLnTx/>
                <a:uFillTx/>
                <a:latin typeface="Arial" charset="0"/>
                <a:ea typeface="+mn-ea"/>
                <a:cs typeface="Arial" charset="0"/>
              </a:rPr>
              <a:t>Who on My Name believe.”</a:t>
            </a:r>
          </a:p>
        </p:txBody>
      </p:sp>
      <p:sp>
        <p:nvSpPr>
          <p:cNvPr id="8" name="Title 1">
            <a:extLst>
              <a:ext uri="{FF2B5EF4-FFF2-40B4-BE49-F238E27FC236}">
                <a16:creationId xmlns:a16="http://schemas.microsoft.com/office/drawing/2014/main" id="{972C172F-9E9A-45AC-99AA-15542613E84C}"/>
              </a:ext>
            </a:extLst>
          </p:cNvPr>
          <p:cNvSpPr>
            <a:spLocks noGrp="1"/>
          </p:cNvSpPr>
          <p:nvPr>
            <p:ph type="title"/>
          </p:nvPr>
        </p:nvSpPr>
        <p:spPr>
          <a:xfrm>
            <a:off x="0" y="92502"/>
            <a:ext cx="12192000" cy="720904"/>
          </a:xfrm>
        </p:spPr>
        <p:txBody>
          <a:bodyPr>
            <a:noAutofit/>
          </a:bodyPr>
          <a:lstStyle/>
          <a:p>
            <a:pPr algn="ctr"/>
            <a:r>
              <a:rPr lang="en-US" sz="4800" b="1" u="sng" dirty="0">
                <a:solidFill>
                  <a:schemeClr val="bg1"/>
                </a:solidFill>
                <a:latin typeface="+mn-lt"/>
                <a:cs typeface="Aharoni" panose="02010803020104030203" pitchFamily="2" charset="-79"/>
              </a:rPr>
              <a:t>WITH SIGNS FOLLOWING [GHS 153]</a:t>
            </a:r>
          </a:p>
        </p:txBody>
      </p:sp>
      <p:sp>
        <p:nvSpPr>
          <p:cNvPr id="9" name="TextBox 8">
            <a:extLst>
              <a:ext uri="{FF2B5EF4-FFF2-40B4-BE49-F238E27FC236}">
                <a16:creationId xmlns:a16="http://schemas.microsoft.com/office/drawing/2014/main" id="{DA691B36-ADD6-40CE-9F20-1E816340DC9F}"/>
              </a:ext>
            </a:extLst>
          </p:cNvPr>
          <p:cNvSpPr txBox="1">
            <a:spLocks noChangeArrowheads="1"/>
          </p:cNvSpPr>
          <p:nvPr/>
        </p:nvSpPr>
        <p:spPr bwMode="auto">
          <a:xfrm>
            <a:off x="495430" y="1050330"/>
            <a:ext cx="792087"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nl-NL"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296642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1">
            <a:extLst>
              <a:ext uri="{FF2B5EF4-FFF2-40B4-BE49-F238E27FC236}">
                <a16:creationId xmlns:a16="http://schemas.microsoft.com/office/drawing/2014/main" id="{AD6E587B-CD02-4B6E-82DE-EEF967D6E229}"/>
              </a:ext>
            </a:extLst>
          </p:cNvPr>
          <p:cNvSpPr txBox="1">
            <a:spLocks noChangeArrowheads="1"/>
          </p:cNvSpPr>
          <p:nvPr/>
        </p:nvSpPr>
        <p:spPr bwMode="auto">
          <a:xfrm>
            <a:off x="1435001" y="1050330"/>
            <a:ext cx="10756999" cy="5532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sz="4200" b="1" i="0" u="none" strike="noStrike" kern="1200" cap="none" spc="0" normalizeH="0" baseline="0" noProof="0" dirty="0">
                <a:ln>
                  <a:noFill/>
                </a:ln>
                <a:solidFill>
                  <a:prstClr val="white"/>
                </a:solidFill>
                <a:effectLst/>
                <a:uLnTx/>
                <a:uFillTx/>
                <a:latin typeface="Arial" charset="0"/>
                <a:ea typeface="+mn-ea"/>
                <a:cs typeface="Arial" charset="0"/>
              </a:rPr>
              <a:t>Crowned with the flame of Pentecost,</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sz="4200" b="1" i="0" u="none" strike="noStrike" kern="1200" cap="none" spc="0" normalizeH="0" baseline="0" noProof="0" dirty="0">
                <a:ln>
                  <a:noFill/>
                </a:ln>
                <a:solidFill>
                  <a:prstClr val="white"/>
                </a:solidFill>
                <a:effectLst/>
                <a:uLnTx/>
                <a:uFillTx/>
                <a:latin typeface="Arial" charset="0"/>
                <a:ea typeface="+mn-ea"/>
                <a:cs typeface="Arial" charset="0"/>
              </a:rPr>
              <a:t>A faithful, fearless band</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sz="4200" b="1" i="0" u="none" strike="noStrike" kern="1200" cap="none" spc="0" normalizeH="0" baseline="0" noProof="0" dirty="0">
                <a:ln>
                  <a:noFill/>
                </a:ln>
                <a:solidFill>
                  <a:prstClr val="white"/>
                </a:solidFill>
                <a:effectLst/>
                <a:uLnTx/>
                <a:uFillTx/>
                <a:latin typeface="Arial" charset="0"/>
                <a:ea typeface="+mn-ea"/>
                <a:cs typeface="Arial" charset="0"/>
              </a:rPr>
              <a:t>Proclaimed His Name: a ransomed host</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sz="4200" b="1" i="0" u="none" strike="noStrike" kern="1200" cap="none" spc="0" normalizeH="0" baseline="0" noProof="0" dirty="0">
                <a:ln>
                  <a:noFill/>
                </a:ln>
                <a:solidFill>
                  <a:prstClr val="white"/>
                </a:solidFill>
                <a:effectLst/>
                <a:uLnTx/>
                <a:uFillTx/>
                <a:latin typeface="Arial" charset="0"/>
                <a:ea typeface="+mn-ea"/>
                <a:cs typeface="Arial" charset="0"/>
              </a:rPr>
              <a:t>Arose from every land.</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sz="4200" b="1" i="0" u="none" strike="noStrike" kern="1200" cap="none" spc="0" normalizeH="0" baseline="0" noProof="0" dirty="0">
                <a:ln>
                  <a:noFill/>
                </a:ln>
                <a:solidFill>
                  <a:prstClr val="white"/>
                </a:solidFill>
                <a:effectLst/>
                <a:uLnTx/>
                <a:uFillTx/>
                <a:latin typeface="Arial" charset="0"/>
                <a:ea typeface="+mn-ea"/>
                <a:cs typeface="Arial" charset="0"/>
              </a:rPr>
              <a:t>The Lord worked with them from on High,</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sz="4200" b="1" i="0" u="none" strike="noStrike" kern="1200" cap="none" spc="0" normalizeH="0" baseline="0" noProof="0" dirty="0">
                <a:ln>
                  <a:noFill/>
                </a:ln>
                <a:solidFill>
                  <a:prstClr val="white"/>
                </a:solidFill>
                <a:effectLst/>
                <a:uLnTx/>
                <a:uFillTx/>
                <a:latin typeface="Arial" charset="0"/>
                <a:ea typeface="+mn-ea"/>
                <a:cs typeface="Arial" charset="0"/>
              </a:rPr>
              <a:t>His proven Word could none deny:</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sz="4200" b="1" i="0" u="none" strike="noStrike" kern="1200" cap="none" spc="0" normalizeH="0" baseline="0" noProof="0" dirty="0">
                <a:ln>
                  <a:noFill/>
                </a:ln>
                <a:solidFill>
                  <a:prstClr val="white"/>
                </a:solidFill>
                <a:effectLst/>
                <a:uLnTx/>
                <a:uFillTx/>
                <a:latin typeface="Arial" charset="0"/>
                <a:ea typeface="+mn-ea"/>
                <a:cs typeface="Arial" charset="0"/>
              </a:rPr>
              <a:t>“These signs shall surely follow them</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sz="4200" b="1" i="0" u="none" strike="noStrike" kern="1200" cap="none" spc="0" normalizeH="0" baseline="0" noProof="0" dirty="0">
                <a:ln>
                  <a:noFill/>
                </a:ln>
                <a:solidFill>
                  <a:prstClr val="white"/>
                </a:solidFill>
                <a:effectLst/>
                <a:uLnTx/>
                <a:uFillTx/>
                <a:latin typeface="Arial" charset="0"/>
                <a:ea typeface="+mn-ea"/>
                <a:cs typeface="Arial" charset="0"/>
              </a:rPr>
              <a:t>Who on My Name believe.”</a:t>
            </a:r>
          </a:p>
        </p:txBody>
      </p:sp>
      <p:sp>
        <p:nvSpPr>
          <p:cNvPr id="8" name="Title 1">
            <a:extLst>
              <a:ext uri="{FF2B5EF4-FFF2-40B4-BE49-F238E27FC236}">
                <a16:creationId xmlns:a16="http://schemas.microsoft.com/office/drawing/2014/main" id="{972C172F-9E9A-45AC-99AA-15542613E84C}"/>
              </a:ext>
            </a:extLst>
          </p:cNvPr>
          <p:cNvSpPr>
            <a:spLocks noGrp="1"/>
          </p:cNvSpPr>
          <p:nvPr>
            <p:ph type="title"/>
          </p:nvPr>
        </p:nvSpPr>
        <p:spPr>
          <a:xfrm>
            <a:off x="0" y="92502"/>
            <a:ext cx="12192000" cy="720904"/>
          </a:xfrm>
        </p:spPr>
        <p:txBody>
          <a:bodyPr>
            <a:noAutofit/>
          </a:bodyPr>
          <a:lstStyle/>
          <a:p>
            <a:pPr algn="ctr"/>
            <a:r>
              <a:rPr lang="en-US" sz="4800" b="1" u="sng" dirty="0">
                <a:solidFill>
                  <a:schemeClr val="bg1"/>
                </a:solidFill>
                <a:latin typeface="+mn-lt"/>
                <a:cs typeface="Aharoni" panose="02010803020104030203" pitchFamily="2" charset="-79"/>
              </a:rPr>
              <a:t>WITH SIGNS FOLLOWING [GHS 153]</a:t>
            </a:r>
          </a:p>
        </p:txBody>
      </p:sp>
      <p:sp>
        <p:nvSpPr>
          <p:cNvPr id="9" name="TextBox 8">
            <a:extLst>
              <a:ext uri="{FF2B5EF4-FFF2-40B4-BE49-F238E27FC236}">
                <a16:creationId xmlns:a16="http://schemas.microsoft.com/office/drawing/2014/main" id="{DA691B36-ADD6-40CE-9F20-1E816340DC9F}"/>
              </a:ext>
            </a:extLst>
          </p:cNvPr>
          <p:cNvSpPr txBox="1">
            <a:spLocks noChangeArrowheads="1"/>
          </p:cNvSpPr>
          <p:nvPr/>
        </p:nvSpPr>
        <p:spPr bwMode="auto">
          <a:xfrm>
            <a:off x="495430" y="1050330"/>
            <a:ext cx="792087"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nl-NL"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484760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1">
            <a:extLst>
              <a:ext uri="{FF2B5EF4-FFF2-40B4-BE49-F238E27FC236}">
                <a16:creationId xmlns:a16="http://schemas.microsoft.com/office/drawing/2014/main" id="{AD6E587B-CD02-4B6E-82DE-EEF967D6E229}"/>
              </a:ext>
            </a:extLst>
          </p:cNvPr>
          <p:cNvSpPr txBox="1">
            <a:spLocks noChangeArrowheads="1"/>
          </p:cNvSpPr>
          <p:nvPr/>
        </p:nvSpPr>
        <p:spPr bwMode="auto">
          <a:xfrm>
            <a:off x="1435001" y="1050330"/>
            <a:ext cx="10756999" cy="5532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sz="4200" b="1" i="0" u="none" strike="noStrike" kern="1200" cap="none" spc="0" normalizeH="0" baseline="0" noProof="0" dirty="0">
                <a:ln>
                  <a:noFill/>
                </a:ln>
                <a:solidFill>
                  <a:prstClr val="white"/>
                </a:solidFill>
                <a:effectLst/>
                <a:uLnTx/>
                <a:uFillTx/>
                <a:latin typeface="Arial" charset="0"/>
                <a:ea typeface="+mn-ea"/>
                <a:cs typeface="Arial" charset="0"/>
              </a:rPr>
              <a:t>No word of Thine is void of power;</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sz="4200" b="1" i="0" u="none" strike="noStrike" kern="1200" cap="none" spc="0" normalizeH="0" baseline="0" noProof="0" dirty="0">
                <a:ln>
                  <a:noFill/>
                </a:ln>
                <a:solidFill>
                  <a:prstClr val="white"/>
                </a:solidFill>
                <a:effectLst/>
                <a:uLnTx/>
                <a:uFillTx/>
                <a:latin typeface="Arial" charset="0"/>
                <a:ea typeface="+mn-ea"/>
                <a:cs typeface="Arial" charset="0"/>
              </a:rPr>
              <a:t>No Promise, Lord, is vain.</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sz="4200" b="1" i="0" u="none" strike="noStrike" kern="1200" cap="none" spc="0" normalizeH="0" baseline="0" noProof="0" dirty="0">
                <a:ln>
                  <a:noFill/>
                </a:ln>
                <a:solidFill>
                  <a:prstClr val="white"/>
                </a:solidFill>
                <a:effectLst/>
                <a:uLnTx/>
                <a:uFillTx/>
                <a:latin typeface="Arial" charset="0"/>
                <a:ea typeface="+mn-ea"/>
                <a:cs typeface="Arial" charset="0"/>
              </a:rPr>
              <a:t>Be this a Pentecostal hour –</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sz="4200" b="1" i="0" u="none" strike="noStrike" kern="1200" cap="none" spc="0" normalizeH="0" baseline="0" noProof="0" dirty="0">
                <a:ln>
                  <a:noFill/>
                </a:ln>
                <a:solidFill>
                  <a:prstClr val="white"/>
                </a:solidFill>
                <a:effectLst/>
                <a:uLnTx/>
                <a:uFillTx/>
                <a:latin typeface="Arial" charset="0"/>
                <a:ea typeface="+mn-ea"/>
                <a:cs typeface="Arial" charset="0"/>
              </a:rPr>
              <a:t>Confirm Thy Word again!</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sz="4200" b="1" i="0" u="none" strike="noStrike" kern="1200" cap="none" spc="0" normalizeH="0" baseline="0" noProof="0" dirty="0">
                <a:ln>
                  <a:noFill/>
                </a:ln>
                <a:solidFill>
                  <a:prstClr val="white"/>
                </a:solidFill>
                <a:effectLst/>
                <a:uLnTx/>
                <a:uFillTx/>
                <a:latin typeface="Arial" charset="0"/>
                <a:ea typeface="+mn-ea"/>
                <a:cs typeface="Arial" charset="0"/>
              </a:rPr>
              <a:t>Nor </a:t>
            </a:r>
            <a:r>
              <a:rPr kumimoji="0" lang="en-US" sz="4200" b="1" i="0" u="none" strike="noStrike" kern="1200" cap="none" spc="0" normalizeH="0" baseline="0" noProof="0" dirty="0" err="1">
                <a:ln>
                  <a:noFill/>
                </a:ln>
                <a:solidFill>
                  <a:prstClr val="white"/>
                </a:solidFill>
                <a:effectLst/>
                <a:uLnTx/>
                <a:uFillTx/>
                <a:latin typeface="Arial" charset="0"/>
                <a:ea typeface="+mn-ea"/>
                <a:cs typeface="Arial" charset="0"/>
              </a:rPr>
              <a:t>can’st</a:t>
            </a:r>
            <a:r>
              <a:rPr kumimoji="0" lang="en-US" sz="4200" b="1" i="0" u="none" strike="noStrike" kern="1200" cap="none" spc="0" normalizeH="0" baseline="0" noProof="0" dirty="0">
                <a:ln>
                  <a:noFill/>
                </a:ln>
                <a:solidFill>
                  <a:prstClr val="white"/>
                </a:solidFill>
                <a:effectLst/>
                <a:uLnTx/>
                <a:uFillTx/>
                <a:latin typeface="Arial" charset="0"/>
                <a:ea typeface="+mn-ea"/>
                <a:cs typeface="Arial" charset="0"/>
              </a:rPr>
              <a:t> Thou fail! Thou art the same</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sz="4200" b="1" i="0" u="none" strike="noStrike" kern="1200" cap="none" spc="0" normalizeH="0" baseline="0" noProof="0" dirty="0">
                <a:ln>
                  <a:noFill/>
                </a:ln>
                <a:solidFill>
                  <a:prstClr val="white"/>
                </a:solidFill>
                <a:effectLst/>
                <a:uLnTx/>
                <a:uFillTx/>
                <a:latin typeface="Arial" charset="0"/>
                <a:ea typeface="+mn-ea"/>
                <a:cs typeface="Arial" charset="0"/>
              </a:rPr>
              <a:t>As when of old Thou </a:t>
            </a:r>
            <a:r>
              <a:rPr kumimoji="0" lang="en-US" sz="4200" b="1" i="0" u="none" strike="noStrike" kern="1200" cap="none" spc="0" normalizeH="0" baseline="0" noProof="0" dirty="0" err="1">
                <a:ln>
                  <a:noFill/>
                </a:ln>
                <a:solidFill>
                  <a:prstClr val="white"/>
                </a:solidFill>
                <a:effectLst/>
                <a:uLnTx/>
                <a:uFillTx/>
                <a:latin typeface="Arial" charset="0"/>
                <a:ea typeface="+mn-ea"/>
                <a:cs typeface="Arial" charset="0"/>
              </a:rPr>
              <a:t>did’st</a:t>
            </a:r>
            <a:r>
              <a:rPr kumimoji="0" lang="en-US" sz="4200" b="1" i="0" u="none" strike="noStrike" kern="1200" cap="none" spc="0" normalizeH="0" baseline="0" noProof="0" dirty="0">
                <a:ln>
                  <a:noFill/>
                </a:ln>
                <a:solidFill>
                  <a:prstClr val="white"/>
                </a:solidFill>
                <a:effectLst/>
                <a:uLnTx/>
                <a:uFillTx/>
                <a:latin typeface="Arial" charset="0"/>
                <a:ea typeface="+mn-ea"/>
                <a:cs typeface="Arial" charset="0"/>
              </a:rPr>
              <a:t> proclaim    </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sz="4200" b="1" i="0" u="none" strike="noStrike" kern="1200" cap="none" spc="0" normalizeH="0" baseline="0" noProof="0" dirty="0">
                <a:ln>
                  <a:noFill/>
                </a:ln>
                <a:solidFill>
                  <a:prstClr val="white"/>
                </a:solidFill>
                <a:effectLst/>
                <a:uLnTx/>
                <a:uFillTx/>
                <a:latin typeface="Arial" charset="0"/>
                <a:ea typeface="+mn-ea"/>
                <a:cs typeface="Arial" charset="0"/>
              </a:rPr>
              <a:t>“These signs shall surely follow them</a:t>
            </a:r>
          </a:p>
          <a:p>
            <a:pPr marL="0" marR="0" lvl="0" indent="0" algn="l" defTabSz="914400" rtl="0" eaLnBrk="1" fontAlgn="base" latinLnBrk="0" hangingPunct="1">
              <a:lnSpc>
                <a:spcPct val="100000"/>
              </a:lnSpc>
              <a:spcBef>
                <a:spcPts val="300"/>
              </a:spcBef>
              <a:spcAft>
                <a:spcPts val="0"/>
              </a:spcAft>
              <a:buClrTx/>
              <a:buSzTx/>
              <a:buFontTx/>
              <a:buNone/>
              <a:tabLst/>
              <a:defRPr/>
            </a:pPr>
            <a:r>
              <a:rPr kumimoji="0" lang="en-US" sz="4200" b="1" i="0" u="none" strike="noStrike" kern="1200" cap="none" spc="0" normalizeH="0" baseline="0" noProof="0" dirty="0">
                <a:ln>
                  <a:noFill/>
                </a:ln>
                <a:solidFill>
                  <a:prstClr val="white"/>
                </a:solidFill>
                <a:effectLst/>
                <a:uLnTx/>
                <a:uFillTx/>
                <a:latin typeface="Arial" charset="0"/>
                <a:ea typeface="+mn-ea"/>
                <a:cs typeface="Arial" charset="0"/>
              </a:rPr>
              <a:t>Who on My Name believe.”</a:t>
            </a:r>
          </a:p>
        </p:txBody>
      </p:sp>
      <p:sp>
        <p:nvSpPr>
          <p:cNvPr id="8" name="Title 1">
            <a:extLst>
              <a:ext uri="{FF2B5EF4-FFF2-40B4-BE49-F238E27FC236}">
                <a16:creationId xmlns:a16="http://schemas.microsoft.com/office/drawing/2014/main" id="{972C172F-9E9A-45AC-99AA-15542613E84C}"/>
              </a:ext>
            </a:extLst>
          </p:cNvPr>
          <p:cNvSpPr>
            <a:spLocks noGrp="1"/>
          </p:cNvSpPr>
          <p:nvPr>
            <p:ph type="title"/>
          </p:nvPr>
        </p:nvSpPr>
        <p:spPr>
          <a:xfrm>
            <a:off x="0" y="92502"/>
            <a:ext cx="12192000" cy="720904"/>
          </a:xfrm>
        </p:spPr>
        <p:txBody>
          <a:bodyPr>
            <a:noAutofit/>
          </a:bodyPr>
          <a:lstStyle/>
          <a:p>
            <a:pPr algn="ctr"/>
            <a:r>
              <a:rPr lang="en-US" sz="4800" b="1" u="sng" dirty="0">
                <a:solidFill>
                  <a:schemeClr val="bg1"/>
                </a:solidFill>
                <a:latin typeface="+mn-lt"/>
                <a:cs typeface="Aharoni" panose="02010803020104030203" pitchFamily="2" charset="-79"/>
              </a:rPr>
              <a:t>WITH SIGNS FOLLOWING [GHS 153]</a:t>
            </a:r>
          </a:p>
        </p:txBody>
      </p:sp>
      <p:sp>
        <p:nvSpPr>
          <p:cNvPr id="9" name="TextBox 8">
            <a:extLst>
              <a:ext uri="{FF2B5EF4-FFF2-40B4-BE49-F238E27FC236}">
                <a16:creationId xmlns:a16="http://schemas.microsoft.com/office/drawing/2014/main" id="{DA691B36-ADD6-40CE-9F20-1E816340DC9F}"/>
              </a:ext>
            </a:extLst>
          </p:cNvPr>
          <p:cNvSpPr txBox="1">
            <a:spLocks noChangeArrowheads="1"/>
          </p:cNvSpPr>
          <p:nvPr/>
        </p:nvSpPr>
        <p:spPr bwMode="auto">
          <a:xfrm>
            <a:off x="495430" y="1050330"/>
            <a:ext cx="792087"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nl-NL"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5.</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 name="Oval 1">
            <a:extLst>
              <a:ext uri="{FF2B5EF4-FFF2-40B4-BE49-F238E27FC236}">
                <a16:creationId xmlns:a16="http://schemas.microsoft.com/office/drawing/2014/main" id="{8D6644F7-8B87-4A1F-8F1B-CC452DA74FBB}"/>
              </a:ext>
            </a:extLst>
          </p:cNvPr>
          <p:cNvSpPr/>
          <p:nvPr/>
        </p:nvSpPr>
        <p:spPr>
          <a:xfrm>
            <a:off x="10569677" y="6056671"/>
            <a:ext cx="766917" cy="6096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15846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31-05-2026</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44601" y="457200"/>
            <a:ext cx="7681055" cy="5952745"/>
          </a:xfrm>
        </p:spPr>
        <p:txBody>
          <a:bodyPr anchor="ctr">
            <a:noAutofit/>
          </a:bodyPr>
          <a:lstStyle/>
          <a:p>
            <a:pPr marL="0" indent="0" algn="ctr">
              <a:lnSpc>
                <a:spcPct val="110000"/>
              </a:lnSpc>
              <a:buNone/>
            </a:pPr>
            <a:r>
              <a:rPr lang="en-GB" b="1" dirty="0">
                <a:solidFill>
                  <a:schemeClr val="bg1">
                    <a:lumMod val="65000"/>
                  </a:schemeClr>
                </a:solidFill>
              </a:rPr>
              <a:t>Commit to pray daily for seven days for a specific burden or problem. To help your prayer, develop a prayer plan, that is prayer points and time. Record your experience during the week and testimony of answer to prayer. Be ready to share your testimony the following week.</a:t>
            </a:r>
          </a:p>
          <a:p>
            <a:pPr marL="0" indent="0" algn="ctr">
              <a:lnSpc>
                <a:spcPct val="110000"/>
              </a:lnSpc>
              <a:buNone/>
            </a:pPr>
            <a:r>
              <a:rPr lang="en-US" b="1" dirty="0"/>
              <a:t>Volunteers please!</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Jacob prevails at Jabbok</a:t>
            </a:r>
          </a:p>
        </p:txBody>
      </p:sp>
    </p:spTree>
    <p:extLst>
      <p:ext uri="{BB962C8B-B14F-4D97-AF65-F5344CB8AC3E}">
        <p14:creationId xmlns:p14="http://schemas.microsoft.com/office/powerpoint/2010/main" val="14577973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698049" y="742951"/>
            <a:ext cx="3609975"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21</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lang="en-US" altLang="en-US" sz="4800" b="1" dirty="0">
                <a:solidFill>
                  <a:srgbClr val="FFFFFF"/>
                </a:solidFill>
              </a:rPr>
              <a:t>Jesus sends out the twelve</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just"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“And as ye go, preach, saying, The kingdom of heaven is at hand. Heal the sick, cleanse the lepers, raise the dead, cast out devils: freely ye have received, freely give”</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(Matthew 10:7,8).</a:t>
            </a:r>
          </a:p>
          <a:p>
            <a:pPr marL="180975" marR="0" lvl="1" indent="-180975" algn="just" defTabSz="1289050" rtl="0" eaLnBrk="1" fontAlgn="auto" latinLnBrk="0" hangingPunct="1">
              <a:lnSpc>
                <a:spcPct val="90000"/>
              </a:lnSpc>
              <a:spcBef>
                <a:spcPct val="0"/>
              </a:spcBef>
              <a:spcAft>
                <a:spcPct val="20000"/>
              </a:spcAft>
              <a:buClrTx/>
              <a:buSzTx/>
              <a:buFontTx/>
              <a:buNone/>
              <a:tabLst/>
              <a:defRPr/>
            </a:pPr>
            <a:endParaRPr kumimoji="0" lang="en-GB" sz="24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fi-FI"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Matthew 10:1-42; Luke 9:1-10; 12:1-12</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18868" y="696515"/>
            <a:ext cx="7534048" cy="5667559"/>
          </a:xfrm>
        </p:spPr>
        <p:txBody>
          <a:bodyPr anchor="ctr">
            <a:noAutofit/>
          </a:bodyPr>
          <a:lstStyle/>
          <a:p>
            <a:pPr marL="0" indent="0" algn="just" eaLnBrk="0" fontAlgn="base" hangingPunct="0">
              <a:lnSpc>
                <a:spcPct val="100000"/>
              </a:lnSpc>
              <a:spcBef>
                <a:spcPct val="0"/>
              </a:spcBef>
              <a:spcAft>
                <a:spcPts val="600"/>
              </a:spcAft>
              <a:buNone/>
              <a:defRPr/>
            </a:pPr>
            <a:r>
              <a:rPr lang="en-US" dirty="0">
                <a:latin typeface="Calibri" panose="020F0502020204030204" pitchFamily="34" charset="0"/>
              </a:rPr>
              <a:t>The divine objective of rescuing perishing souls remained the driving force and focus of Christ’s earthly ministry from the beginning to the end. In today’s text, Christ sent out the twelve to further train them in the art of ‘soul-fishing’. His instructions to them reveal the content of the message and empowerment of the disciples for effective and fruitful soul-winning. Every believer is saved to win souls. There should be no idle hand in the Kingdom. Like Christ, believers should embark on evangelism </a:t>
            </a:r>
            <a:r>
              <a:rPr lang="en-US">
                <a:latin typeface="Calibri" panose="020F0502020204030204" pitchFamily="34" charset="0"/>
              </a:rPr>
              <a:t>and endeavor </a:t>
            </a:r>
            <a:r>
              <a:rPr lang="en-US" dirty="0">
                <a:latin typeface="Calibri" panose="020F0502020204030204" pitchFamily="34" charset="0"/>
              </a:rPr>
              <a:t>to mentor new believers to do same.</a:t>
            </a:r>
            <a:endParaRPr lang="en-GB"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37182" y="599031"/>
            <a:ext cx="7688474" cy="5650791"/>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t>Christ taught and commissioned his disciples to preach the gospel of the kingdom.</a:t>
            </a:r>
          </a:p>
          <a:p>
            <a:pPr marL="514350" indent="-514350" algn="just" eaLnBrk="0" fontAlgn="base" hangingPunct="0">
              <a:lnSpc>
                <a:spcPct val="100000"/>
              </a:lnSpc>
              <a:spcBef>
                <a:spcPct val="0"/>
              </a:spcBef>
              <a:spcAft>
                <a:spcPts val="600"/>
              </a:spcAft>
              <a:buFont typeface="+mj-lt"/>
              <a:buAutoNum type="arabicPeriod"/>
              <a:defRPr/>
            </a:pPr>
            <a:r>
              <a:rPr lang="en-US" dirty="0"/>
              <a:t>The </a:t>
            </a:r>
            <a:r>
              <a:rPr lang="en-US" b="1" dirty="0"/>
              <a:t>Great Commission </a:t>
            </a:r>
            <a:r>
              <a:rPr lang="en-US" dirty="0"/>
              <a:t>is the final command of Christ to all believers to spread the gospel.</a:t>
            </a:r>
          </a:p>
          <a:p>
            <a:pPr marL="514350" indent="-514350" algn="just" eaLnBrk="0" fontAlgn="base" hangingPunct="0">
              <a:lnSpc>
                <a:spcPct val="100000"/>
              </a:lnSpc>
              <a:spcBef>
                <a:spcPct val="0"/>
              </a:spcBef>
              <a:spcAft>
                <a:spcPts val="600"/>
              </a:spcAft>
              <a:buFont typeface="+mj-lt"/>
              <a:buAutoNum type="arabicPeriod"/>
              <a:defRPr/>
            </a:pPr>
            <a:r>
              <a:rPr lang="en-US" dirty="0"/>
              <a:t>Christ always associated the preaching of His gospel with the demonstration of God’s supernatural power.</a:t>
            </a:r>
          </a:p>
          <a:p>
            <a:pPr marL="514350" indent="-514350" algn="just" eaLnBrk="0" fontAlgn="base" hangingPunct="0">
              <a:lnSpc>
                <a:spcPct val="100000"/>
              </a:lnSpc>
              <a:spcBef>
                <a:spcPct val="0"/>
              </a:spcBef>
              <a:spcAft>
                <a:spcPts val="600"/>
              </a:spcAft>
              <a:buFont typeface="+mj-lt"/>
              <a:buAutoNum type="arabicPeriod"/>
              <a:defRPr/>
            </a:pPr>
            <a:r>
              <a:rPr lang="en-US" dirty="0"/>
              <a:t>Emphasis of the gospel should be repentance and faith in Christ.</a:t>
            </a:r>
            <a:endParaRPr lang="en-US" b="1" dirty="0"/>
          </a:p>
          <a:p>
            <a:pPr marL="514350" indent="-514350" algn="just" eaLnBrk="0" fontAlgn="base" hangingPunct="0">
              <a:lnSpc>
                <a:spcPct val="100000"/>
              </a:lnSpc>
              <a:spcBef>
                <a:spcPct val="0"/>
              </a:spcBef>
              <a:spcAft>
                <a:spcPts val="600"/>
              </a:spcAft>
              <a:buFont typeface="+mj-lt"/>
              <a:buAutoNum type="arabicPeriod"/>
              <a:defRPr/>
            </a:pPr>
            <a:r>
              <a:rPr lang="en-US" dirty="0"/>
              <a:t>We should show sympathy and patience in preaching despite possible rejection or hostility.</a:t>
            </a:r>
          </a:p>
          <a:p>
            <a:pPr marL="514350" indent="-514350" algn="just" eaLnBrk="0" fontAlgn="base" hangingPunct="0">
              <a:lnSpc>
                <a:spcPct val="100000"/>
              </a:lnSpc>
              <a:spcBef>
                <a:spcPct val="0"/>
              </a:spcBef>
              <a:spcAft>
                <a:spcPts val="600"/>
              </a:spcAft>
              <a:buFont typeface="+mj-lt"/>
              <a:buAutoNum type="arabicPeriod"/>
              <a:defRPr/>
            </a:pPr>
            <a:r>
              <a:rPr lang="en-US" dirty="0"/>
              <a:t>A life that is wholly yielded to the work of soul-winning is worthy, well-spent and profitable.</a:t>
            </a:r>
            <a:endParaRPr lang="en-GB"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fi-FI" sz="2800" b="1" i="1" dirty="0">
                <a:solidFill>
                  <a:srgbClr val="FFFFFF"/>
                </a:solidFill>
                <a:latin typeface="Cambria" panose="02040503050406030204" pitchFamily="18" charset="0"/>
              </a:rPr>
              <a:t>Matthew 10:1-42; Luke 9:1-10; 12:1-12</a:t>
            </a:r>
            <a:endParaRPr lang="en-GB" sz="2800" b="1" i="1" dirty="0">
              <a:solidFill>
                <a:srgbClr val="FFFFFF"/>
              </a:solidFill>
              <a:latin typeface="Cambria" panose="020405030504060302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476454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BE68D-E242-E211-A74A-CA4093085FA8}"/>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6E168045-4713-F721-645F-FDAF2DCC686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5CE0EE16-D952-8492-71E7-652E78FC20B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58E57F14-1676-7197-3AC1-7C5D205663A4}"/>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5A62252E-779D-D1C6-0B85-70058B3C2778}"/>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B2FEF807-0A5A-9D35-C49B-8EC334851F2E}"/>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74AF8911-FF35-CFF5-CC65-886830C861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35265BC-D67D-409A-9F3E-D1ABD23F05A7}"/>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397223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9833117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18F8F9-E867-646A-2BF8-F06A9B1BFB1A}"/>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036AA166-0968-037E-2267-7B915212BA78}"/>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369F401D-0FBB-63F5-EC77-E757D31AA3AD}"/>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1D762BA5-BB67-5010-8802-EA33FEB79B3E}"/>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E278B432-FAED-00EF-7D1A-FF7F128F9FF0}"/>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F9A5DEAE-6092-52A0-4FD2-FF70EC3DF001}"/>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6</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14118104-1EA7-B8DC-C545-33ABDFA49D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F5BDFACA-5FA1-0AD7-A2D3-04F96D791D71}"/>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551821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79709" y="686862"/>
            <a:ext cx="7202691" cy="5475129"/>
          </a:xfrm>
        </p:spPr>
        <p:txBody>
          <a:bodyPr anchor="ctr">
            <a:noAutofit/>
          </a:bodyPr>
          <a:lstStyle/>
          <a:p>
            <a:pPr marL="0" indent="0" algn="ctr">
              <a:lnSpc>
                <a:spcPct val="110000"/>
              </a:lnSpc>
              <a:buNone/>
            </a:pPr>
            <a:r>
              <a:rPr lang="en-US" b="1" dirty="0">
                <a:latin typeface="Calibri" panose="020F0502020204030204" pitchFamily="34" charset="0"/>
              </a:rPr>
              <a:t>The preaching of the gospel turns people from sin unto righteousness and from eternal damnation to everlasting life. Every believer is called to “Go ye into all the world, and preach the gospel to every creature.” Those who preach the gospel to sinners always have the joy of turning many to righteousness. </a:t>
            </a:r>
          </a:p>
          <a:p>
            <a:pPr marL="0" indent="0" algn="ctr">
              <a:lnSpc>
                <a:spcPct val="110000"/>
              </a:lnSpc>
              <a:buNone/>
            </a:pPr>
            <a:r>
              <a:rPr lang="en-US" b="1" dirty="0">
                <a:latin typeface="Calibri" panose="020F0502020204030204" pitchFamily="34" charset="0"/>
              </a:rPr>
              <a:t>Harvest time is here! Let us endeavor to work the fields and reap the fruits before this season slips away.</a:t>
            </a:r>
            <a:endParaRPr lang="en-GB"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11446" y="395019"/>
            <a:ext cx="7541470" cy="5475129"/>
          </a:xfrm>
        </p:spPr>
        <p:txBody>
          <a:bodyPr anchor="ctr">
            <a:noAutofit/>
          </a:bodyPr>
          <a:lstStyle/>
          <a:p>
            <a:pPr marL="0" indent="0" algn="ctr">
              <a:lnSpc>
                <a:spcPct val="110000"/>
              </a:lnSpc>
              <a:buNone/>
            </a:pPr>
            <a:r>
              <a:rPr lang="en-US" b="1" dirty="0"/>
              <a:t>Pray, prepare and preach the gospel to at least someone new this week, and share your experience with the congregation next week</a:t>
            </a:r>
            <a:endParaRPr lang="en-US" b="1" dirty="0">
              <a:latin typeface="Calibri" panose="020F0502020204030204" pitchFamily="34" charset="0"/>
            </a:endParaRP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marR="0" lvl="0" indent="0" algn="l" defTabSz="1155700" rtl="0" eaLnBrk="1" fontAlgn="auto" latinLnBrk="0" hangingPunct="1">
                <a:lnSpc>
                  <a:spcPct val="100000"/>
                </a:lnSpc>
                <a:spcBef>
                  <a:spcPct val="0"/>
                </a:spcBef>
                <a:spcAft>
                  <a:spcPct val="35000"/>
                </a:spcAft>
                <a:buClrTx/>
                <a:buSzTx/>
                <a:buFontTx/>
                <a:buNone/>
                <a:tabLst/>
                <a:defRPr b="1"/>
              </a:pPr>
              <a:r>
                <a:rPr kumimoji="0" lang="en-US" sz="2600" b="1"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Kindly pay via one of the following options: </a:t>
              </a:r>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marR="0" lvl="0" indent="179388" algn="l" defTabSz="10668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5B9BD5">
                    <a:lumMod val="50000"/>
                  </a:srgbClr>
                </a:solidFill>
                <a:effectLst/>
                <a:uLnTx/>
                <a:uFillTx/>
                <a:latin typeface="Calibri" panose="020F0502020204030204"/>
                <a:ea typeface="+mn-ea"/>
                <a:cs typeface="+mn-cs"/>
              </a:rPr>
              <a:t>IBAN: NL90ABNA0416385699</a:t>
            </a:r>
            <a:endParaRPr kumimoji="0" lang="en-US" sz="2400" b="0" i="0" u="none" strike="noStrike" kern="1200" cap="none" spc="0" normalizeH="0" baseline="0" noProof="0" dirty="0">
              <a:ln>
                <a:noFill/>
              </a:ln>
              <a:solidFill>
                <a:srgbClr val="5B9BD5">
                  <a:lumMod val="50000"/>
                </a:srgbClr>
              </a:solidFill>
              <a:effectLst/>
              <a:uLnTx/>
              <a:uFillTx/>
              <a:latin typeface="Calibri" panose="020F0502020204030204"/>
              <a:ea typeface="+mn-ea"/>
              <a:cs typeface="+mn-cs"/>
            </a:endParaRPr>
          </a:p>
          <a:p>
            <a:pPr marL="84138" marR="0" lvl="0" indent="179388" algn="l" defTabSz="10668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5B9BD5">
                    <a:lumMod val="50000"/>
                  </a:srgbClr>
                </a:solidFill>
                <a:effectLst/>
                <a:uLnTx/>
                <a:uFillTx/>
                <a:latin typeface="Calibri" panose="020F0502020204030204"/>
                <a:ea typeface="+mn-ea"/>
                <a:cs typeface="+mn-cs"/>
              </a:rPr>
              <a:t>Remarks: Tithes (name of region)</a:t>
            </a:r>
            <a:endParaRPr kumimoji="0" lang="en-US" sz="2400" b="0" i="0" u="none" strike="noStrike" kern="1200" cap="none" spc="0" normalizeH="0" baseline="0" noProof="0" dirty="0">
              <a:ln>
                <a:noFill/>
              </a:ln>
              <a:solidFill>
                <a:srgbClr val="5B9BD5">
                  <a:lumMod val="50000"/>
                </a:srgbClr>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marR="0" lvl="0" indent="0" algn="l" defTabSz="1066800" rtl="0" eaLnBrk="1" fontAlgn="auto" latinLnBrk="0" hangingPunct="1">
              <a:lnSpc>
                <a:spcPct val="100000"/>
              </a:lnSpc>
              <a:spcBef>
                <a:spcPct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panose="020F0502020204030204"/>
                <a:ea typeface="+mn-ea"/>
                <a:cs typeface="+mn-cs"/>
              </a:rPr>
              <a:t>“… God loves a cheerful giver”</a:t>
            </a:r>
          </a:p>
          <a:p>
            <a:pPr marL="84138" marR="0" lvl="0" indent="0" algn="l" defTabSz="10668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- 2 Corinthians 9:7</a:t>
            </a:r>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8C129E3-11F7-C69E-9E46-11CB9DC6C087}"/>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1769119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dirty="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dirty="0">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rgbClr val="FFC000">
                    <a:lumMod val="60000"/>
                    <a:lumOff val="40000"/>
                  </a:srgbClr>
                </a:solidFill>
                <a:effectLst/>
                <a:uLnTx/>
                <a:uFillTx/>
                <a:latin typeface="Calibri"/>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rgbClr val="FFC000">
                    <a:lumMod val="60000"/>
                    <a:lumOff val="40000"/>
                  </a:srgbClr>
                </a:solidFill>
                <a:effectLst/>
                <a:uLnTx/>
                <a:uFillTx/>
                <a:latin typeface="Calibri"/>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7">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cstate="hqprint">
            <a:grayscl/>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fontScale="90000"/>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22</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kumimoji="0" lang="en-GB" altLang="en-US" sz="4800" b="1" i="0" u="none" strike="noStrike" kern="1200" cap="none" spc="0" normalizeH="0" baseline="0" noProof="0" dirty="0">
                <a:ln>
                  <a:noFill/>
                </a:ln>
                <a:solidFill>
                  <a:srgbClr val="FFFFFF"/>
                </a:solidFill>
                <a:effectLst/>
                <a:uLnTx/>
                <a:uFillTx/>
                <a:latin typeface="Calibri Light"/>
                <a:ea typeface="+mj-ea"/>
                <a:cs typeface="+mj-cs"/>
              </a:rPr>
              <a:t>Christ’s</a:t>
            </a:r>
            <a:br>
              <a:rPr kumimoji="0" lang="en-GB" altLang="en-US" sz="4800" b="1" i="0" u="none" strike="noStrike" kern="1200" cap="none" spc="0" normalizeH="0" baseline="0" noProof="0" dirty="0">
                <a:ln>
                  <a:noFill/>
                </a:ln>
                <a:solidFill>
                  <a:srgbClr val="FFFFFF"/>
                </a:solidFill>
                <a:effectLst/>
                <a:uLnTx/>
                <a:uFillTx/>
                <a:latin typeface="Calibri Light"/>
                <a:ea typeface="+mj-ea"/>
                <a:cs typeface="+mj-cs"/>
              </a:rPr>
            </a:br>
            <a:r>
              <a:rPr kumimoji="0" lang="en-GB" altLang="en-US" sz="4800" b="1" i="0" u="none" strike="noStrike" kern="1200" cap="none" spc="0" normalizeH="0" baseline="0" noProof="0" dirty="0">
                <a:ln>
                  <a:noFill/>
                </a:ln>
                <a:solidFill>
                  <a:srgbClr val="FFFFFF"/>
                </a:solidFill>
                <a:effectLst/>
                <a:uLnTx/>
                <a:uFillTx/>
                <a:latin typeface="Calibri Light"/>
                <a:ea typeface="+mj-ea"/>
                <a:cs typeface="+mj-cs"/>
              </a:rPr>
              <a:t>testimony of</a:t>
            </a:r>
            <a:br>
              <a:rPr kumimoji="0" lang="en-GB" altLang="en-US" sz="4800" b="1" i="0" u="none" strike="noStrike" kern="1200" cap="none" spc="0" normalizeH="0" baseline="0" noProof="0" dirty="0">
                <a:ln>
                  <a:noFill/>
                </a:ln>
                <a:solidFill>
                  <a:srgbClr val="FFFFFF"/>
                </a:solidFill>
                <a:effectLst/>
                <a:uLnTx/>
                <a:uFillTx/>
                <a:latin typeface="Calibri Light"/>
                <a:ea typeface="+mj-ea"/>
                <a:cs typeface="+mj-cs"/>
              </a:rPr>
            </a:br>
            <a:r>
              <a:rPr kumimoji="0" lang="en-GB" altLang="en-US" sz="4800" b="1" i="0" u="none" strike="noStrike" kern="1200" cap="none" spc="0" normalizeH="0" baseline="0" noProof="0" dirty="0">
                <a:ln>
                  <a:noFill/>
                </a:ln>
                <a:solidFill>
                  <a:srgbClr val="FFFFFF"/>
                </a:solidFill>
                <a:effectLst/>
                <a:uLnTx/>
                <a:uFillTx/>
                <a:latin typeface="Calibri Light"/>
                <a:ea typeface="+mj-ea"/>
                <a:cs typeface="+mj-cs"/>
              </a:rPr>
              <a:t>John the Baptist</a:t>
            </a:r>
            <a:br>
              <a:rPr kumimoji="0" lang="en-GB" altLang="en-US" sz="4800" b="1" i="0" u="none" strike="noStrike" kern="1200" spc="0" normalizeH="0" noProof="0" dirty="0">
                <a:ln>
                  <a:noFill/>
                </a:ln>
                <a:solidFill>
                  <a:srgbClr val="FFFFFF"/>
                </a:solidFill>
                <a:effectLst/>
                <a:uLnTx/>
                <a:uFillTx/>
                <a:latin typeface="Calibri Light"/>
                <a:ea typeface="+mj-ea"/>
                <a:cs typeface="+mj-cs"/>
              </a:rPr>
            </a:b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307508" y="1492370"/>
            <a:ext cx="6398029"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914400" rtl="0" eaLnBrk="1" fontAlgn="auto" latinLnBrk="0" hangingPunct="1">
              <a:lnSpc>
                <a:spcPct val="90000"/>
              </a:lnSpc>
              <a:spcBef>
                <a:spcPts val="0"/>
              </a:spcBef>
              <a:spcAft>
                <a:spcPts val="0"/>
              </a:spcAft>
              <a:buClr>
                <a:srgbClr val="000000"/>
              </a:buClr>
              <a:buSzTx/>
              <a:buFont typeface="Arial"/>
              <a:buNone/>
              <a:tabLst/>
              <a:defRPr/>
            </a:pPr>
            <a:r>
              <a:rPr kumimoji="0" lang="en-GB" sz="2800" b="0" i="1" u="none" strike="noStrike" kern="0" cap="none" spc="0" normalizeH="0" baseline="0" noProof="0" dirty="0">
                <a:ln>
                  <a:noFill/>
                </a:ln>
                <a:solidFill>
                  <a:srgbClr val="000000"/>
                </a:solidFill>
                <a:effectLst/>
                <a:uLnTx/>
                <a:uFillTx/>
                <a:latin typeface="Calibri"/>
                <a:ea typeface="Calibri"/>
                <a:cs typeface="Calibri"/>
                <a:sym typeface="Calibri"/>
              </a:rPr>
              <a:t>“Verily I say unto you,</a:t>
            </a:r>
          </a:p>
          <a:p>
            <a:pPr marL="180975" marR="0" lvl="1" indent="-180975" algn="ctr" defTabSz="914400" rtl="0" eaLnBrk="1" fontAlgn="auto" latinLnBrk="0" hangingPunct="1">
              <a:lnSpc>
                <a:spcPct val="90000"/>
              </a:lnSpc>
              <a:spcBef>
                <a:spcPts val="0"/>
              </a:spcBef>
              <a:spcAft>
                <a:spcPts val="0"/>
              </a:spcAft>
              <a:buClr>
                <a:srgbClr val="000000"/>
              </a:buClr>
              <a:buSzTx/>
              <a:buFont typeface="Arial"/>
              <a:buNone/>
              <a:tabLst/>
              <a:defRPr/>
            </a:pPr>
            <a:r>
              <a:rPr kumimoji="0" lang="en-GB" sz="2800" b="0" i="1" u="none" strike="noStrike" kern="0" cap="none" spc="0" normalizeH="0" baseline="0" noProof="0" dirty="0">
                <a:ln>
                  <a:noFill/>
                </a:ln>
                <a:solidFill>
                  <a:srgbClr val="000000"/>
                </a:solidFill>
                <a:effectLst/>
                <a:uLnTx/>
                <a:uFillTx/>
                <a:latin typeface="Calibri"/>
                <a:ea typeface="Calibri"/>
                <a:cs typeface="Calibri"/>
                <a:sym typeface="Calibri"/>
              </a:rPr>
              <a:t>Among them that are born of women there hath not risen a greater than John the Baptist: notwithstanding he that is least in the kingdom of heaven is greater than he”</a:t>
            </a:r>
            <a:endParaRPr kumimoji="0" lang="en-GB" sz="1400" b="0" i="0" u="none" strike="noStrike" kern="0" cap="none" spc="0" normalizeH="0" baseline="0" noProof="0" dirty="0">
              <a:ln>
                <a:noFill/>
              </a:ln>
              <a:solidFill>
                <a:srgbClr val="000000"/>
              </a:solidFill>
              <a:effectLst/>
              <a:uLnTx/>
              <a:uFillTx/>
              <a:latin typeface="Arial"/>
              <a:cs typeface="Arial"/>
              <a:sym typeface="Arial"/>
            </a:endParaRPr>
          </a:p>
          <a:p>
            <a:pPr marL="180975" marR="0" lvl="1" indent="-180975" algn="ctr" defTabSz="914400" rtl="0" eaLnBrk="1" fontAlgn="auto" latinLnBrk="0" hangingPunct="1">
              <a:lnSpc>
                <a:spcPct val="90000"/>
              </a:lnSpc>
              <a:spcBef>
                <a:spcPts val="560"/>
              </a:spcBef>
              <a:spcAft>
                <a:spcPts val="0"/>
              </a:spcAft>
              <a:buClr>
                <a:srgbClr val="000000"/>
              </a:buClr>
              <a:buSzTx/>
              <a:buFont typeface="Arial"/>
              <a:buNone/>
              <a:tabLst/>
              <a:defRPr/>
            </a:pPr>
            <a:r>
              <a:rPr kumimoji="0" lang="en-GB" sz="2800" b="0" i="1" u="none" strike="noStrike" kern="0" cap="none" spc="0" normalizeH="0" baseline="0" noProof="0" dirty="0">
                <a:ln>
                  <a:noFill/>
                </a:ln>
                <a:solidFill>
                  <a:srgbClr val="000000"/>
                </a:solidFill>
                <a:effectLst/>
                <a:uLnTx/>
                <a:uFillTx/>
                <a:latin typeface="Calibri"/>
                <a:ea typeface="Calibri"/>
                <a:cs typeface="Calibri"/>
                <a:sym typeface="Calibri"/>
              </a:rPr>
              <a:t>(</a:t>
            </a:r>
            <a:r>
              <a:rPr kumimoji="0" lang="en-GB" sz="2800" b="1" i="1" u="none" strike="noStrike" kern="0" cap="none" spc="0" normalizeH="0" baseline="0" noProof="0" dirty="0">
                <a:ln>
                  <a:noFill/>
                </a:ln>
                <a:solidFill>
                  <a:srgbClr val="000000"/>
                </a:solidFill>
                <a:effectLst/>
                <a:uLnTx/>
                <a:uFillTx/>
                <a:latin typeface="Calibri"/>
                <a:ea typeface="Calibri"/>
                <a:cs typeface="Calibri"/>
                <a:sym typeface="Calibri"/>
              </a:rPr>
              <a:t>Matthew 11:11</a:t>
            </a:r>
            <a:r>
              <a:rPr kumimoji="0" lang="en-GB" sz="2800" b="0" i="1" u="none" strike="noStrike" kern="0" cap="none" spc="0" normalizeH="0" baseline="0" noProof="0" dirty="0">
                <a:ln>
                  <a:noFill/>
                </a:ln>
                <a:solidFill>
                  <a:srgbClr val="000000"/>
                </a:solidFill>
                <a:effectLst/>
                <a:uLnTx/>
                <a:uFillTx/>
                <a:latin typeface="Calibri"/>
                <a:ea typeface="Calibri"/>
                <a:cs typeface="Calibri"/>
                <a:sym typeface="Calibri"/>
              </a:rPr>
              <a:t>).</a:t>
            </a:r>
            <a:endParaRPr kumimoji="0" lang="en-GB" sz="24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a:t>
            </a:r>
            <a:r>
              <a:rPr kumimoji="0" lang="en-GB" sz="2800" b="1" i="1"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fi-FI"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Matthew 11:1-30; Luke 7:18-35</a:t>
            </a:r>
            <a:endPar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12446843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5B222-B9DA-7CA4-B4EE-46FEC73B20F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2C9EEF88-40B4-8902-B071-CD09EDD6A56D}"/>
              </a:ext>
            </a:extLst>
          </p:cNvPr>
          <p:cNvSpPr>
            <a:spLocks noGrp="1"/>
          </p:cNvSpPr>
          <p:nvPr>
            <p:ph idx="1"/>
          </p:nvPr>
        </p:nvSpPr>
        <p:spPr/>
        <p:txBody>
          <a:bodyPr/>
          <a:lstStyle/>
          <a:p>
            <a:endParaRPr lang="en-GB"/>
          </a:p>
        </p:txBody>
      </p:sp>
      <p:pic>
        <p:nvPicPr>
          <p:cNvPr id="7" name="Picture 6">
            <a:extLst>
              <a:ext uri="{FF2B5EF4-FFF2-40B4-BE49-F238E27FC236}">
                <a16:creationId xmlns:a16="http://schemas.microsoft.com/office/drawing/2014/main" id="{DA3C4F1E-A35D-A7A7-3899-18CB20182135}"/>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9366241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77599-735A-715B-80C3-DF41A51FA4FF}"/>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9A66A7B6-642A-54E4-5B05-64D414E19715}"/>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CF5418B8-B38E-F1F5-D6D7-5F7C31D04A04}"/>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1371399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89ED1-227F-5E3B-8FC7-B69BA53E46B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1678C02A-32AF-2911-CA79-4E5F6DAB2FB6}"/>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F10FEBF8-C2B6-7E40-3E65-282CC2D74695}"/>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8910420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9A297-F2D1-C1D0-4F6F-708FBDE59D11}"/>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570DE3F0-52DA-092D-C168-A5B1029EB0A1}"/>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AD935074-C55C-892B-A3A3-697A8141AEAC}"/>
              </a:ext>
            </a:extLst>
          </p:cNvPr>
          <p:cNvPicPr>
            <a:picLocks noChangeAspect="1"/>
          </p:cNvPicPr>
          <p:nvPr/>
        </p:nvPicPr>
        <p:blipFill>
          <a:blip r:embed="rId2"/>
          <a:stretch>
            <a:fillRect/>
          </a:stretch>
        </p:blipFill>
        <p:spPr>
          <a:xfrm>
            <a:off x="0" y="0"/>
            <a:ext cx="12063046" cy="6858000"/>
          </a:xfrm>
          <a:prstGeom prst="rect">
            <a:avLst/>
          </a:prstGeom>
        </p:spPr>
      </p:pic>
    </p:spTree>
    <p:extLst>
      <p:ext uri="{BB962C8B-B14F-4D97-AF65-F5344CB8AC3E}">
        <p14:creationId xmlns:p14="http://schemas.microsoft.com/office/powerpoint/2010/main" val="6479565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GB" altLang="en-US" sz="4000" b="1" i="0" u="none" strike="noStrike" kern="1200" cap="none" spc="0" normalizeH="0" baseline="0" noProof="0">
                <a:ln>
                  <a:noFill/>
                </a:ln>
                <a:solidFill>
                  <a:srgbClr val="FFFFFF"/>
                </a:solidFill>
                <a:effectLst/>
                <a:uLnTx/>
                <a:uFillTx/>
                <a:latin typeface="Cambria" charset="0"/>
                <a:ea typeface="+mj-ea"/>
                <a:cs typeface="+mj-cs"/>
              </a:rPr>
              <a:t>CONNECTION TO GCK</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4" name="Picture 3">
            <a:extLst>
              <a:ext uri="{FF2B5EF4-FFF2-40B4-BE49-F238E27FC236}">
                <a16:creationId xmlns:a16="http://schemas.microsoft.com/office/drawing/2014/main" id="{68420B7C-3AF7-4944-3810-74B76BC2A403}"/>
              </a:ext>
            </a:extLst>
          </p:cNvPr>
          <p:cNvPicPr>
            <a:picLocks noChangeAspect="1"/>
          </p:cNvPicPr>
          <p:nvPr/>
        </p:nvPicPr>
        <p:blipFill>
          <a:blip r:embed="rId3"/>
          <a:stretch>
            <a:fillRect/>
          </a:stretch>
        </p:blipFill>
        <p:spPr>
          <a:xfrm>
            <a:off x="-5" y="1540291"/>
            <a:ext cx="12192006" cy="5317709"/>
          </a:xfrm>
          <a:prstGeom prst="rect">
            <a:avLst/>
          </a:prstGeom>
        </p:spPr>
      </p:pic>
    </p:spTree>
    <p:extLst>
      <p:ext uri="{BB962C8B-B14F-4D97-AF65-F5344CB8AC3E}">
        <p14:creationId xmlns:p14="http://schemas.microsoft.com/office/powerpoint/2010/main" val="10106051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TO PRAY</a:t>
            </a: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9336</TotalTime>
  <Words>1182</Words>
  <Application>Microsoft Office PowerPoint</Application>
  <PresentationFormat>Widescreen</PresentationFormat>
  <Paragraphs>176</Paragraphs>
  <Slides>34</Slides>
  <Notes>13</Notes>
  <HiddenSlides>0</HiddenSlides>
  <MMClips>0</MMClips>
  <ScaleCrop>false</ScaleCrop>
  <HeadingPairs>
    <vt:vector size="6" baseType="variant">
      <vt:variant>
        <vt:lpstr>Fonts Used</vt:lpstr>
      </vt:variant>
      <vt:variant>
        <vt:i4>9</vt:i4>
      </vt:variant>
      <vt:variant>
        <vt:lpstr>Theme</vt:lpstr>
      </vt:variant>
      <vt:variant>
        <vt:i4>6</vt:i4>
      </vt:variant>
      <vt:variant>
        <vt:lpstr>Slide Titles</vt:lpstr>
      </vt:variant>
      <vt:variant>
        <vt:i4>34</vt:i4>
      </vt:variant>
    </vt:vector>
  </HeadingPairs>
  <TitlesOfParts>
    <vt:vector size="49" baseType="lpstr">
      <vt:lpstr>Aptos</vt:lpstr>
      <vt:lpstr>Arial</vt:lpstr>
      <vt:lpstr>Bell MT</vt:lpstr>
      <vt:lpstr>Calibri</vt:lpstr>
      <vt:lpstr>Calibri (Body)</vt:lpstr>
      <vt:lpstr>Calibri Light</vt:lpstr>
      <vt:lpstr>Cambria</vt:lpstr>
      <vt:lpstr>Candara</vt:lpstr>
      <vt:lpstr>Times New Roman</vt:lpstr>
      <vt:lpstr>Office Theme</vt:lpstr>
      <vt:lpstr>1_Office Theme</vt:lpstr>
      <vt:lpstr>2_Office Theme</vt:lpstr>
      <vt:lpstr>3_Office Theme</vt:lpstr>
      <vt:lpstr>1_Template_Netherlands</vt:lpstr>
      <vt:lpstr>4_Office Theme</vt:lpstr>
      <vt:lpstr>PowerPoint Presentation</vt:lpstr>
      <vt:lpstr>PowerPoint Presentation</vt:lpstr>
      <vt:lpstr>HYMN  </vt:lpstr>
      <vt:lpstr>WITH SIGNS FOLLOWING [GHS 153]</vt:lpstr>
      <vt:lpstr>WITH SIGNS FOLLOWING [GHS 153]</vt:lpstr>
      <vt:lpstr>WITH SIGNS FOLLOWING [GHS 153]</vt:lpstr>
      <vt:lpstr>WITH SIGNS FOLLOWING [GHS 153]</vt:lpstr>
      <vt:lpstr>WITH SIGNS FOLLOWING [GHS 153]</vt:lpstr>
      <vt:lpstr>SEARCH THE SCRIPTURES</vt:lpstr>
      <vt:lpstr>REVIEW OF THE ASSIGNMENT FROM LAST STUDY</vt:lpstr>
      <vt:lpstr> LESSON 21:  Jesus sends out the twelve</vt:lpstr>
      <vt:lpstr>INTRODUCTION</vt:lpstr>
      <vt:lpstr>Matthew 10:1-42; Luke 9:1-10; 12:1-12</vt:lpstr>
      <vt:lpstr>QUESTION 1</vt:lpstr>
      <vt:lpstr>QUESTION 2</vt:lpstr>
      <vt:lpstr>QUESTION 3</vt:lpstr>
      <vt:lpstr>QUESTION 4</vt:lpstr>
      <vt:lpstr>QUESTION 5</vt:lpstr>
      <vt:lpstr>QUESTION 6</vt:lpstr>
      <vt:lpstr>CONCLUSION</vt:lpstr>
      <vt:lpstr>ASSIGNMENT</vt:lpstr>
      <vt:lpstr>SEARCH THE SCRIPTURES SUMMARY</vt:lpstr>
      <vt:lpstr>PowerPoint Presentation</vt:lpstr>
      <vt:lpstr>PowerPoint Presentation</vt:lpstr>
      <vt:lpstr>PowerPoint Presentation</vt:lpstr>
      <vt:lpstr>PowerPoint Presentation</vt:lpstr>
      <vt:lpstr>  LESSON 22:  Christ’s testimony of John the Baptist </vt:lpstr>
      <vt:lpstr>PowerPoint Presentation</vt:lpstr>
      <vt:lpstr>PowerPoint Presentation</vt:lpstr>
      <vt:lpstr>PowerPoint Presentation</vt:lpstr>
      <vt:lpstr>PowerPoint Presentation</vt:lpstr>
      <vt:lpstr>CHOIR</vt:lpstr>
      <vt:lpstr>PowerPoint Presentation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DCLM NL IT Support</cp:lastModifiedBy>
  <cp:revision>555</cp:revision>
  <dcterms:created xsi:type="dcterms:W3CDTF">2023-01-06T14:44:39Z</dcterms:created>
  <dcterms:modified xsi:type="dcterms:W3CDTF">2026-05-28T18:51:46Z</dcterms:modified>
</cp:coreProperties>
</file>