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94" r:id="rId3"/>
    <p:sldId id="258" r:id="rId4"/>
    <p:sldId id="259" r:id="rId5"/>
    <p:sldId id="287" r:id="rId6"/>
    <p:sldId id="283" r:id="rId7"/>
    <p:sldId id="276" r:id="rId8"/>
    <p:sldId id="292" r:id="rId9"/>
    <p:sldId id="297" r:id="rId10"/>
    <p:sldId id="296" r:id="rId11"/>
    <p:sldId id="298" r:id="rId12"/>
    <p:sldId id="299" r:id="rId13"/>
    <p:sldId id="269" r:id="rId14"/>
    <p:sldId id="288"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9850C3-249E-49B4-82BA-C46AB0FC2FC8}" v="25" dt="2026-05-11T05:41:17.7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5" autoAdjust="0"/>
    <p:restoredTop sz="76066" autoAdjust="0"/>
  </p:normalViewPr>
  <p:slideViewPr>
    <p:cSldViewPr snapToGrid="0">
      <p:cViewPr varScale="1">
        <p:scale>
          <a:sx n="72" d="100"/>
          <a:sy n="72" d="100"/>
        </p:scale>
        <p:origin x="37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nso Ogunmolu" userId="994c0feeb0afd6e3" providerId="LiveId" clId="{DEC861BE-B82A-4187-843A-833F592CF81B}"/>
    <pc:docChg chg="undo custSel addSld modSld">
      <pc:chgData name="Funso Ogunmolu" userId="994c0feeb0afd6e3" providerId="LiveId" clId="{DEC861BE-B82A-4187-843A-833F592CF81B}" dt="2026-05-11T05:44:29.925" v="449"/>
      <pc:docMkLst>
        <pc:docMk/>
      </pc:docMkLst>
      <pc:sldChg chg="modSp mod">
        <pc:chgData name="Funso Ogunmolu" userId="994c0feeb0afd6e3" providerId="LiveId" clId="{DEC861BE-B82A-4187-843A-833F592CF81B}" dt="2026-05-11T05:09:01.761" v="290" actId="20577"/>
        <pc:sldMkLst>
          <pc:docMk/>
          <pc:sldMk cId="0" sldId="256"/>
        </pc:sldMkLst>
        <pc:spChg chg="mod">
          <ac:chgData name="Funso Ogunmolu" userId="994c0feeb0afd6e3" providerId="LiveId" clId="{DEC861BE-B82A-4187-843A-833F592CF81B}" dt="2026-05-11T05:09:01.761" v="290" actId="20577"/>
          <ac:spMkLst>
            <pc:docMk/>
            <pc:sldMk cId="0" sldId="256"/>
            <ac:spMk id="3" creationId="{00000000-0000-0000-0000-000000000000}"/>
          </ac:spMkLst>
        </pc:spChg>
      </pc:sldChg>
      <pc:sldChg chg="modSp mod">
        <pc:chgData name="Funso Ogunmolu" userId="994c0feeb0afd6e3" providerId="LiveId" clId="{DEC861BE-B82A-4187-843A-833F592CF81B}" dt="2026-05-11T05:12:08.874" v="324" actId="14100"/>
        <pc:sldMkLst>
          <pc:docMk/>
          <pc:sldMk cId="0" sldId="258"/>
        </pc:sldMkLst>
        <pc:spChg chg="mod">
          <ac:chgData name="Funso Ogunmolu" userId="994c0feeb0afd6e3" providerId="LiveId" clId="{DEC861BE-B82A-4187-843A-833F592CF81B}" dt="2026-05-11T05:10:00.602" v="297" actId="1076"/>
          <ac:spMkLst>
            <pc:docMk/>
            <pc:sldMk cId="0" sldId="258"/>
            <ac:spMk id="2" creationId="{00000000-0000-0000-0000-000000000000}"/>
          </ac:spMkLst>
        </pc:spChg>
        <pc:spChg chg="mod">
          <ac:chgData name="Funso Ogunmolu" userId="994c0feeb0afd6e3" providerId="LiveId" clId="{DEC861BE-B82A-4187-843A-833F592CF81B}" dt="2026-05-11T05:12:08.874" v="324" actId="14100"/>
          <ac:spMkLst>
            <pc:docMk/>
            <pc:sldMk cId="0" sldId="258"/>
            <ac:spMk id="3" creationId="{00000000-0000-0000-0000-000000000000}"/>
          </ac:spMkLst>
        </pc:spChg>
        <pc:spChg chg="mod">
          <ac:chgData name="Funso Ogunmolu" userId="994c0feeb0afd6e3" providerId="LiveId" clId="{DEC861BE-B82A-4187-843A-833F592CF81B}" dt="2026-05-11T05:10:25.897" v="301"/>
          <ac:spMkLst>
            <pc:docMk/>
            <pc:sldMk cId="0" sldId="258"/>
            <ac:spMk id="8" creationId="{00000000-0000-0000-0000-000000000000}"/>
          </ac:spMkLst>
        </pc:spChg>
      </pc:sldChg>
      <pc:sldChg chg="modSp mod">
        <pc:chgData name="Funso Ogunmolu" userId="994c0feeb0afd6e3" providerId="LiveId" clId="{DEC861BE-B82A-4187-843A-833F592CF81B}" dt="2026-05-11T05:11:59.299" v="323"/>
        <pc:sldMkLst>
          <pc:docMk/>
          <pc:sldMk cId="0" sldId="259"/>
        </pc:sldMkLst>
        <pc:spChg chg="mod">
          <ac:chgData name="Funso Ogunmolu" userId="994c0feeb0afd6e3" providerId="LiveId" clId="{DEC861BE-B82A-4187-843A-833F592CF81B}" dt="2026-05-11T05:11:59.299" v="323"/>
          <ac:spMkLst>
            <pc:docMk/>
            <pc:sldMk cId="0" sldId="259"/>
            <ac:spMk id="3" creationId="{00000000-0000-0000-0000-000000000000}"/>
          </ac:spMkLst>
        </pc:spChg>
      </pc:sldChg>
      <pc:sldChg chg="modSp mod">
        <pc:chgData name="Funso Ogunmolu" userId="994c0feeb0afd6e3" providerId="LiveId" clId="{DEC861BE-B82A-4187-843A-833F592CF81B}" dt="2026-05-11T05:41:32.112" v="447" actId="33524"/>
        <pc:sldMkLst>
          <pc:docMk/>
          <pc:sldMk cId="0" sldId="269"/>
        </pc:sldMkLst>
        <pc:spChg chg="mod">
          <ac:chgData name="Funso Ogunmolu" userId="994c0feeb0afd6e3" providerId="LiveId" clId="{DEC861BE-B82A-4187-843A-833F592CF81B}" dt="2026-05-11T05:41:32.112" v="447" actId="33524"/>
          <ac:spMkLst>
            <pc:docMk/>
            <pc:sldMk cId="0" sldId="269"/>
            <ac:spMk id="3" creationId="{00000000-0000-0000-0000-000000000000}"/>
          </ac:spMkLst>
        </pc:spChg>
      </pc:sldChg>
      <pc:sldChg chg="modSp mod">
        <pc:chgData name="Funso Ogunmolu" userId="994c0feeb0afd6e3" providerId="LiveId" clId="{DEC861BE-B82A-4187-843A-833F592CF81B}" dt="2026-05-11T05:24:16.469" v="341" actId="20577"/>
        <pc:sldMkLst>
          <pc:docMk/>
          <pc:sldMk cId="0" sldId="276"/>
        </pc:sldMkLst>
        <pc:graphicFrameChg chg="mod modGraphic">
          <ac:chgData name="Funso Ogunmolu" userId="994c0feeb0afd6e3" providerId="LiveId" clId="{DEC861BE-B82A-4187-843A-833F592CF81B}" dt="2026-05-11T05:24:16.469" v="341" actId="20577"/>
          <ac:graphicFrameMkLst>
            <pc:docMk/>
            <pc:sldMk cId="0" sldId="276"/>
            <ac:graphicFrameMk id="6" creationId="{00000000-0000-0000-0000-000000000000}"/>
          </ac:graphicFrameMkLst>
        </pc:graphicFrameChg>
      </pc:sldChg>
      <pc:sldChg chg="modSp mod">
        <pc:chgData name="Funso Ogunmolu" userId="994c0feeb0afd6e3" providerId="LiveId" clId="{DEC861BE-B82A-4187-843A-833F592CF81B}" dt="2026-05-11T05:22:14.278" v="336"/>
        <pc:sldMkLst>
          <pc:docMk/>
          <pc:sldMk cId="1647645489" sldId="283"/>
        </pc:sldMkLst>
        <pc:graphicFrameChg chg="mod modGraphic">
          <ac:chgData name="Funso Ogunmolu" userId="994c0feeb0afd6e3" providerId="LiveId" clId="{DEC861BE-B82A-4187-843A-833F592CF81B}" dt="2026-05-11T05:22:14.278" v="336"/>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5-11T05:20:16.463" v="331" actId="20577"/>
        <pc:sldMkLst>
          <pc:docMk/>
          <pc:sldMk cId="0" sldId="287"/>
        </pc:sldMkLst>
        <pc:spChg chg="mod">
          <ac:chgData name="Funso Ogunmolu" userId="994c0feeb0afd6e3" providerId="LiveId" clId="{DEC861BE-B82A-4187-843A-833F592CF81B}" dt="2026-05-11T05:20:16.463" v="331" actId="20577"/>
          <ac:spMkLst>
            <pc:docMk/>
            <pc:sldMk cId="0" sldId="287"/>
            <ac:spMk id="3" creationId="{00000000-0000-0000-0000-000000000000}"/>
          </ac:spMkLst>
        </pc:spChg>
      </pc:sldChg>
      <pc:sldChg chg="modSp mod">
        <pc:chgData name="Funso Ogunmolu" userId="994c0feeb0afd6e3" providerId="LiveId" clId="{DEC861BE-B82A-4187-843A-833F592CF81B}" dt="2026-05-11T05:44:29.925" v="449"/>
        <pc:sldMkLst>
          <pc:docMk/>
          <pc:sldMk cId="3147146620" sldId="288"/>
        </pc:sldMkLst>
        <pc:spChg chg="mod">
          <ac:chgData name="Funso Ogunmolu" userId="994c0feeb0afd6e3" providerId="LiveId" clId="{DEC861BE-B82A-4187-843A-833F592CF81B}" dt="2026-05-11T05:44:29.925" v="449"/>
          <ac:spMkLst>
            <pc:docMk/>
            <pc:sldMk cId="3147146620" sldId="288"/>
            <ac:spMk id="3" creationId="{5726220F-64AF-5D4E-529F-4F53CD27DA00}"/>
          </ac:spMkLst>
        </pc:spChg>
      </pc:sldChg>
      <pc:sldChg chg="modSp mod">
        <pc:chgData name="Funso Ogunmolu" userId="994c0feeb0afd6e3" providerId="LiveId" clId="{DEC861BE-B82A-4187-843A-833F592CF81B}" dt="2026-05-11T05:27:54.356" v="385" actId="20577"/>
        <pc:sldMkLst>
          <pc:docMk/>
          <pc:sldMk cId="1496636655" sldId="292"/>
        </pc:sldMkLst>
        <pc:graphicFrameChg chg="mod modGraphic">
          <ac:chgData name="Funso Ogunmolu" userId="994c0feeb0afd6e3" providerId="LiveId" clId="{DEC861BE-B82A-4187-843A-833F592CF81B}" dt="2026-05-11T05:27:54.356" v="385" actId="20577"/>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5-11T05:09:31.538" v="292"/>
        <pc:sldMkLst>
          <pc:docMk/>
          <pc:sldMk cId="402866119" sldId="294"/>
        </pc:sldMkLst>
        <pc:spChg chg="mod">
          <ac:chgData name="Funso Ogunmolu" userId="994c0feeb0afd6e3" providerId="LiveId" clId="{DEC861BE-B82A-4187-843A-833F592CF81B}" dt="2026-05-11T05:09:12.373" v="291" actId="20577"/>
          <ac:spMkLst>
            <pc:docMk/>
            <pc:sldMk cId="402866119" sldId="294"/>
            <ac:spMk id="3" creationId="{00000000-0000-0000-0000-000000000000}"/>
          </ac:spMkLst>
        </pc:spChg>
        <pc:spChg chg="mod">
          <ac:chgData name="Funso Ogunmolu" userId="994c0feeb0afd6e3" providerId="LiveId" clId="{DEC861BE-B82A-4187-843A-833F592CF81B}" dt="2026-05-11T05:09:31.538" v="292"/>
          <ac:spMkLst>
            <pc:docMk/>
            <pc:sldMk cId="402866119" sldId="294"/>
            <ac:spMk id="5" creationId="{00000000-0000-0000-0000-000000000000}"/>
          </ac:spMkLst>
        </pc:spChg>
      </pc:sldChg>
      <pc:sldChg chg="modSp mod">
        <pc:chgData name="Funso Ogunmolu" userId="994c0feeb0afd6e3" providerId="LiveId" clId="{DEC861BE-B82A-4187-843A-833F592CF81B}" dt="2026-05-11T05:32:43.275" v="397" actId="6549"/>
        <pc:sldMkLst>
          <pc:docMk/>
          <pc:sldMk cId="3823765782" sldId="296"/>
        </pc:sldMkLst>
        <pc:spChg chg="mod">
          <ac:chgData name="Funso Ogunmolu" userId="994c0feeb0afd6e3" providerId="LiveId" clId="{DEC861BE-B82A-4187-843A-833F592CF81B}" dt="2026-05-11T05:32:43.275" v="397" actId="6549"/>
          <ac:spMkLst>
            <pc:docMk/>
            <pc:sldMk cId="3823765782" sldId="296"/>
            <ac:spMk id="2" creationId="{7DE88F4C-9F48-467E-E148-CB24E3DD557D}"/>
          </ac:spMkLst>
        </pc:spChg>
        <pc:graphicFrameChg chg="mod modGraphic">
          <ac:chgData name="Funso Ogunmolu" userId="994c0feeb0afd6e3" providerId="LiveId" clId="{DEC861BE-B82A-4187-843A-833F592CF81B}" dt="2026-05-11T05:30:58.830" v="392"/>
          <ac:graphicFrameMkLst>
            <pc:docMk/>
            <pc:sldMk cId="3823765782" sldId="296"/>
            <ac:graphicFrameMk id="6" creationId="{606079D7-DB26-A9E1-2BCC-ACC81E7F5928}"/>
          </ac:graphicFrameMkLst>
        </pc:graphicFrameChg>
      </pc:sldChg>
      <pc:sldChg chg="modSp mod">
        <pc:chgData name="Funso Ogunmolu" userId="994c0feeb0afd6e3" providerId="LiveId" clId="{DEC861BE-B82A-4187-843A-833F592CF81B}" dt="2026-05-11T05:29:51.770" v="389" actId="20577"/>
        <pc:sldMkLst>
          <pc:docMk/>
          <pc:sldMk cId="196517483" sldId="297"/>
        </pc:sldMkLst>
        <pc:graphicFrameChg chg="mod modGraphic">
          <ac:chgData name="Funso Ogunmolu" userId="994c0feeb0afd6e3" providerId="LiveId" clId="{DEC861BE-B82A-4187-843A-833F592CF81B}" dt="2026-05-11T05:29:51.770" v="389" actId="20577"/>
          <ac:graphicFrameMkLst>
            <pc:docMk/>
            <pc:sldMk cId="196517483" sldId="297"/>
            <ac:graphicFrameMk id="6" creationId="{F8DF4A3E-435E-F722-39A1-574728FC86C4}"/>
          </ac:graphicFrameMkLst>
        </pc:graphicFrameChg>
      </pc:sldChg>
      <pc:sldChg chg="modSp add mod">
        <pc:chgData name="Funso Ogunmolu" userId="994c0feeb0afd6e3" providerId="LiveId" clId="{DEC861BE-B82A-4187-843A-833F592CF81B}" dt="2026-05-11T05:41:00.645" v="445"/>
        <pc:sldMkLst>
          <pc:docMk/>
          <pc:sldMk cId="2551624157" sldId="298"/>
        </pc:sldMkLst>
        <pc:spChg chg="mod">
          <ac:chgData name="Funso Ogunmolu" userId="994c0feeb0afd6e3" providerId="LiveId" clId="{DEC861BE-B82A-4187-843A-833F592CF81B}" dt="2026-05-11T05:32:46.771" v="399" actId="20577"/>
          <ac:spMkLst>
            <pc:docMk/>
            <pc:sldMk cId="2551624157" sldId="298"/>
            <ac:spMk id="2" creationId="{9FD7D320-DB05-4934-D0C3-E89133BD65BA}"/>
          </ac:spMkLst>
        </pc:spChg>
        <pc:graphicFrameChg chg="mod modGraphic">
          <ac:chgData name="Funso Ogunmolu" userId="994c0feeb0afd6e3" providerId="LiveId" clId="{DEC861BE-B82A-4187-843A-833F592CF81B}" dt="2026-05-11T05:41:00.645" v="445"/>
          <ac:graphicFrameMkLst>
            <pc:docMk/>
            <pc:sldMk cId="2551624157" sldId="298"/>
            <ac:graphicFrameMk id="6" creationId="{5E14B331-F08D-36DB-185C-A72CF1BCB00F}"/>
          </ac:graphicFrameMkLst>
        </pc:graphicFrameChg>
      </pc:sldChg>
      <pc:sldChg chg="modSp add mod">
        <pc:chgData name="Funso Ogunmolu" userId="994c0feeb0afd6e3" providerId="LiveId" clId="{DEC861BE-B82A-4187-843A-833F592CF81B}" dt="2026-05-11T05:41:17.703" v="446"/>
        <pc:sldMkLst>
          <pc:docMk/>
          <pc:sldMk cId="3900611121" sldId="299"/>
        </pc:sldMkLst>
        <pc:spChg chg="mod">
          <ac:chgData name="Funso Ogunmolu" userId="994c0feeb0afd6e3" providerId="LiveId" clId="{DEC861BE-B82A-4187-843A-833F592CF81B}" dt="2026-05-11T05:35:18.983" v="405" actId="20577"/>
          <ac:spMkLst>
            <pc:docMk/>
            <pc:sldMk cId="3900611121" sldId="299"/>
            <ac:spMk id="2" creationId="{81AD1283-ED9E-D8E0-172B-80A33EFDBFF6}"/>
          </ac:spMkLst>
        </pc:spChg>
        <pc:graphicFrameChg chg="mod modGraphic">
          <ac:chgData name="Funso Ogunmolu" userId="994c0feeb0afd6e3" providerId="LiveId" clId="{DEC861BE-B82A-4187-843A-833F592CF81B}" dt="2026-05-11T05:41:17.703" v="446"/>
          <ac:graphicFrameMkLst>
            <pc:docMk/>
            <pc:sldMk cId="3900611121" sldId="299"/>
            <ac:graphicFrameMk id="6" creationId="{F26C90BC-2081-021F-1859-BD9A743B061C}"/>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did God give the Sabbath as a law in the Old Testament?</a:t>
          </a:r>
        </a:p>
        <a:p>
          <a:pPr algn="ctr">
            <a:lnSpc>
              <a:spcPct val="100000"/>
            </a:lnSpc>
            <a:spcBef>
              <a:spcPct val="0"/>
            </a:spcBef>
            <a:spcAft>
              <a:spcPts val="600"/>
            </a:spcAft>
          </a:pPr>
          <a:r>
            <a:rPr lang="fr-FR" sz="3200" b="1" i="1" kern="1200" dirty="0">
              <a:solidFill>
                <a:prstClr val="black">
                  <a:hueOff val="0"/>
                  <a:satOff val="0"/>
                  <a:lumOff val="0"/>
                  <a:alphaOff val="0"/>
                </a:prstClr>
              </a:solidFill>
              <a:latin typeface="+mn-lt"/>
              <a:ea typeface="+mn-ea"/>
              <a:cs typeface="+mn-cs"/>
            </a:rPr>
            <a:t>Genesis 2:2–3; Exodus 16:23; Exodus 20:8–11</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is it important to understand the purpose of God’s commandments? </a:t>
          </a:r>
          <a:r>
            <a:rPr lang="en-US" sz="3200" b="1" i="1" kern="1200" dirty="0"/>
            <a:t>Matthew 23:23; Psalm 19:7–8; John 7:22–23</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principles did Christ teach about the Sabbath in </a:t>
          </a:r>
          <a:r>
            <a:rPr lang="en-US" sz="3200" dirty="0" err="1"/>
            <a:t>defence</a:t>
          </a:r>
          <a:r>
            <a:rPr lang="en-US" sz="3200" dirty="0"/>
            <a:t> of His disciples? </a:t>
          </a:r>
        </a:p>
        <a:p>
          <a:pPr algn="ctr">
            <a:lnSpc>
              <a:spcPct val="100000"/>
            </a:lnSpc>
            <a:spcBef>
              <a:spcPct val="0"/>
            </a:spcBef>
            <a:spcAft>
              <a:spcPts val="600"/>
            </a:spcAft>
          </a:pPr>
          <a:r>
            <a:rPr lang="fi-FI" sz="3200" b="1" i="1" dirty="0"/>
            <a:t>Matthew 12:7–8,11-12; Luke 6:6–10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practices should believers avoid on the Lord’s Day? </a:t>
          </a:r>
        </a:p>
        <a:p>
          <a:pPr algn="ctr">
            <a:lnSpc>
              <a:spcPct val="100000"/>
            </a:lnSpc>
            <a:spcBef>
              <a:spcPct val="0"/>
            </a:spcBef>
            <a:spcAft>
              <a:spcPts val="600"/>
            </a:spcAft>
          </a:pPr>
          <a:r>
            <a:rPr lang="nl-NL" sz="3200" b="1" i="1" kern="1200" dirty="0">
              <a:solidFill>
                <a:prstClr val="black">
                  <a:hueOff val="0"/>
                  <a:satOff val="0"/>
                  <a:lumOff val="0"/>
                  <a:alphaOff val="0"/>
                </a:prstClr>
              </a:solidFill>
              <a:latin typeface="Calibri"/>
              <a:ea typeface="+mn-ea"/>
              <a:cs typeface="+mn-cs"/>
            </a:rPr>
            <a:t>Isaiah 58:13–14; Exodus 20:8–11; Hebrews 10:24–25</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anyone receive Christ’s redemptive rest and mercy? </a:t>
          </a:r>
          <a:r>
            <a:rPr lang="en-US" sz="3200" b="1" i="1" dirty="0"/>
            <a:t>Matthew 11:28; Hebrews 4:16; Isaiah 1:18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Why do Christians gather for worship on the first day of the week, the Lord’s Day? </a:t>
          </a:r>
        </a:p>
        <a:p>
          <a:pPr algn="ctr">
            <a:lnSpc>
              <a:spcPct val="100000"/>
            </a:lnSpc>
            <a:spcBef>
              <a:spcPct val="0"/>
            </a:spcBef>
            <a:spcAft>
              <a:spcPts val="600"/>
            </a:spcAft>
          </a:pPr>
          <a:r>
            <a:rPr lang="en-US" sz="3200" b="1" i="1" dirty="0"/>
            <a:t>Matthew 28:1,5–6; Acts 20:7; Revelation 1:10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should New Testament believers understand the Sabbath principle today? </a:t>
          </a:r>
        </a:p>
        <a:p>
          <a:pPr algn="ctr">
            <a:lnSpc>
              <a:spcPct val="100000"/>
            </a:lnSpc>
            <a:spcBef>
              <a:spcPct val="0"/>
            </a:spcBef>
            <a:spcAft>
              <a:spcPts val="600"/>
            </a:spcAft>
          </a:pPr>
          <a:r>
            <a:rPr lang="en-US" sz="3200" b="1" i="1" dirty="0"/>
            <a:t>Matthew 12:11,12; Colossians 2:16,17; Hebrews 10:24–25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did God give the Sabbath as a law in the Old Testament?</a:t>
          </a:r>
        </a:p>
        <a:p>
          <a:pPr marL="0" lvl="0" indent="0" algn="ctr" defTabSz="1422400">
            <a:lnSpc>
              <a:spcPct val="100000"/>
            </a:lnSpc>
            <a:spcBef>
              <a:spcPct val="0"/>
            </a:spcBef>
            <a:spcAft>
              <a:spcPts val="600"/>
            </a:spcAft>
            <a:buNone/>
          </a:pPr>
          <a:r>
            <a:rPr lang="fr-FR" sz="3200" b="1" i="1" kern="1200" dirty="0">
              <a:solidFill>
                <a:prstClr val="black">
                  <a:hueOff val="0"/>
                  <a:satOff val="0"/>
                  <a:lumOff val="0"/>
                  <a:alphaOff val="0"/>
                </a:prstClr>
              </a:solidFill>
              <a:latin typeface="+mn-lt"/>
              <a:ea typeface="+mn-ea"/>
              <a:cs typeface="+mn-cs"/>
            </a:rPr>
            <a:t>Genesis 2:2–3; Exodus 16:23; Exodus 20:8–11</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is it important to understand the purpose of God’s commandments? </a:t>
          </a:r>
          <a:r>
            <a:rPr lang="en-US" sz="3200" b="1" i="1" kern="1200" dirty="0"/>
            <a:t>Matthew 23:23; Psalm 19:7–8; John 7:22–23</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principles did Christ teach about the Sabbath in </a:t>
          </a:r>
          <a:r>
            <a:rPr lang="en-US" sz="3200" kern="1200" dirty="0" err="1"/>
            <a:t>defence</a:t>
          </a:r>
          <a:r>
            <a:rPr lang="en-US" sz="3200" kern="1200" dirty="0"/>
            <a:t> of His disciples? </a:t>
          </a:r>
        </a:p>
        <a:p>
          <a:pPr marL="0" lvl="0" indent="0" algn="ctr" defTabSz="1422400">
            <a:lnSpc>
              <a:spcPct val="100000"/>
            </a:lnSpc>
            <a:spcBef>
              <a:spcPct val="0"/>
            </a:spcBef>
            <a:spcAft>
              <a:spcPts val="600"/>
            </a:spcAft>
            <a:buNone/>
          </a:pPr>
          <a:r>
            <a:rPr lang="fi-FI" sz="3200" b="1" i="1" kern="1200" dirty="0"/>
            <a:t>Matthew 12:7–8,11-12; Luke 6:6–10</a:t>
          </a:r>
          <a:endParaRPr lang="en-GB" sz="3200" b="1" i="1" kern="1200" dirty="0"/>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practices should believers avoid on the Lord’s Day? </a:t>
          </a:r>
        </a:p>
        <a:p>
          <a:pPr marL="0" lvl="0" indent="0" algn="ctr" defTabSz="1422400">
            <a:lnSpc>
              <a:spcPct val="100000"/>
            </a:lnSpc>
            <a:spcBef>
              <a:spcPct val="0"/>
            </a:spcBef>
            <a:spcAft>
              <a:spcPts val="600"/>
            </a:spcAft>
            <a:buNone/>
          </a:pPr>
          <a:r>
            <a:rPr lang="nl-NL" sz="3200" b="1" i="1" kern="1200" dirty="0">
              <a:solidFill>
                <a:prstClr val="black">
                  <a:hueOff val="0"/>
                  <a:satOff val="0"/>
                  <a:lumOff val="0"/>
                  <a:alphaOff val="0"/>
                </a:prstClr>
              </a:solidFill>
              <a:latin typeface="Calibri"/>
              <a:ea typeface="+mn-ea"/>
              <a:cs typeface="+mn-cs"/>
            </a:rPr>
            <a:t>Isaiah 58:13–14; Exodus 20:8–11; Hebrews 10:24–25</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anyone receive Christ’s redemptive rest and mercy? </a:t>
          </a:r>
          <a:r>
            <a:rPr lang="en-US" sz="3200" b="1" i="1" kern="1200" dirty="0"/>
            <a:t>Matthew 11:28; Hebrews 4:16; Isaiah 1:18</a:t>
          </a:r>
          <a:endParaRPr lang="en-GB" sz="3200" b="1" i="1" kern="1200" dirty="0"/>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do Christians gather for worship on the first day of the week, the Lord’s Day? </a:t>
          </a:r>
        </a:p>
        <a:p>
          <a:pPr marL="0" lvl="0" indent="0" algn="ctr" defTabSz="1422400">
            <a:lnSpc>
              <a:spcPct val="100000"/>
            </a:lnSpc>
            <a:spcBef>
              <a:spcPct val="0"/>
            </a:spcBef>
            <a:spcAft>
              <a:spcPts val="600"/>
            </a:spcAft>
            <a:buNone/>
          </a:pPr>
          <a:r>
            <a:rPr lang="en-US" sz="3200" b="1" i="1" kern="1200" dirty="0"/>
            <a:t>Matthew 28:1,5–6; Acts 20:7; Revelation 1:10</a:t>
          </a:r>
          <a:endParaRPr lang="en-GB" sz="3200" b="1" i="1" kern="1200" dirty="0"/>
        </a:p>
      </dsp:txBody>
      <dsp:txXfrm>
        <a:off x="2735732" y="596011"/>
        <a:ext cx="5984079"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should New Testament believers understand the Sabbath principle today? </a:t>
          </a:r>
        </a:p>
        <a:p>
          <a:pPr marL="0" lvl="0" indent="0" algn="ctr" defTabSz="1422400">
            <a:lnSpc>
              <a:spcPct val="100000"/>
            </a:lnSpc>
            <a:spcBef>
              <a:spcPct val="0"/>
            </a:spcBef>
            <a:spcAft>
              <a:spcPts val="600"/>
            </a:spcAft>
            <a:buNone/>
          </a:pPr>
          <a:r>
            <a:rPr lang="en-US" sz="3200" b="1" i="1" kern="1200" dirty="0"/>
            <a:t>Matthew 12:11,12; Colossians 2:16,17; Hebrews 10:24–25</a:t>
          </a:r>
          <a:endParaRPr lang="en-GB" sz="3200" b="1" i="1" kern="1200" dirty="0"/>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5/11/2026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F0C3-E26E-C3F8-E306-6FE3DE48C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EAFB0-3AE8-BAF6-DFF5-4F60F1DA8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CD022-8EF5-B782-3EFF-781738BA93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AB9E4B-1DB8-A4B2-72D4-32002F962229}"/>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002310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40C92-C63C-100C-B3FA-77B5EDBA0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14BE7-57B6-287B-DC98-171B5B876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CE737-6E92-4959-39C6-7F77B32DDB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6172FD-320D-CEF2-CD82-E5140D1842B0}"/>
              </a:ext>
            </a:extLst>
          </p:cNvPr>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543461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13</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11/05/2026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14-06-2026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US" b="1" dirty="0">
                <a:solidFill>
                  <a:schemeClr val="bg1">
                    <a:lumMod val="65000"/>
                  </a:schemeClr>
                </a:solidFill>
              </a:rPr>
              <a:t>!</a:t>
            </a:r>
          </a:p>
          <a:p>
            <a:pPr marL="0" indent="0" algn="ctr">
              <a:lnSpc>
                <a:spcPct val="110000"/>
              </a:lnSpc>
              <a:buNone/>
            </a:pPr>
            <a:endParaRPr lang="en-US" b="1" dirty="0">
              <a:solidFill>
                <a:schemeClr val="bg1">
                  <a:lumMod val="65000"/>
                </a:schemeClr>
              </a:solidFill>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a:t>
            </a:r>
            <a:r>
              <a:rPr lang="en-US" altLang="en-GB" sz="2800" b="1" i="1" dirty="0">
                <a:solidFill>
                  <a:srgbClr val="FFFFFF"/>
                </a:solidFill>
                <a:latin typeface="Cambria" panose="02040503050406030204" pitchFamily="18" charset="0"/>
                <a:ea typeface="Cambria" panose="02040503050406030204" pitchFamily="18" charset="0"/>
              </a:rPr>
              <a:t>Christ’s</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GB" sz="2800" b="1" i="1" dirty="0">
                <a:solidFill>
                  <a:srgbClr val="FFFFFF"/>
                </a:solidFill>
                <a:latin typeface="Cambria" panose="02040503050406030204" pitchFamily="18" charset="0"/>
                <a:ea typeface="Cambria" panose="02040503050406030204" pitchFamily="18" charset="0"/>
              </a:rPr>
              <a:t>testimony of</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GB" sz="2800" b="1" i="1" dirty="0">
                <a:solidFill>
                  <a:srgbClr val="FFFFFF"/>
                </a:solidFill>
                <a:latin typeface="Cambria" panose="02040503050406030204" pitchFamily="18" charset="0"/>
                <a:ea typeface="Cambria" panose="02040503050406030204" pitchFamily="18" charset="0"/>
              </a:rPr>
              <a:t>John the Baptist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Christ’s teaching</a:t>
            </a:r>
            <a:br>
              <a:rPr lang="en-US" altLang="en-US" sz="4800" b="1" dirty="0">
                <a:solidFill>
                  <a:srgbClr val="FFFFFF"/>
                </a:solidFill>
              </a:rPr>
            </a:br>
            <a:r>
              <a:rPr lang="en-US" altLang="en-US" sz="4800" b="1" dirty="0">
                <a:solidFill>
                  <a:srgbClr val="FFFFFF"/>
                </a:solidFill>
              </a:rPr>
              <a:t>on the Sabbath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he said unto them, What man shall there be among you, that shall have one sheep, and if it fall into a pit on the sabbath day, will he not lay hold on it, and lift it out? How much then is a man better than a sheep? Wherefore it is lawful to do well on the sabbath days</a:t>
            </a:r>
            <a:r>
              <a:rPr lang="en-GB" sz="2800" i="1" dirty="0"/>
              <a:t>” (</a:t>
            </a:r>
            <a:r>
              <a:rPr lang="en-GB" sz="2800" b="1" i="1" dirty="0"/>
              <a:t>Matthew 12:11–12</a:t>
            </a:r>
            <a:r>
              <a:rPr lang="en-GB" sz="2800" i="1" dirty="0"/>
              <a:t>).</a:t>
            </a:r>
            <a:endParaRPr lang="en-GB" sz="2400" kern="1200" dirty="0"/>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kern="1200" baseline="0" dirty="0">
                <a:latin typeface="Calibri" panose="020F0502020204030204" pitchFamily="34" charset="0"/>
                <a:sym typeface="+mn-ea"/>
              </a:rPr>
              <a:t>Matthew 12:1–21; Luke 6:1–16; Luke 13:10–17</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14394" y="584234"/>
            <a:ext cx="7534048" cy="5678665"/>
          </a:xfrm>
        </p:spPr>
        <p:txBody>
          <a:bodyPr anchor="ctr">
            <a:noAutofit/>
          </a:bodyPr>
          <a:lstStyle/>
          <a:p>
            <a:pPr marL="0" indent="0" algn="just">
              <a:lnSpc>
                <a:spcPct val="100000"/>
              </a:lnSpc>
              <a:buNone/>
            </a:pPr>
            <a:r>
              <a:rPr lang="en-US" dirty="0"/>
              <a:t>The Sabbath was given by God as a day of rest, worship, and devotion. In Christ’s time, the Pharisees had added many human rules to it and had missed the loving purpose of God’s commandment. Christ corrected their error by showing that the Sabbath was not meant for empty religion, but for God’s glory and man’s good. His teaching helps believers today avoid careless living on the Lord’s Day and lifeless formalism. The Lord’s Day should be used for worship, fellowship, mercy, and spiritual renewal.</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The Sabbath was given for rest, worship, and devotion to God.</a:t>
            </a:r>
          </a:p>
          <a:p>
            <a:pPr marL="514350" indent="-514350" algn="just" eaLnBrk="0" fontAlgn="base" hangingPunct="0">
              <a:lnSpc>
                <a:spcPct val="100000"/>
              </a:lnSpc>
              <a:spcBef>
                <a:spcPct val="0"/>
              </a:spcBef>
              <a:spcAft>
                <a:spcPts val="600"/>
              </a:spcAft>
              <a:buFont typeface="+mj-lt"/>
              <a:buAutoNum type="arabicPeriod"/>
              <a:defRPr/>
            </a:pPr>
            <a:r>
              <a:rPr lang="en-US" dirty="0"/>
              <a:t>The Pharisees kept the form but missed mercy, judgment, and faith.</a:t>
            </a:r>
          </a:p>
          <a:p>
            <a:pPr marL="514350" indent="-514350" algn="just" eaLnBrk="0" fontAlgn="base" hangingPunct="0">
              <a:lnSpc>
                <a:spcPct val="100000"/>
              </a:lnSpc>
              <a:spcBef>
                <a:spcPct val="0"/>
              </a:spcBef>
              <a:spcAft>
                <a:spcPts val="600"/>
              </a:spcAft>
              <a:buFont typeface="+mj-lt"/>
              <a:buAutoNum type="arabicPeriod"/>
              <a:defRPr/>
            </a:pPr>
            <a:r>
              <a:rPr lang="en-US" dirty="0"/>
              <a:t>Christ taught that mercy, necessity, worship, and God’s service are lawful on the Sabbath.</a:t>
            </a:r>
          </a:p>
          <a:p>
            <a:pPr marL="514350" indent="-514350" algn="just" eaLnBrk="0" fontAlgn="base" hangingPunct="0">
              <a:lnSpc>
                <a:spcPct val="100000"/>
              </a:lnSpc>
              <a:spcBef>
                <a:spcPct val="0"/>
              </a:spcBef>
              <a:spcAft>
                <a:spcPts val="600"/>
              </a:spcAft>
              <a:buFont typeface="+mj-lt"/>
              <a:buAutoNum type="arabicPeriod"/>
              <a:defRPr/>
            </a:pPr>
            <a:r>
              <a:rPr lang="en-US" dirty="0"/>
              <a:t>The Lord’s Day should not be used for idleness, selfish pleasure, or material gain.</a:t>
            </a:r>
          </a:p>
          <a:p>
            <a:pPr marL="514350" indent="-514350" algn="just" eaLnBrk="0" fontAlgn="base" hangingPunct="0">
              <a:lnSpc>
                <a:spcPct val="100000"/>
              </a:lnSpc>
              <a:spcBef>
                <a:spcPct val="0"/>
              </a:spcBef>
              <a:spcAft>
                <a:spcPts val="600"/>
              </a:spcAft>
              <a:buFont typeface="+mj-lt"/>
              <a:buAutoNum type="arabicPeriod"/>
              <a:defRPr/>
            </a:pPr>
            <a:r>
              <a:rPr lang="en-US" dirty="0"/>
              <a:t>Christians worship on the first day because of Christ’s resurrection and early Church practice.</a:t>
            </a:r>
          </a:p>
          <a:p>
            <a:pPr marL="514350" indent="-514350" algn="just" eaLnBrk="0" fontAlgn="base" hangingPunct="0">
              <a:lnSpc>
                <a:spcPct val="100000"/>
              </a:lnSpc>
              <a:spcBef>
                <a:spcPct val="0"/>
              </a:spcBef>
              <a:spcAft>
                <a:spcPts val="600"/>
              </a:spcAft>
              <a:buFont typeface="+mj-lt"/>
              <a:buAutoNum type="arabicPeriod"/>
              <a:defRPr/>
            </a:pPr>
            <a:r>
              <a:rPr lang="en-US" dirty="0"/>
              <a:t>The Lord’s Day does not save us; it helps us </a:t>
            </a:r>
            <a:r>
              <a:rPr lang="en-US" dirty="0" err="1"/>
              <a:t>honour</a:t>
            </a:r>
            <a:r>
              <a:rPr lang="en-US" dirty="0"/>
              <a:t> the Saviour.</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altLang="en-US" sz="2800" b="1" i="1" dirty="0">
                <a:solidFill>
                  <a:srgbClr val="FFFFFF"/>
                </a:solidFill>
                <a:latin typeface="Cambria" panose="02040503050406030204" pitchFamily="18" charset="0"/>
                <a:ea typeface="Cambria" panose="02040503050406030204" pitchFamily="18" charset="0"/>
              </a:rPr>
              <a:t>Christ’s teaching</a:t>
            </a:r>
            <a:br>
              <a:rPr lang="en-GB" altLang="en-US" sz="2800" b="1" i="1" dirty="0">
                <a:solidFill>
                  <a:srgbClr val="FFFFFF"/>
                </a:solidFill>
                <a:latin typeface="Cambria" panose="02040503050406030204" pitchFamily="18" charset="0"/>
                <a:ea typeface="Cambria" panose="02040503050406030204" pitchFamily="18" charset="0"/>
              </a:rPr>
            </a:br>
            <a:r>
              <a:rPr lang="en-GB" altLang="en-US" sz="2800" b="1" i="1" dirty="0">
                <a:solidFill>
                  <a:srgbClr val="FFFFFF"/>
                </a:solidFill>
                <a:latin typeface="Cambria" panose="02040503050406030204" pitchFamily="18" charset="0"/>
                <a:ea typeface="Cambria" panose="02040503050406030204" pitchFamily="18" charset="0"/>
              </a:rPr>
              <a:t>on the Sabbath</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767856468"/>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239223341"/>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21664851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165518850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53881151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FE8B7-5C27-FB9F-469F-C3AFC126568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D6A9D44-E4F1-F7D2-1CA0-0A13BEC57E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E01FA6B-1463-AFB6-512A-0BDEA4A841F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0AC615C-02AE-EE76-F5E0-BF02A33E2E39}"/>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7E6A651-9D14-B671-D219-A763757C1BC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7D320-DB05-4934-D0C3-E89133BD65B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9186F072-0143-C4DA-BC84-EAC74EEBC1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5E14B331-F08D-36DB-185C-A72CF1BCB00F}"/>
              </a:ext>
            </a:extLst>
          </p:cNvPr>
          <p:cNvGraphicFramePr>
            <a:graphicFrameLocks noGrp="1"/>
          </p:cNvGraphicFramePr>
          <p:nvPr>
            <p:ph idx="1"/>
            <p:extLst>
              <p:ext uri="{D42A27DB-BD31-4B8C-83A1-F6EECF244321}">
                <p14:modId xmlns:p14="http://schemas.microsoft.com/office/powerpoint/2010/main" val="236327012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5162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E6F6-764D-7449-5464-B1B65F452FE5}"/>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F933D73-92BD-1DD7-2F61-E7AB51DC7B2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970B266D-3178-3D39-C198-C66C1DDCBE0A}"/>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B7709C-4A8A-6F7A-E88A-489CF289538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8801818-2513-7FBA-700F-DE0964C8250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AD1283-ED9E-D8E0-172B-80A33EFDBFF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7A64BCF-3C1D-6F52-3E84-9DB777C86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26C90BC-2081-021F-1859-BD9A743B061C}"/>
              </a:ext>
            </a:extLst>
          </p:cNvPr>
          <p:cNvGraphicFramePr>
            <a:graphicFrameLocks noGrp="1"/>
          </p:cNvGraphicFramePr>
          <p:nvPr>
            <p:ph idx="1"/>
            <p:extLst>
              <p:ext uri="{D42A27DB-BD31-4B8C-83A1-F6EECF244321}">
                <p14:modId xmlns:p14="http://schemas.microsoft.com/office/powerpoint/2010/main" val="290834080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00611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US" b="1" dirty="0"/>
              <a:t>Christ did not destroy the law; He fulfilled it and taught its true meaning. The Sabbath was not meant to promote hypocrisy, hardship, or empty religion, but worship, rest, mercy, and devotion to God. </a:t>
            </a:r>
          </a:p>
          <a:p>
            <a:pPr marL="0" indent="0" algn="ctr">
              <a:buNone/>
            </a:pPr>
            <a:r>
              <a:rPr lang="en-US" b="1" dirty="0"/>
              <a:t>Christians do not earn salvation by keeping the Lord’s Day. Rather, they </a:t>
            </a:r>
            <a:r>
              <a:rPr lang="en-US" b="1" dirty="0" err="1"/>
              <a:t>honour</a:t>
            </a:r>
            <a:r>
              <a:rPr lang="en-US" b="1" dirty="0"/>
              <a:t> the risen Christ by setting the day apart for worship, fellowship, service, mercy, and spiritual growth. Believers should avoid both careless neglect and rigid formalism, and should use the Lord’s Day to glorify God and bless others.</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678679" y="686862"/>
            <a:ext cx="6435153" cy="4875738"/>
          </a:xfrm>
        </p:spPr>
        <p:txBody>
          <a:bodyPr anchor="ctr">
            <a:noAutofit/>
          </a:bodyPr>
          <a:lstStyle/>
          <a:p>
            <a:pPr marL="0" indent="0" algn="ctr">
              <a:buNone/>
            </a:pPr>
            <a:r>
              <a:rPr lang="en-US" b="1" dirty="0"/>
              <a:t>Reflect on how you spend the Lord’s Day. What does Scripture encourage you to improve, and what does it teach you to avoid? This week, take a positive step to </a:t>
            </a:r>
            <a:r>
              <a:rPr lang="en-US" b="1" dirty="0" err="1"/>
              <a:t>honour</a:t>
            </a:r>
            <a:r>
              <a:rPr lang="en-US" b="1" dirty="0"/>
              <a:t> God better and remove distraction(s) that weaken(s) devotion. Be ready to share your reflection with Bible references.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6086</TotalTime>
  <Words>655</Words>
  <Application>Microsoft Office PowerPoint</Application>
  <PresentationFormat>Widescreen</PresentationFormat>
  <Paragraphs>60</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23: Christ’s teaching on the Sabbath</vt:lpstr>
      <vt:lpstr>INTRODUCTION</vt:lpstr>
      <vt:lpstr>Christ’s teaching on the Sabbath</vt:lpstr>
      <vt:lpstr>QUESTION 1</vt:lpstr>
      <vt:lpstr>QUESTION 2</vt:lpstr>
      <vt:lpstr>QUESTION 3</vt:lpstr>
      <vt:lpstr>QUESTION 4</vt:lpstr>
      <vt:lpstr>QUESTION 5</vt:lpstr>
      <vt:lpstr>QUESTION 6</vt:lpstr>
      <vt:lpstr>QUESTION 7</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Augustine Ayantunde</cp:lastModifiedBy>
  <cp:revision>249</cp:revision>
  <dcterms:modified xsi:type="dcterms:W3CDTF">2026-05-11T17:32:18Z</dcterms:modified>
</cp:coreProperties>
</file>