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14"/>
  </p:notesMasterIdLst>
  <p:sldIdLst>
    <p:sldId id="257" r:id="rId2"/>
    <p:sldId id="298" r:id="rId3"/>
    <p:sldId id="258" r:id="rId4"/>
    <p:sldId id="259" r:id="rId5"/>
    <p:sldId id="260" r:id="rId6"/>
    <p:sldId id="299" r:id="rId7"/>
    <p:sldId id="300" r:id="rId8"/>
    <p:sldId id="301" r:id="rId9"/>
    <p:sldId id="302" r:id="rId10"/>
    <p:sldId id="303" r:id="rId11"/>
    <p:sldId id="304" r:id="rId12"/>
    <p:sldId id="305"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9" roundtripDataSignature="AMtx7mi+dUKBrinqDZng1e+LhtUOzT6fz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23"/>
    <p:restoredTop sz="94682"/>
  </p:normalViewPr>
  <p:slideViewPr>
    <p:cSldViewPr snapToGrid="0">
      <p:cViewPr varScale="1">
        <p:scale>
          <a:sx n="68" d="100"/>
          <a:sy n="68" d="100"/>
        </p:scale>
        <p:origin x="677"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23" Type="http://schemas.openxmlformats.org/officeDocument/2006/relationships/tableStyles" Target="tableStyles.xml"/><Relationship Id="rId10" Type="http://schemas.openxmlformats.org/officeDocument/2006/relationships/slide" Target="slides/slide9.xml"/><Relationship Id="rId19"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chemeClr val="dk1"/>
              </a:buClr>
              <a:buSzPts val="1200"/>
              <a:buFont typeface="Calibri"/>
              <a:buNone/>
            </a:pPr>
            <a:endParaRPr/>
          </a:p>
        </p:txBody>
      </p:sp>
      <p:sp>
        <p:nvSpPr>
          <p:cNvPr id="205" name="Google Shape;20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5</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7</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8</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9</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 name="Google Shape;27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10</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3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3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35"/>
          <p:cNvSpPr>
            <a:spLocks noGrp="1"/>
          </p:cNvSpPr>
          <p:nvPr>
            <p:ph type="pic" idx="2"/>
          </p:nvPr>
        </p:nvSpPr>
        <p:spPr>
          <a:xfrm>
            <a:off x="5183188" y="987425"/>
            <a:ext cx="6172200" cy="4873625"/>
          </a:xfrm>
          <a:prstGeom prst="rect">
            <a:avLst/>
          </a:prstGeom>
          <a:noFill/>
          <a:ln>
            <a:noFill/>
          </a:ln>
        </p:spPr>
      </p:sp>
      <p:sp>
        <p:nvSpPr>
          <p:cNvPr id="143" name="Google Shape;143;p3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3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3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3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2"/>
        <p:cNvGrpSpPr/>
        <p:nvPr/>
      </p:nvGrpSpPr>
      <p:grpSpPr>
        <a:xfrm>
          <a:off x="0" y="0"/>
          <a:ext cx="0" cy="0"/>
          <a:chOff x="0" y="0"/>
          <a:chExt cx="0" cy="0"/>
        </a:xfrm>
      </p:grpSpPr>
      <p:sp>
        <p:nvSpPr>
          <p:cNvPr id="173" name="Google Shape;173;p2"/>
          <p:cNvSpPr/>
          <p:nvPr/>
        </p:nvSpPr>
        <p:spPr>
          <a:xfrm>
            <a:off x="0" y="0"/>
            <a:ext cx="12192000"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4" name="Google Shape;174;p2"/>
          <p:cNvSpPr/>
          <p:nvPr/>
        </p:nvSpPr>
        <p:spPr>
          <a:xfrm>
            <a:off x="646745" y="640080"/>
            <a:ext cx="10920415" cy="5577818"/>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313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5" name="Google Shape;175;p2"/>
          <p:cNvSpPr/>
          <p:nvPr/>
        </p:nvSpPr>
        <p:spPr>
          <a:xfrm>
            <a:off x="968024" y="960109"/>
            <a:ext cx="10277856" cy="493776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6" name="Google Shape;176;p2"/>
          <p:cNvSpPr txBox="1">
            <a:spLocks noGrp="1"/>
          </p:cNvSpPr>
          <p:nvPr>
            <p:ph type="ctrTitle"/>
          </p:nvPr>
        </p:nvSpPr>
        <p:spPr>
          <a:xfrm>
            <a:off x="1524000" y="1376363"/>
            <a:ext cx="9144000" cy="2521594"/>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7000"/>
              <a:buFont typeface="Cambria"/>
              <a:buNone/>
            </a:pPr>
            <a:r>
              <a:rPr lang="en-US" sz="7000" b="1" i="0" u="none" strike="noStrike" cap="none">
                <a:latin typeface="Cambria"/>
                <a:ea typeface="Cambria"/>
                <a:cs typeface="Cambria"/>
                <a:sym typeface="Cambria"/>
              </a:rPr>
              <a:t>SEARCH THE SCRIPTURES</a:t>
            </a:r>
            <a:endParaRPr sz="7000"/>
          </a:p>
        </p:txBody>
      </p:sp>
      <p:sp>
        <p:nvSpPr>
          <p:cNvPr id="177" name="Google Shape;177;p2"/>
          <p:cNvSpPr txBox="1">
            <a:spLocks noGrp="1"/>
          </p:cNvSpPr>
          <p:nvPr>
            <p:ph type="subTitle" idx="1"/>
          </p:nvPr>
        </p:nvSpPr>
        <p:spPr>
          <a:xfrm>
            <a:off x="1524000" y="4617728"/>
            <a:ext cx="9144000" cy="944339"/>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GB" b="1" dirty="0"/>
              <a:t>22-05-2026</a:t>
            </a:r>
            <a:endParaRPr b="1" dirty="0"/>
          </a:p>
        </p:txBody>
      </p:sp>
      <p:cxnSp>
        <p:nvCxnSpPr>
          <p:cNvPr id="178" name="Google Shape;178;p2"/>
          <p:cNvCxnSpPr/>
          <p:nvPr/>
        </p:nvCxnSpPr>
        <p:spPr>
          <a:xfrm>
            <a:off x="3352800" y="4479276"/>
            <a:ext cx="5486400" cy="0"/>
          </a:xfrm>
          <a:prstGeom prst="straightConnector1">
            <a:avLst/>
          </a:prstGeom>
          <a:noFill/>
          <a:ln w="19050" cap="flat" cmpd="sng">
            <a:solidFill>
              <a:srgbClr val="7F7F7F"/>
            </a:solidFill>
            <a:prstDash val="solid"/>
            <a:miter lim="800000"/>
            <a:headEnd type="none" w="sm" len="sm"/>
            <a:tailEnd type="none" w="sm" len="sm"/>
          </a:ln>
        </p:spPr>
      </p:cxnSp>
      <p:pic>
        <p:nvPicPr>
          <p:cNvPr id="179" name="Google Shape;179;p2"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ChangeAspec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altLang="en-US" sz="2800" b="1" i="1"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Jesus sends out the twelve</a:t>
            </a:r>
            <a:endParaRPr kumimoji="0" lang="en-US" sz="1800" b="0"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68329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4"/>
        <p:cNvGrpSpPr/>
        <p:nvPr/>
      </p:nvGrpSpPr>
      <p:grpSpPr>
        <a:xfrm>
          <a:off x="0" y="0"/>
          <a:ext cx="0" cy="0"/>
          <a:chOff x="0" y="0"/>
          <a:chExt cx="0" cy="0"/>
        </a:xfrm>
      </p:grpSpPr>
      <p:sp>
        <p:nvSpPr>
          <p:cNvPr id="185" name="Google Shape;185;p3"/>
          <p:cNvSpPr/>
          <p:nvPr/>
        </p:nvSpPr>
        <p:spPr>
          <a:xfrm>
            <a:off x="336884" y="311449"/>
            <a:ext cx="4332307" cy="6179552"/>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86" name="Google Shape;186;p3"/>
          <p:cNvSpPr txBox="1">
            <a:spLocks noGrp="1"/>
          </p:cNvSpPr>
          <p:nvPr>
            <p:ph type="title"/>
          </p:nvPr>
        </p:nvSpPr>
        <p:spPr>
          <a:xfrm>
            <a:off x="698049" y="742951"/>
            <a:ext cx="3609975" cy="4962524"/>
          </a:xfrm>
          <a:prstGeom prst="rect">
            <a:avLst/>
          </a:prstGeom>
          <a:noFill/>
          <a:ln>
            <a:noFill/>
          </a:ln>
        </p:spPr>
        <p:txBody>
          <a:bodyPr spcFirstLastPara="1" wrap="square" lIns="91425" tIns="45700" rIns="91425" bIns="45700" anchor="ctr" anchorCtr="0">
            <a:normAutofit/>
          </a:bodyPr>
          <a:lstStyle/>
          <a:p>
            <a:pPr algn="ctr">
              <a:buClr>
                <a:srgbClr val="FFFFFF"/>
              </a:buClr>
              <a:buSzPts val="4800"/>
            </a:pPr>
            <a:br>
              <a:rPr lang="en-US" sz="4800" b="1" i="0" u="sng" strike="noStrike" cap="none" dirty="0">
                <a:solidFill>
                  <a:srgbClr val="FFFFFF"/>
                </a:solidFill>
                <a:latin typeface="Calibri"/>
                <a:ea typeface="Calibri"/>
                <a:cs typeface="Calibri"/>
                <a:sym typeface="Calibri"/>
              </a:rPr>
            </a:br>
            <a:r>
              <a:rPr lang="en-US" sz="4800" b="1" i="0" u="sng" strike="noStrike" cap="none" dirty="0">
                <a:solidFill>
                  <a:srgbClr val="FFFFFF"/>
                </a:solidFill>
                <a:latin typeface="Calibri"/>
                <a:ea typeface="Calibri"/>
                <a:cs typeface="Calibri"/>
                <a:sym typeface="Calibri"/>
              </a:rPr>
              <a:t>LESSON 22</a:t>
            </a:r>
            <a:r>
              <a:rPr lang="en-US" sz="4800" b="1" i="0" u="none" strike="noStrike" cap="none" dirty="0">
                <a:solidFill>
                  <a:srgbClr val="FFFFFF"/>
                </a:solidFill>
                <a:latin typeface="Calibri"/>
                <a:ea typeface="Calibri"/>
                <a:cs typeface="Calibri"/>
                <a:sym typeface="Calibri"/>
              </a:rPr>
              <a:t>: </a:t>
            </a:r>
            <a:br>
              <a:rPr lang="en-US" sz="4800" b="1" i="0" u="none" strike="noStrike" cap="none" dirty="0">
                <a:solidFill>
                  <a:srgbClr val="FFFFFF"/>
                </a:solidFill>
                <a:latin typeface="Calibri"/>
                <a:ea typeface="Calibri"/>
                <a:cs typeface="Calibri"/>
                <a:sym typeface="Calibri"/>
              </a:rPr>
            </a:br>
            <a:r>
              <a:rPr lang="en-US" sz="4800" b="1" dirty="0">
                <a:solidFill>
                  <a:srgbClr val="FFFFFF"/>
                </a:solidFill>
              </a:rPr>
              <a:t>Christ’s</a:t>
            </a:r>
            <a:br>
              <a:rPr lang="en-US" sz="4800" b="1" dirty="0">
                <a:solidFill>
                  <a:srgbClr val="FFFFFF"/>
                </a:solidFill>
              </a:rPr>
            </a:br>
            <a:r>
              <a:rPr lang="en-US" sz="4800" b="1" dirty="0">
                <a:solidFill>
                  <a:srgbClr val="FFFFFF"/>
                </a:solidFill>
              </a:rPr>
              <a:t>testimony of</a:t>
            </a:r>
            <a:br>
              <a:rPr lang="en-US" sz="4800" b="1" dirty="0">
                <a:solidFill>
                  <a:srgbClr val="FFFFFF"/>
                </a:solidFill>
              </a:rPr>
            </a:br>
            <a:r>
              <a:rPr lang="en-US" sz="4800" b="1" dirty="0">
                <a:solidFill>
                  <a:srgbClr val="FFFFFF"/>
                </a:solidFill>
              </a:rPr>
              <a:t>John the Baptist</a:t>
            </a:r>
            <a:endParaRPr sz="4800" dirty="0">
              <a:solidFill>
                <a:srgbClr val="FFFFFF"/>
              </a:solidFill>
              <a:latin typeface="Calibri"/>
              <a:ea typeface="Calibri"/>
              <a:cs typeface="Calibri"/>
              <a:sym typeface="Calibri"/>
            </a:endParaRPr>
          </a:p>
        </p:txBody>
      </p:sp>
      <p:pic>
        <p:nvPicPr>
          <p:cNvPr id="187" name="Google Shape;187;p3"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
        <p:nvSpPr>
          <p:cNvPr id="188" name="Google Shape;188;p3"/>
          <p:cNvSpPr/>
          <p:nvPr/>
        </p:nvSpPr>
        <p:spPr>
          <a:xfrm>
            <a:off x="5468389" y="650356"/>
            <a:ext cx="6263640" cy="842014"/>
          </a:xfrm>
          <a:custGeom>
            <a:avLst/>
            <a:gdLst/>
            <a:ahLst/>
            <a:cxnLst/>
            <a:rect l="l" t="t" r="r" b="b"/>
            <a:pathLst>
              <a:path w="6263640" h="2052216" extrusionOk="0">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a:solidFill>
            <a:srgbClr val="599BD5"/>
          </a:solidFill>
          <a:ln w="12700" cap="flat" cmpd="sng">
            <a:solidFill>
              <a:schemeClr val="lt1"/>
            </a:solidFill>
            <a:prstDash val="solid"/>
            <a:miter lim="800000"/>
            <a:headEnd type="none" w="sm" len="sm"/>
            <a:tailEnd type="none" w="sm" len="sm"/>
          </a:ln>
        </p:spPr>
        <p:txBody>
          <a:bodyPr spcFirstLastPara="1" wrap="square" lIns="241150" tIns="241150" rIns="241150" bIns="241150" anchor="ctr" anchorCtr="0">
            <a:noAutofit/>
          </a:bodyPr>
          <a:lstStyle/>
          <a:p>
            <a:pPr marL="0" marR="0" lvl="0" indent="0" algn="l" rtl="0">
              <a:lnSpc>
                <a:spcPct val="90000"/>
              </a:lnSpc>
              <a:spcBef>
                <a:spcPts val="0"/>
              </a:spcBef>
              <a:spcAft>
                <a:spcPts val="0"/>
              </a:spcAft>
              <a:buClr>
                <a:srgbClr val="FFFFFF"/>
              </a:buClr>
              <a:buSzPts val="3200"/>
              <a:buFont typeface="Calibri"/>
              <a:buNone/>
            </a:pPr>
            <a:r>
              <a:rPr lang="en-US" sz="3200" b="1" i="0" u="none" strike="noStrike" cap="none">
                <a:solidFill>
                  <a:srgbClr val="FFFFFF"/>
                </a:solidFill>
                <a:latin typeface="Calibri"/>
                <a:ea typeface="Calibri"/>
                <a:cs typeface="Calibri"/>
                <a:sym typeface="Calibri"/>
              </a:rPr>
              <a:t>MEMORY VERSE: ……</a:t>
            </a:r>
            <a:endParaRPr sz="3200" b="0" i="0" u="none" strike="noStrike" cap="none">
              <a:solidFill>
                <a:srgbClr val="FFFFFF"/>
              </a:solidFill>
              <a:latin typeface="Calibri"/>
              <a:ea typeface="Calibri"/>
              <a:cs typeface="Calibri"/>
              <a:sym typeface="Calibri"/>
            </a:endParaRPr>
          </a:p>
        </p:txBody>
      </p:sp>
      <p:sp>
        <p:nvSpPr>
          <p:cNvPr id="189" name="Google Shape;189;p3"/>
          <p:cNvSpPr/>
          <p:nvPr/>
        </p:nvSpPr>
        <p:spPr>
          <a:xfrm>
            <a:off x="5030356" y="1578634"/>
            <a:ext cx="7074557" cy="3648973"/>
          </a:xfrm>
          <a:custGeom>
            <a:avLst/>
            <a:gdLst/>
            <a:ahLst/>
            <a:cxnLst/>
            <a:rect l="l" t="t" r="r" b="b"/>
            <a:pathLst>
              <a:path w="6263640" h="1340325" extrusionOk="0">
                <a:moveTo>
                  <a:pt x="0" y="0"/>
                </a:moveTo>
                <a:lnTo>
                  <a:pt x="6263640" y="0"/>
                </a:lnTo>
                <a:lnTo>
                  <a:pt x="6263640" y="1340325"/>
                </a:lnTo>
                <a:lnTo>
                  <a:pt x="0" y="1340325"/>
                </a:lnTo>
                <a:lnTo>
                  <a:pt x="0" y="0"/>
                </a:lnTo>
                <a:close/>
              </a:path>
            </a:pathLst>
          </a:custGeom>
          <a:noFill/>
          <a:ln>
            <a:noFill/>
          </a:ln>
        </p:spPr>
        <p:txBody>
          <a:bodyPr spcFirstLastPara="1" wrap="square" lIns="198850" tIns="46975" rIns="263125" bIns="46975" anchor="ctr" anchorCtr="0">
            <a:noAutofit/>
          </a:bodyPr>
          <a:lstStyle/>
          <a:p>
            <a:pPr marL="180975" lvl="1" indent="-180975" algn="ctr">
              <a:lnSpc>
                <a:spcPct val="90000"/>
              </a:lnSpc>
            </a:pPr>
            <a:r>
              <a:rPr lang="en-US" sz="2800" b="0" i="1" u="none" strike="noStrike" cap="none" dirty="0">
                <a:solidFill>
                  <a:srgbClr val="000000"/>
                </a:solidFill>
                <a:latin typeface="Calibri"/>
                <a:ea typeface="Calibri"/>
                <a:cs typeface="Calibri"/>
                <a:sym typeface="Calibri"/>
              </a:rPr>
              <a:t>“</a:t>
            </a:r>
            <a:r>
              <a:rPr lang="en-US" sz="2800" i="1" dirty="0">
                <a:solidFill>
                  <a:schemeClr val="dk1"/>
                </a:solidFill>
                <a:latin typeface="Calibri"/>
                <a:ea typeface="Calibri"/>
                <a:cs typeface="Calibri"/>
                <a:sym typeface="Calibri"/>
              </a:rPr>
              <a:t>Verily I say unto you,</a:t>
            </a:r>
          </a:p>
          <a:p>
            <a:pPr marL="180975" lvl="1" indent="-180975" algn="ctr">
              <a:lnSpc>
                <a:spcPct val="90000"/>
              </a:lnSpc>
            </a:pPr>
            <a:r>
              <a:rPr lang="en-US" sz="2800" i="1" dirty="0">
                <a:solidFill>
                  <a:schemeClr val="dk1"/>
                </a:solidFill>
                <a:latin typeface="Calibri"/>
                <a:ea typeface="Calibri"/>
                <a:cs typeface="Calibri"/>
                <a:sym typeface="Calibri"/>
              </a:rPr>
              <a:t>Among them that are born of women there</a:t>
            </a:r>
          </a:p>
          <a:p>
            <a:pPr marL="180975" lvl="1" indent="-180975" algn="ctr">
              <a:lnSpc>
                <a:spcPct val="90000"/>
              </a:lnSpc>
            </a:pPr>
            <a:r>
              <a:rPr lang="en-US" sz="2800" i="1" dirty="0">
                <a:solidFill>
                  <a:schemeClr val="dk1"/>
                </a:solidFill>
                <a:latin typeface="Calibri"/>
                <a:ea typeface="Calibri"/>
                <a:cs typeface="Calibri"/>
                <a:sym typeface="Calibri"/>
              </a:rPr>
              <a:t>hath not risen a greater than John the</a:t>
            </a:r>
          </a:p>
          <a:p>
            <a:pPr marL="180975" lvl="1" indent="-180975" algn="ctr">
              <a:lnSpc>
                <a:spcPct val="90000"/>
              </a:lnSpc>
            </a:pPr>
            <a:r>
              <a:rPr lang="en-US" sz="2800" i="1" dirty="0">
                <a:solidFill>
                  <a:schemeClr val="dk1"/>
                </a:solidFill>
                <a:latin typeface="Calibri"/>
                <a:ea typeface="Calibri"/>
                <a:cs typeface="Calibri"/>
                <a:sym typeface="Calibri"/>
              </a:rPr>
              <a:t>Baptist: notwithstanding he that is least</a:t>
            </a:r>
          </a:p>
          <a:p>
            <a:pPr marL="180975" lvl="1" indent="-180975" algn="ctr">
              <a:lnSpc>
                <a:spcPct val="90000"/>
              </a:lnSpc>
            </a:pPr>
            <a:r>
              <a:rPr lang="en-US" sz="2800" i="1" dirty="0">
                <a:solidFill>
                  <a:schemeClr val="dk1"/>
                </a:solidFill>
                <a:latin typeface="Calibri"/>
                <a:ea typeface="Calibri"/>
                <a:cs typeface="Calibri"/>
                <a:sym typeface="Calibri"/>
              </a:rPr>
              <a:t>in the kingdom of heaven is greater than</a:t>
            </a:r>
          </a:p>
          <a:p>
            <a:pPr marL="180975" lvl="1" indent="-180975" algn="ctr">
              <a:lnSpc>
                <a:spcPct val="90000"/>
              </a:lnSpc>
            </a:pPr>
            <a:r>
              <a:rPr lang="en-US" sz="2800" i="1" dirty="0">
                <a:solidFill>
                  <a:schemeClr val="dk1"/>
                </a:solidFill>
                <a:latin typeface="Calibri"/>
                <a:ea typeface="Calibri"/>
                <a:cs typeface="Calibri"/>
                <a:sym typeface="Calibri"/>
              </a:rPr>
              <a:t>he”</a:t>
            </a:r>
            <a:endParaRPr dirty="0"/>
          </a:p>
          <a:p>
            <a:pPr marL="180975" marR="0" lvl="1" indent="-180975" algn="ctr" rtl="0">
              <a:lnSpc>
                <a:spcPct val="90000"/>
              </a:lnSpc>
              <a:spcBef>
                <a:spcPts val="560"/>
              </a:spcBef>
              <a:spcAft>
                <a:spcPts val="0"/>
              </a:spcAft>
              <a:buNone/>
            </a:pPr>
            <a:r>
              <a:rPr lang="en-US" sz="2800" b="0" i="1" u="none" strike="noStrike" cap="none" dirty="0">
                <a:solidFill>
                  <a:srgbClr val="000000"/>
                </a:solidFill>
                <a:latin typeface="Calibri"/>
                <a:ea typeface="Calibri"/>
                <a:cs typeface="Calibri"/>
                <a:sym typeface="Calibri"/>
              </a:rPr>
              <a:t>(</a:t>
            </a:r>
            <a:r>
              <a:rPr lang="en-US" sz="2800" b="0" i="1" u="none" strike="noStrike" cap="none" dirty="0">
                <a:solidFill>
                  <a:schemeClr val="dk1"/>
                </a:solidFill>
                <a:latin typeface="Calibri"/>
                <a:ea typeface="Calibri"/>
                <a:cs typeface="Calibri"/>
                <a:sym typeface="Calibri"/>
              </a:rPr>
              <a:t>Matthew 11:11</a:t>
            </a:r>
            <a:r>
              <a:rPr lang="en-US" sz="2800" b="0" i="1" u="none" strike="noStrike" cap="none" dirty="0">
                <a:solidFill>
                  <a:srgbClr val="000000"/>
                </a:solidFill>
                <a:latin typeface="Calibri"/>
                <a:ea typeface="Calibri"/>
                <a:cs typeface="Calibri"/>
                <a:sym typeface="Calibri"/>
              </a:rPr>
              <a:t>).</a:t>
            </a:r>
            <a:endParaRPr sz="2400" b="1" i="0" u="none" strike="noStrike" cap="none" dirty="0">
              <a:solidFill>
                <a:srgbClr val="000000"/>
              </a:solidFill>
              <a:latin typeface="Calibri"/>
              <a:ea typeface="Calibri"/>
              <a:cs typeface="Calibri"/>
              <a:sym typeface="Calibri"/>
            </a:endParaRPr>
          </a:p>
        </p:txBody>
      </p:sp>
      <p:sp>
        <p:nvSpPr>
          <p:cNvPr id="190" name="Google Shape;190;p3"/>
          <p:cNvSpPr/>
          <p:nvPr/>
        </p:nvSpPr>
        <p:spPr>
          <a:xfrm>
            <a:off x="5230311" y="5172443"/>
            <a:ext cx="6263640" cy="781242"/>
          </a:xfrm>
          <a:custGeom>
            <a:avLst/>
            <a:gdLst/>
            <a:ahLst/>
            <a:cxnLst/>
            <a:rect l="l" t="t" r="r" b="b"/>
            <a:pathLst>
              <a:path w="6263640" h="2052216" extrusionOk="0">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a:solidFill>
            <a:srgbClr val="6FAB46"/>
          </a:solidFill>
          <a:ln w="12700" cap="flat" cmpd="sng">
            <a:solidFill>
              <a:schemeClr val="lt1"/>
            </a:solidFill>
            <a:prstDash val="solid"/>
            <a:miter lim="800000"/>
            <a:headEnd type="none" w="sm" len="sm"/>
            <a:tailEnd type="none" w="sm" len="sm"/>
          </a:ln>
        </p:spPr>
        <p:txBody>
          <a:bodyPr spcFirstLastPara="1" wrap="square" lIns="241150" tIns="241150" rIns="241150" bIns="241150" anchor="ctr" anchorCtr="0">
            <a:noAutofit/>
          </a:bodyPr>
          <a:lstStyle/>
          <a:p>
            <a:pPr marL="0" marR="0" lvl="0" indent="0" algn="l" rtl="0">
              <a:lnSpc>
                <a:spcPct val="90000"/>
              </a:lnSpc>
              <a:spcBef>
                <a:spcPts val="0"/>
              </a:spcBef>
              <a:spcAft>
                <a:spcPts val="0"/>
              </a:spcAft>
              <a:buNone/>
            </a:pPr>
            <a:r>
              <a:rPr lang="en-US" sz="2800" b="1" i="0" u="none" strike="noStrike" cap="none" dirty="0">
                <a:solidFill>
                  <a:srgbClr val="FFFFFF"/>
                </a:solidFill>
                <a:latin typeface="Calibri"/>
                <a:ea typeface="Calibri"/>
                <a:cs typeface="Calibri"/>
                <a:sym typeface="Calibri"/>
              </a:rPr>
              <a:t>TEXTS:</a:t>
            </a:r>
            <a:r>
              <a:rPr lang="en-US" sz="2800" b="1" i="1" u="none" strike="noStrike" cap="none" dirty="0">
                <a:solidFill>
                  <a:srgbClr val="FFFFFF"/>
                </a:solidFill>
                <a:latin typeface="Calibri"/>
                <a:ea typeface="Calibri"/>
                <a:cs typeface="Calibri"/>
                <a:sym typeface="Calibri"/>
              </a:rPr>
              <a:t>  </a:t>
            </a:r>
            <a:r>
              <a:rPr lang="en-US" sz="2800" b="1" i="0" u="none" strike="noStrike" cap="none" dirty="0">
                <a:solidFill>
                  <a:schemeClr val="lt1"/>
                </a:solidFill>
                <a:latin typeface="Calibri"/>
                <a:ea typeface="Calibri"/>
                <a:cs typeface="Calibri"/>
                <a:sym typeface="Calibri"/>
              </a:rPr>
              <a:t>Matthew 11:1-30; Luke 7:18-35</a:t>
            </a:r>
            <a:endParaRPr sz="2800" b="1" i="0" u="none" strike="noStrike" cap="none" dirty="0">
              <a:solidFill>
                <a:srgbClr val="FFFFFF"/>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5"/>
        <p:cNvGrpSpPr/>
        <p:nvPr/>
      </p:nvGrpSpPr>
      <p:grpSpPr>
        <a:xfrm>
          <a:off x="0" y="0"/>
          <a:ext cx="0" cy="0"/>
          <a:chOff x="0" y="0"/>
          <a:chExt cx="0" cy="0"/>
        </a:xfrm>
      </p:grpSpPr>
      <p:sp>
        <p:nvSpPr>
          <p:cNvPr id="196" name="Google Shape;196;p4"/>
          <p:cNvSpPr/>
          <p:nvPr/>
        </p:nvSpPr>
        <p:spPr>
          <a:xfrm>
            <a:off x="4037181" y="448055"/>
            <a:ext cx="7688475" cy="5951024"/>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7" name="Google Shape;197;p4"/>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8" name="Google Shape;198;p4"/>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INTRODUCTION</a:t>
            </a:r>
            <a:endParaRPr sz="2800">
              <a:solidFill>
                <a:srgbClr val="FFFFFF"/>
              </a:solidFill>
            </a:endParaRPr>
          </a:p>
        </p:txBody>
      </p:sp>
      <p:sp>
        <p:nvSpPr>
          <p:cNvPr id="199" name="Google Shape;199;p4"/>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r>
              <a:rPr lang="en-GB" sz="2400" b="1" i="0" u="none" strike="noStrike" cap="none" dirty="0">
                <a:solidFill>
                  <a:srgbClr val="FFFFFF"/>
                </a:solidFill>
                <a:latin typeface="Calibri"/>
                <a:ea typeface="Calibri"/>
                <a:cs typeface="Calibri"/>
                <a:sym typeface="Calibri"/>
              </a:rPr>
              <a:t>Matthew 11:7-13; John 5:33-35</a:t>
            </a:r>
            <a:endParaRPr sz="2400" b="1" i="0" u="none" strike="noStrike" cap="none" dirty="0">
              <a:solidFill>
                <a:srgbClr val="FFFFFF"/>
              </a:solidFill>
              <a:latin typeface="Calibri"/>
              <a:ea typeface="Calibri"/>
              <a:cs typeface="Calibri"/>
              <a:sym typeface="Calibri"/>
            </a:endParaRPr>
          </a:p>
        </p:txBody>
      </p:sp>
      <p:sp>
        <p:nvSpPr>
          <p:cNvPr id="200" name="Google Shape;200;p4"/>
          <p:cNvSpPr txBox="1">
            <a:spLocks noGrp="1"/>
          </p:cNvSpPr>
          <p:nvPr>
            <p:ph type="body" idx="1"/>
          </p:nvPr>
        </p:nvSpPr>
        <p:spPr>
          <a:xfrm>
            <a:off x="4191608" y="589787"/>
            <a:ext cx="7534048" cy="5667559"/>
          </a:xfrm>
          <a:prstGeom prst="rect">
            <a:avLst/>
          </a:prstGeom>
          <a:noFill/>
          <a:ln>
            <a:noFill/>
          </a:ln>
        </p:spPr>
        <p:txBody>
          <a:bodyPr spcFirstLastPara="1" wrap="square" lIns="91425" tIns="45700" rIns="91425" bIns="45700" anchor="ctr" anchorCtr="0">
            <a:noAutofit/>
          </a:bodyPr>
          <a:lstStyle/>
          <a:p>
            <a:pPr marL="114300" indent="0">
              <a:buNone/>
            </a:pPr>
            <a:r>
              <a:rPr lang="en-US" dirty="0"/>
              <a:t>The life and ministry of John the Baptist remain a challenge to every believer. </a:t>
            </a:r>
          </a:p>
          <a:p>
            <a:pPr marL="114300" indent="0">
              <a:buNone/>
            </a:pPr>
            <a:r>
              <a:rPr lang="en-US" dirty="0"/>
              <a:t>From the circumstances of his birth to his ministerial life at a time when Israel was bereft of sound teaching of God’s word, to his martyrdom, John the Baptist presents rich lessons. </a:t>
            </a:r>
          </a:p>
          <a:p>
            <a:pPr marL="114300" indent="0">
              <a:buNone/>
            </a:pPr>
            <a:r>
              <a:rPr lang="en-US" dirty="0"/>
              <a:t>Christ’s testimony concerning him reminds us that the quality of our spiritual life, the dedication we bring to bear on our services and ministries as well as our motives are all known and noted by God.</a:t>
            </a:r>
          </a:p>
        </p:txBody>
      </p:sp>
      <p:pic>
        <p:nvPicPr>
          <p:cNvPr id="201" name="Google Shape;201;p4"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5"/>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8" name="Google Shape;208;p5"/>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9" name="Google Shape;209;p5"/>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10" name="Google Shape;210;p5"/>
          <p:cNvSpPr txBox="1">
            <a:spLocks noGrp="1"/>
          </p:cNvSpPr>
          <p:nvPr>
            <p:ph type="body" idx="1"/>
          </p:nvPr>
        </p:nvSpPr>
        <p:spPr>
          <a:xfrm>
            <a:off x="4037182" y="457201"/>
            <a:ext cx="7688474" cy="5952744"/>
          </a:xfrm>
          <a:prstGeom prst="rect">
            <a:avLst/>
          </a:prstGeom>
          <a:noFill/>
          <a:ln>
            <a:noFill/>
          </a:ln>
        </p:spPr>
        <p:txBody>
          <a:bodyPr spcFirstLastPara="1" wrap="square" lIns="91425" tIns="45700" rIns="91425" bIns="45700" anchor="ctr" anchorCtr="0">
            <a:noAutofit/>
          </a:bodyPr>
          <a:lstStyle/>
          <a:p>
            <a:pPr marL="628650" indent="-514350">
              <a:buFont typeface="+mj-lt"/>
              <a:buAutoNum type="arabicPeriod"/>
            </a:pPr>
            <a:r>
              <a:rPr lang="en-US" dirty="0"/>
              <a:t>Christ’s testimony shows that true greatness comes from faithfulness and closeness to Him.</a:t>
            </a:r>
          </a:p>
          <a:p>
            <a:pPr marL="628650" indent="-514350">
              <a:buFont typeface="+mj-lt"/>
              <a:buAutoNum type="arabicPeriod"/>
            </a:pPr>
            <a:r>
              <a:rPr lang="en-US" dirty="0"/>
              <a:t>Believers should remain steadfast and trust God even during trials, doubts and difficult experiences.</a:t>
            </a:r>
          </a:p>
          <a:p>
            <a:pPr marL="628650" indent="-514350">
              <a:buFont typeface="+mj-lt"/>
              <a:buAutoNum type="arabicPeriod"/>
            </a:pPr>
            <a:r>
              <a:rPr lang="en-US" dirty="0"/>
              <a:t>The life of John teaches believers humility, courage, discipline and wholehearted dedication to God’s assignment.</a:t>
            </a:r>
          </a:p>
          <a:p>
            <a:pPr marL="628650" indent="-514350">
              <a:buFont typeface="+mj-lt"/>
              <a:buAutoNum type="arabicPeriod"/>
            </a:pPr>
            <a:r>
              <a:rPr lang="en-US" dirty="0"/>
              <a:t>The knowledge of Christ and eternity should motivate believers to preach the gospel and win souls.</a:t>
            </a:r>
          </a:p>
          <a:p>
            <a:pPr marL="628650" indent="-514350">
              <a:buFont typeface="+mj-lt"/>
              <a:buAutoNum type="arabicPeriod"/>
            </a:pPr>
            <a:r>
              <a:rPr lang="en-US" dirty="0"/>
              <a:t>Believers must serve for God’s approval and avoid seeking the praise of men. </a:t>
            </a:r>
          </a:p>
        </p:txBody>
      </p:sp>
      <p:pic>
        <p:nvPicPr>
          <p:cNvPr id="211" name="Google Shape;211;p5"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
        <p:nvSpPr>
          <p:cNvPr id="212" name="Google Shape;212;p5"/>
          <p:cNvSpPr txBox="1"/>
          <p:nvPr/>
        </p:nvSpPr>
        <p:spPr>
          <a:xfrm>
            <a:off x="466344" y="458921"/>
            <a:ext cx="3414368" cy="3801257"/>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KEY LESSONS IN THE STUDY OF TODAY</a:t>
            </a:r>
            <a:endParaRPr sz="2800" b="1" i="0" u="none" strike="noStrike" cap="none">
              <a:solidFill>
                <a:srgbClr val="FFFFFF"/>
              </a:solidFill>
              <a:latin typeface="Cambria"/>
              <a:ea typeface="Cambria"/>
              <a:cs typeface="Cambria"/>
              <a:sym typeface="Cambria"/>
            </a:endParaRPr>
          </a:p>
        </p:txBody>
      </p:sp>
      <p:sp>
        <p:nvSpPr>
          <p:cNvPr id="213" name="Google Shape;213;p5"/>
          <p:cNvSpPr txBox="1">
            <a:spLocks noGrp="1"/>
          </p:cNvSpPr>
          <p:nvPr>
            <p:ph type="title"/>
          </p:nvPr>
        </p:nvSpPr>
        <p:spPr>
          <a:xfrm>
            <a:off x="466344" y="4485736"/>
            <a:ext cx="3414368" cy="1818229"/>
          </a:xfrm>
          <a:prstGeom prst="rect">
            <a:avLst/>
          </a:prstGeom>
          <a:noFill/>
          <a:ln>
            <a:noFill/>
          </a:ln>
        </p:spPr>
        <p:txBody>
          <a:bodyPr spcFirstLastPara="1" wrap="square" lIns="91425" tIns="45700" rIns="91425" bIns="45700" anchor="ctr" anchorCtr="0">
            <a:normAutofit/>
          </a:bodyPr>
          <a:lstStyle/>
          <a:p>
            <a:pPr lvl="0" algn="ctr">
              <a:buClr>
                <a:srgbClr val="FFFFFF"/>
              </a:buClr>
              <a:buSzPts val="2800"/>
            </a:pPr>
            <a:r>
              <a:rPr lang="en-US" sz="2800" b="1" dirty="0">
                <a:solidFill>
                  <a:srgbClr val="FFFFFF"/>
                </a:solidFill>
              </a:rPr>
              <a:t>Christ’s</a:t>
            </a:r>
            <a:br>
              <a:rPr lang="en-US" sz="2800" b="1" dirty="0">
                <a:solidFill>
                  <a:srgbClr val="FFFFFF"/>
                </a:solidFill>
              </a:rPr>
            </a:br>
            <a:r>
              <a:rPr lang="en-US" sz="2800" b="1" dirty="0">
                <a:solidFill>
                  <a:srgbClr val="FFFFFF"/>
                </a:solidFill>
              </a:rPr>
              <a:t>testimony of</a:t>
            </a:r>
            <a:br>
              <a:rPr lang="en-US" sz="2800" b="1" dirty="0">
                <a:solidFill>
                  <a:srgbClr val="FFFFFF"/>
                </a:solidFill>
              </a:rPr>
            </a:br>
            <a:r>
              <a:rPr lang="en-US" sz="2800" b="1" dirty="0">
                <a:solidFill>
                  <a:srgbClr val="FFFFFF"/>
                </a:solidFill>
              </a:rPr>
              <a:t>John the Baptist</a:t>
            </a:r>
            <a:endParaRPr sz="2800" b="1" i="1" dirty="0">
              <a:solidFill>
                <a:srgbClr val="FFFFFF"/>
              </a:solidFill>
              <a:latin typeface="Cambria"/>
              <a:ea typeface="Cambria"/>
              <a:cs typeface="Cambria"/>
              <a:sym typeface="Cambri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0" name="Google Shape;220;p6"/>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1" name="Google Shape;221;p6"/>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2" name="Google Shape;222;p6"/>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3" name="Google Shape;223;p6"/>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a:t>
            </a:r>
            <a:r>
              <a:rPr lang="en-US" sz="4000" b="1">
                <a:solidFill>
                  <a:srgbClr val="FFFFFF"/>
                </a:solidFill>
                <a:latin typeface="Cambria"/>
                <a:ea typeface="Cambria"/>
                <a:cs typeface="Cambria"/>
                <a:sym typeface="Cambria"/>
              </a:rPr>
              <a:t>1</a:t>
            </a:r>
            <a:endParaRPr sz="4000">
              <a:solidFill>
                <a:srgbClr val="FFFFFF"/>
              </a:solidFill>
            </a:endParaRPr>
          </a:p>
        </p:txBody>
      </p:sp>
      <p:pic>
        <p:nvPicPr>
          <p:cNvPr id="224" name="Google Shape;224;p6"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25" name="Google Shape;225;p6"/>
          <p:cNvGrpSpPr/>
          <p:nvPr/>
        </p:nvGrpSpPr>
        <p:grpSpPr>
          <a:xfrm>
            <a:off x="607210" y="2573860"/>
            <a:ext cx="10910040" cy="3444488"/>
            <a:chOff x="-36846" y="-42119"/>
            <a:chExt cx="10910040" cy="3444488"/>
          </a:xfrm>
        </p:grpSpPr>
        <p:sp>
          <p:nvSpPr>
            <p:cNvPr id="226" name="Google Shape;226;p6"/>
            <p:cNvSpPr/>
            <p:nvPr/>
          </p:nvSpPr>
          <p:spPr>
            <a:xfrm>
              <a:off x="-36846" y="-42119"/>
              <a:ext cx="10260134" cy="2827077"/>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6"/>
            <p:cNvSpPr/>
            <p:nvPr/>
          </p:nvSpPr>
          <p:spPr>
            <a:xfrm>
              <a:off x="613060" y="575292"/>
              <a:ext cx="10260134" cy="2827077"/>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6"/>
            <p:cNvSpPr txBox="1"/>
            <p:nvPr/>
          </p:nvSpPr>
          <p:spPr>
            <a:xfrm>
              <a:off x="695862" y="658094"/>
              <a:ext cx="10094530" cy="2661473"/>
            </a:xfrm>
            <a:prstGeom prst="rect">
              <a:avLst/>
            </a:prstGeom>
            <a:noFill/>
            <a:ln>
              <a:noFill/>
            </a:ln>
          </p:spPr>
          <p:txBody>
            <a:bodyPr spcFirstLastPara="1" wrap="square" lIns="121900" tIns="121900" rIns="121900" bIns="121900" anchor="ctr" anchorCtr="0">
              <a:noAutofit/>
            </a:bodyPr>
            <a:lstStyle/>
            <a:p>
              <a:pPr algn="ctr">
                <a:buClr>
                  <a:schemeClr val="dk1"/>
                </a:buClr>
                <a:buSzPts val="3200"/>
              </a:pPr>
              <a:r>
                <a:rPr lang="en-US" sz="3200" b="0" i="1" u="none" strike="noStrike" cap="none" dirty="0">
                  <a:solidFill>
                    <a:schemeClr val="dk1"/>
                  </a:solidFill>
                  <a:latin typeface="Calibri"/>
                  <a:ea typeface="Calibri"/>
                  <a:cs typeface="Calibri"/>
                  <a:sym typeface="Calibri"/>
                </a:rPr>
                <a:t>Why was the least in the kingdom</a:t>
              </a:r>
            </a:p>
            <a:p>
              <a:pPr algn="ctr">
                <a:buClr>
                  <a:schemeClr val="dk1"/>
                </a:buClr>
                <a:buSzPts val="3200"/>
              </a:pPr>
              <a:r>
                <a:rPr lang="en-US" sz="3200" b="0" i="1" u="none" strike="noStrike" cap="none" dirty="0">
                  <a:solidFill>
                    <a:schemeClr val="dk1"/>
                  </a:solidFill>
                  <a:latin typeface="Calibri"/>
                  <a:ea typeface="Calibri"/>
                  <a:cs typeface="Calibri"/>
                  <a:sym typeface="Calibri"/>
                </a:rPr>
                <a:t> called greater than John the Baptist?</a:t>
              </a:r>
            </a:p>
            <a:p>
              <a:pPr marL="0" marR="0" lvl="0" indent="0" algn="ctr" rtl="0">
                <a:spcBef>
                  <a:spcPts val="600"/>
                </a:spcBef>
                <a:spcAft>
                  <a:spcPts val="0"/>
                </a:spcAft>
                <a:buClr>
                  <a:schemeClr val="dk1"/>
                </a:buClr>
                <a:buSzPts val="3200"/>
                <a:buFont typeface="Calibri"/>
                <a:buNone/>
              </a:pPr>
              <a:r>
                <a:rPr lang="en-US" sz="3200" b="1" i="1" u="none" strike="noStrike" cap="none" dirty="0">
                  <a:solidFill>
                    <a:schemeClr val="dk1"/>
                  </a:solidFill>
                  <a:latin typeface="Calibri"/>
                  <a:ea typeface="Calibri"/>
                  <a:cs typeface="Calibri"/>
                  <a:sym typeface="Calibri"/>
                </a:rPr>
                <a:t>Matthew 11:11, 2 Timothy 1:9–10</a:t>
              </a:r>
            </a:p>
            <a:p>
              <a:pPr marL="0" marR="0" lvl="0" indent="0" algn="ctr" rtl="0">
                <a:spcBef>
                  <a:spcPts val="600"/>
                </a:spcBef>
                <a:spcAft>
                  <a:spcPts val="0"/>
                </a:spcAft>
                <a:buClr>
                  <a:schemeClr val="dk1"/>
                </a:buClr>
                <a:buSzPts val="3200"/>
                <a:buFont typeface="Calibri"/>
                <a:buNone/>
              </a:pPr>
              <a:r>
                <a:rPr lang="en-US" sz="3200" b="1" i="1" u="none" strike="noStrike" cap="none" dirty="0">
                  <a:solidFill>
                    <a:schemeClr val="dk1"/>
                  </a:solidFill>
                  <a:latin typeface="Calibri"/>
                  <a:ea typeface="Calibri"/>
                  <a:cs typeface="Calibri"/>
                  <a:sym typeface="Calibri"/>
                </a:rPr>
                <a:t>Romans 16:25–26</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7"/>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5" name="Google Shape;235;p7"/>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6" name="Google Shape;236;p7"/>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7" name="Google Shape;237;p7"/>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8" name="Google Shape;238;p7"/>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2</a:t>
            </a:r>
            <a:endParaRPr sz="4000">
              <a:solidFill>
                <a:srgbClr val="FFFFFF"/>
              </a:solidFill>
            </a:endParaRPr>
          </a:p>
        </p:txBody>
      </p:sp>
      <p:pic>
        <p:nvPicPr>
          <p:cNvPr id="239" name="Google Shape;239;p7"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40" name="Google Shape;240;p7"/>
          <p:cNvGrpSpPr/>
          <p:nvPr/>
        </p:nvGrpSpPr>
        <p:grpSpPr>
          <a:xfrm>
            <a:off x="2077635" y="2645390"/>
            <a:ext cx="8109870" cy="3686628"/>
            <a:chOff x="1445550" y="-23282"/>
            <a:chExt cx="8109870" cy="3686628"/>
          </a:xfrm>
        </p:grpSpPr>
        <p:sp>
          <p:nvSpPr>
            <p:cNvPr id="241" name="Google Shape;241;p7"/>
            <p:cNvSpPr/>
            <p:nvPr/>
          </p:nvSpPr>
          <p:spPr>
            <a:xfrm>
              <a:off x="1445550" y="-23282"/>
              <a:ext cx="7582154" cy="3185299"/>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7"/>
            <p:cNvSpPr/>
            <p:nvPr/>
          </p:nvSpPr>
          <p:spPr>
            <a:xfrm>
              <a:off x="1973266" y="478047"/>
              <a:ext cx="7582154" cy="3185299"/>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7"/>
            <p:cNvSpPr txBox="1"/>
            <p:nvPr/>
          </p:nvSpPr>
          <p:spPr>
            <a:xfrm>
              <a:off x="2066560" y="571341"/>
              <a:ext cx="7395566" cy="2998711"/>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b="0" i="1" u="none" strike="noStrike" cap="none" dirty="0">
                  <a:solidFill>
                    <a:schemeClr val="dk1"/>
                  </a:solidFill>
                  <a:latin typeface="Calibri"/>
                  <a:ea typeface="Calibri"/>
                  <a:cs typeface="Calibri"/>
                  <a:sym typeface="Calibri"/>
                </a:rPr>
                <a:t>How should believers respond when trials create doubts or confusion?</a:t>
              </a:r>
            </a:p>
            <a:p>
              <a:pPr marL="0" marR="0" lvl="0" indent="0" algn="ctr" rtl="0">
                <a:spcBef>
                  <a:spcPts val="600"/>
                </a:spcBef>
                <a:spcAft>
                  <a:spcPts val="0"/>
                </a:spcAft>
                <a:buClr>
                  <a:schemeClr val="dk1"/>
                </a:buClr>
                <a:buSzPts val="3200"/>
                <a:buFont typeface="Calibri"/>
                <a:buNone/>
              </a:pPr>
              <a:r>
                <a:rPr lang="en-US" sz="3200" b="1" i="1" u="none" strike="noStrike" cap="none" dirty="0">
                  <a:solidFill>
                    <a:schemeClr val="dk1"/>
                  </a:solidFill>
                  <a:latin typeface="Calibri"/>
                  <a:ea typeface="Calibri"/>
                  <a:cs typeface="Calibri"/>
                  <a:sym typeface="Calibri"/>
                </a:rPr>
                <a:t>1 Peter 4:12–13</a:t>
              </a:r>
            </a:p>
            <a:p>
              <a:pPr marL="0" marR="0" lvl="0" indent="0" algn="ctr" rtl="0">
                <a:spcBef>
                  <a:spcPts val="600"/>
                </a:spcBef>
                <a:spcAft>
                  <a:spcPts val="0"/>
                </a:spcAft>
                <a:buClr>
                  <a:schemeClr val="dk1"/>
                </a:buClr>
                <a:buSzPts val="3200"/>
                <a:buFont typeface="Calibri"/>
                <a:buNone/>
              </a:pPr>
              <a:r>
                <a:rPr lang="en-US" sz="3200" b="1" i="1" u="none" strike="noStrike" cap="none" dirty="0">
                  <a:solidFill>
                    <a:schemeClr val="dk1"/>
                  </a:solidFill>
                  <a:latin typeface="Calibri"/>
                  <a:ea typeface="Calibri"/>
                  <a:cs typeface="Calibri"/>
                  <a:sym typeface="Calibri"/>
                </a:rPr>
                <a:t>Matthew 11:2–6, Proverbs 3:5–6</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50" name="Google Shape;250;p8"/>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51" name="Google Shape;251;p8"/>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52" name="Google Shape;252;p8"/>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53" name="Google Shape;253;p8"/>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3</a:t>
            </a:r>
            <a:endParaRPr sz="4000">
              <a:solidFill>
                <a:srgbClr val="FFFFFF"/>
              </a:solidFill>
            </a:endParaRPr>
          </a:p>
        </p:txBody>
      </p:sp>
      <p:pic>
        <p:nvPicPr>
          <p:cNvPr id="254" name="Google Shape;254;p8"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55" name="Google Shape;255;p8"/>
          <p:cNvGrpSpPr/>
          <p:nvPr/>
        </p:nvGrpSpPr>
        <p:grpSpPr>
          <a:xfrm>
            <a:off x="2360750" y="2616550"/>
            <a:ext cx="7494440" cy="3688261"/>
            <a:chOff x="1716694" y="571"/>
            <a:chExt cx="7494440" cy="3688261"/>
          </a:xfrm>
        </p:grpSpPr>
        <p:sp>
          <p:nvSpPr>
            <p:cNvPr id="256" name="Google Shape;256;p8"/>
            <p:cNvSpPr/>
            <p:nvPr/>
          </p:nvSpPr>
          <p:spPr>
            <a:xfrm>
              <a:off x="1716694" y="571"/>
              <a:ext cx="6803981" cy="3032324"/>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8"/>
            <p:cNvSpPr/>
            <p:nvPr/>
          </p:nvSpPr>
          <p:spPr>
            <a:xfrm>
              <a:off x="2407153" y="656508"/>
              <a:ext cx="6803981" cy="3032324"/>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8"/>
            <p:cNvSpPr txBox="1"/>
            <p:nvPr/>
          </p:nvSpPr>
          <p:spPr>
            <a:xfrm>
              <a:off x="2495967" y="745322"/>
              <a:ext cx="6626353" cy="2854696"/>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b="0" i="1" u="none" strike="noStrike" cap="none" dirty="0">
                  <a:solidFill>
                    <a:schemeClr val="dk1"/>
                  </a:solidFill>
                  <a:latin typeface="Calibri"/>
                  <a:ea typeface="Calibri"/>
                  <a:cs typeface="Calibri"/>
                  <a:sym typeface="Calibri"/>
                </a:rPr>
                <a:t>What qualities of John should believers strive to emulate?</a:t>
              </a:r>
            </a:p>
            <a:p>
              <a:pPr marL="0" marR="0" lvl="0" indent="0" algn="ctr" rtl="0">
                <a:spcBef>
                  <a:spcPts val="600"/>
                </a:spcBef>
                <a:spcAft>
                  <a:spcPts val="0"/>
                </a:spcAft>
                <a:buClr>
                  <a:schemeClr val="dk1"/>
                </a:buClr>
                <a:buSzPts val="3200"/>
                <a:buFont typeface="Calibri"/>
                <a:buNone/>
              </a:pPr>
              <a:r>
                <a:rPr lang="en-US" sz="3200" b="1" i="1" u="none" strike="noStrike" cap="none" dirty="0">
                  <a:solidFill>
                    <a:schemeClr val="dk1"/>
                  </a:solidFill>
                  <a:latin typeface="Calibri"/>
                  <a:ea typeface="Calibri"/>
                  <a:cs typeface="Calibri"/>
                  <a:sym typeface="Calibri"/>
                </a:rPr>
                <a:t>Matthew 3:1–4, John 3:30</a:t>
              </a:r>
            </a:p>
            <a:p>
              <a:pPr marL="0" marR="0" lvl="0" indent="0" algn="ctr" rtl="0">
                <a:spcBef>
                  <a:spcPts val="600"/>
                </a:spcBef>
                <a:spcAft>
                  <a:spcPts val="0"/>
                </a:spcAft>
                <a:buClr>
                  <a:schemeClr val="dk1"/>
                </a:buClr>
                <a:buSzPts val="3200"/>
                <a:buFont typeface="Calibri"/>
                <a:buNone/>
              </a:pPr>
              <a:r>
                <a:rPr lang="en-US" sz="3200" b="1" i="1" u="none" strike="noStrike" cap="none" dirty="0">
                  <a:solidFill>
                    <a:schemeClr val="dk1"/>
                  </a:solidFill>
                  <a:latin typeface="Calibri"/>
                  <a:ea typeface="Calibri"/>
                  <a:cs typeface="Calibri"/>
                  <a:sym typeface="Calibri"/>
                </a:rPr>
                <a:t>John 5:35</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65" name="Google Shape;265;p9"/>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66" name="Google Shape;266;p9"/>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67" name="Google Shape;267;p9"/>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68" name="Google Shape;268;p9"/>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4</a:t>
            </a:r>
            <a:endParaRPr sz="4000">
              <a:solidFill>
                <a:srgbClr val="FFFFFF"/>
              </a:solidFill>
            </a:endParaRPr>
          </a:p>
        </p:txBody>
      </p:sp>
      <p:pic>
        <p:nvPicPr>
          <p:cNvPr id="269" name="Google Shape;269;p9"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70" name="Google Shape;270;p9"/>
          <p:cNvGrpSpPr/>
          <p:nvPr/>
        </p:nvGrpSpPr>
        <p:grpSpPr>
          <a:xfrm>
            <a:off x="2406916" y="2617366"/>
            <a:ext cx="7402108" cy="3686629"/>
            <a:chOff x="1762860" y="1387"/>
            <a:chExt cx="7402108" cy="3686629"/>
          </a:xfrm>
        </p:grpSpPr>
        <p:sp>
          <p:nvSpPr>
            <p:cNvPr id="271" name="Google Shape;271;p9"/>
            <p:cNvSpPr/>
            <p:nvPr/>
          </p:nvSpPr>
          <p:spPr>
            <a:xfrm>
              <a:off x="1762860" y="1387"/>
              <a:ext cx="6874392" cy="3185299"/>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9"/>
            <p:cNvSpPr/>
            <p:nvPr/>
          </p:nvSpPr>
          <p:spPr>
            <a:xfrm>
              <a:off x="2290576" y="502717"/>
              <a:ext cx="6874392" cy="3185299"/>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9"/>
            <p:cNvSpPr txBox="1"/>
            <p:nvPr/>
          </p:nvSpPr>
          <p:spPr>
            <a:xfrm>
              <a:off x="2383870" y="596011"/>
              <a:ext cx="6687804" cy="2998711"/>
            </a:xfrm>
            <a:prstGeom prst="rect">
              <a:avLst/>
            </a:prstGeom>
            <a:noFill/>
            <a:ln>
              <a:noFill/>
            </a:ln>
          </p:spPr>
          <p:txBody>
            <a:bodyPr spcFirstLastPara="1" wrap="square" lIns="121900" tIns="121900" rIns="121900" bIns="121900" anchor="ctr" anchorCtr="0">
              <a:noAutofit/>
            </a:bodyPr>
            <a:lstStyle/>
            <a:p>
              <a:pPr algn="ctr"/>
              <a:r>
                <a:rPr lang="en-US" sz="3200" dirty="0">
                  <a:latin typeface="Calibri" panose="020F0502020204030204" pitchFamily="34" charset="0"/>
                  <a:cs typeface="Calibri" panose="020F0502020204030204" pitchFamily="34" charset="0"/>
                </a:rPr>
                <a:t>What should motivate believers to win souls?</a:t>
              </a:r>
            </a:p>
            <a:p>
              <a:pPr marL="0" marR="0" lvl="0" indent="0" algn="ctr" rtl="0">
                <a:lnSpc>
                  <a:spcPct val="100000"/>
                </a:lnSpc>
                <a:spcBef>
                  <a:spcPts val="0"/>
                </a:spcBef>
                <a:spcAft>
                  <a:spcPts val="0"/>
                </a:spcAft>
                <a:buClr>
                  <a:schemeClr val="dk1"/>
                </a:buClr>
                <a:buSzPts val="3200"/>
                <a:buFont typeface="Calibri"/>
                <a:buNone/>
              </a:pPr>
              <a:r>
                <a:rPr lang="en-US" sz="3200" b="1" dirty="0">
                  <a:solidFill>
                    <a:schemeClr val="dk1"/>
                  </a:solidFill>
                  <a:latin typeface="Calibri"/>
                  <a:ea typeface="Calibri"/>
                  <a:cs typeface="Calibri"/>
                  <a:sym typeface="Calibri"/>
                </a:rPr>
                <a:t>Mark 16:15, 2 Corinthians 5:14–15</a:t>
              </a:r>
            </a:p>
            <a:p>
              <a:pPr marL="0" marR="0" lvl="0" indent="0" algn="ctr" rtl="0">
                <a:lnSpc>
                  <a:spcPct val="100000"/>
                </a:lnSpc>
                <a:spcBef>
                  <a:spcPts val="0"/>
                </a:spcBef>
                <a:spcAft>
                  <a:spcPts val="0"/>
                </a:spcAft>
                <a:buClr>
                  <a:schemeClr val="dk1"/>
                </a:buClr>
                <a:buSzPts val="3200"/>
                <a:buFont typeface="Calibri"/>
                <a:buNone/>
              </a:pPr>
              <a:r>
                <a:rPr lang="en-US" sz="3200" b="1" dirty="0">
                  <a:solidFill>
                    <a:schemeClr val="dk1"/>
                  </a:solidFill>
                  <a:latin typeface="Calibri"/>
                  <a:ea typeface="Calibri"/>
                  <a:cs typeface="Calibri"/>
                  <a:sym typeface="Calibri"/>
                </a:rPr>
                <a:t>Romans 10:13–15</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1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80" name="Google Shape;280;p10"/>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81" name="Google Shape;281;p10"/>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82" name="Google Shape;282;p10"/>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83" name="Google Shape;283;p10"/>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5</a:t>
            </a:r>
            <a:endParaRPr sz="4000">
              <a:solidFill>
                <a:srgbClr val="FFFFFF"/>
              </a:solidFill>
            </a:endParaRPr>
          </a:p>
        </p:txBody>
      </p:sp>
      <p:pic>
        <p:nvPicPr>
          <p:cNvPr id="284" name="Google Shape;284;p10"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85" name="Google Shape;285;p10"/>
          <p:cNvGrpSpPr/>
          <p:nvPr/>
        </p:nvGrpSpPr>
        <p:grpSpPr>
          <a:xfrm>
            <a:off x="2406916" y="2617366"/>
            <a:ext cx="7402108" cy="3686629"/>
            <a:chOff x="1762860" y="1387"/>
            <a:chExt cx="7402108" cy="3686629"/>
          </a:xfrm>
        </p:grpSpPr>
        <p:sp>
          <p:nvSpPr>
            <p:cNvPr id="286" name="Google Shape;286;p10"/>
            <p:cNvSpPr/>
            <p:nvPr/>
          </p:nvSpPr>
          <p:spPr>
            <a:xfrm>
              <a:off x="1762860" y="1387"/>
              <a:ext cx="6874392" cy="3185299"/>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0"/>
            <p:cNvSpPr/>
            <p:nvPr/>
          </p:nvSpPr>
          <p:spPr>
            <a:xfrm>
              <a:off x="2290576" y="502717"/>
              <a:ext cx="6874392" cy="3185299"/>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0"/>
            <p:cNvSpPr txBox="1"/>
            <p:nvPr/>
          </p:nvSpPr>
          <p:spPr>
            <a:xfrm>
              <a:off x="2383870" y="596011"/>
              <a:ext cx="6687804" cy="2998711"/>
            </a:xfrm>
            <a:prstGeom prst="rect">
              <a:avLst/>
            </a:prstGeom>
            <a:noFill/>
            <a:ln>
              <a:noFill/>
            </a:ln>
          </p:spPr>
          <p:txBody>
            <a:bodyPr spcFirstLastPara="1" wrap="square" lIns="121900" tIns="121900" rIns="121900" bIns="121900" anchor="ctr" anchorCtr="0">
              <a:noAutofit/>
            </a:bodyPr>
            <a:lstStyle/>
            <a:p>
              <a:pPr algn="ctr"/>
              <a:r>
                <a:rPr lang="en-US" sz="3200" dirty="0">
                  <a:latin typeface="Calibri" panose="020F0502020204030204" pitchFamily="34" charset="0"/>
                  <a:cs typeface="Calibri" panose="020F0502020204030204" pitchFamily="34" charset="0"/>
                </a:rPr>
                <a:t>How can believers avoid seeking men’s praise in their service to God?</a:t>
              </a:r>
            </a:p>
            <a:p>
              <a:pPr marL="0" marR="0" lvl="0" indent="0" algn="ctr" rtl="0">
                <a:lnSpc>
                  <a:spcPct val="100000"/>
                </a:lnSpc>
                <a:spcBef>
                  <a:spcPts val="0"/>
                </a:spcBef>
                <a:spcAft>
                  <a:spcPts val="0"/>
                </a:spcAft>
                <a:buClr>
                  <a:schemeClr val="dk1"/>
                </a:buClr>
                <a:buSzPts val="3200"/>
                <a:buFont typeface="Calibri"/>
                <a:buNone/>
              </a:pPr>
              <a:r>
                <a:rPr lang="en-US" sz="3200" b="1" dirty="0">
                  <a:solidFill>
                    <a:schemeClr val="dk1"/>
                  </a:solidFill>
                  <a:latin typeface="Calibri"/>
                  <a:ea typeface="Calibri"/>
                  <a:cs typeface="Calibri"/>
                  <a:sym typeface="Calibri"/>
                </a:rPr>
                <a:t>Galatians 1:10; Colossians 3:23–24;</a:t>
              </a:r>
            </a:p>
            <a:p>
              <a:pPr marL="0" marR="0" lvl="0" indent="0" algn="ctr" rtl="0">
                <a:lnSpc>
                  <a:spcPct val="100000"/>
                </a:lnSpc>
                <a:spcBef>
                  <a:spcPts val="0"/>
                </a:spcBef>
                <a:spcAft>
                  <a:spcPts val="0"/>
                </a:spcAft>
                <a:buClr>
                  <a:schemeClr val="dk1"/>
                </a:buClr>
                <a:buSzPts val="3200"/>
                <a:buFont typeface="Calibri"/>
                <a:buNone/>
              </a:pPr>
              <a:r>
                <a:rPr lang="en-US" sz="3200" b="1" dirty="0">
                  <a:solidFill>
                    <a:schemeClr val="dk1"/>
                  </a:solidFill>
                  <a:latin typeface="Calibri"/>
                  <a:ea typeface="Calibri"/>
                  <a:cs typeface="Calibri"/>
                  <a:sym typeface="Calibri"/>
                </a:rPr>
                <a:t>2Corinthians 10:18</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11"/>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95" name="Google Shape;295;p11"/>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CONCLUSION</a:t>
            </a:r>
            <a:endParaRPr sz="2800">
              <a:solidFill>
                <a:srgbClr val="FFFFFF"/>
              </a:solidFill>
            </a:endParaRPr>
          </a:p>
        </p:txBody>
      </p:sp>
      <p:sp>
        <p:nvSpPr>
          <p:cNvPr id="296" name="Google Shape;296;p11"/>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97" name="Google Shape;297;p11"/>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98" name="Google Shape;298;p11"/>
          <p:cNvSpPr txBox="1">
            <a:spLocks noGrp="1"/>
          </p:cNvSpPr>
          <p:nvPr>
            <p:ph type="body" idx="1"/>
          </p:nvPr>
        </p:nvSpPr>
        <p:spPr>
          <a:xfrm>
            <a:off x="4130211" y="686862"/>
            <a:ext cx="7517258" cy="5475129"/>
          </a:xfrm>
          <a:prstGeom prst="rect">
            <a:avLst/>
          </a:prstGeom>
          <a:noFill/>
          <a:ln>
            <a:noFill/>
          </a:ln>
        </p:spPr>
        <p:txBody>
          <a:bodyPr spcFirstLastPara="1" wrap="square" lIns="91425" tIns="45700" rIns="91425" bIns="45700" anchor="ctr" anchorCtr="0">
            <a:noAutofit/>
          </a:bodyPr>
          <a:lstStyle/>
          <a:p>
            <a:pPr marL="0" lvl="0" indent="0" algn="ctr">
              <a:lnSpc>
                <a:spcPct val="110000"/>
              </a:lnSpc>
              <a:spcBef>
                <a:spcPts val="0"/>
              </a:spcBef>
              <a:buSzPts val="2800"/>
              <a:buNone/>
            </a:pPr>
            <a:r>
              <a:rPr lang="en-US" b="1" dirty="0"/>
              <a:t>John’s ministry was centered on preparing the way for Christ through the message of repentance and pointing men to the Saviour. Christ’s testimony shows that true greatness is found in one’s relationship with Him. As believers living in the fuller revelation of the gospel, we must faithfully preach repentance, win souls and serve God courageously without seeking the praise of men.</a:t>
            </a:r>
          </a:p>
        </p:txBody>
      </p:sp>
      <p:pic>
        <p:nvPicPr>
          <p:cNvPr id="299" name="Google Shape;299;p11"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12"/>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05" name="Google Shape;305;p12"/>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ASSIGNMENT</a:t>
            </a:r>
            <a:endParaRPr sz="2800">
              <a:solidFill>
                <a:srgbClr val="FFFFFF"/>
              </a:solidFill>
            </a:endParaRPr>
          </a:p>
        </p:txBody>
      </p:sp>
      <p:sp>
        <p:nvSpPr>
          <p:cNvPr id="306" name="Google Shape;306;p12"/>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07" name="Google Shape;307;p12"/>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08" name="Google Shape;308;p12"/>
          <p:cNvSpPr txBox="1">
            <a:spLocks noGrp="1"/>
          </p:cNvSpPr>
          <p:nvPr>
            <p:ph type="body" idx="1"/>
          </p:nvPr>
        </p:nvSpPr>
        <p:spPr>
          <a:xfrm>
            <a:off x="4191609" y="686862"/>
            <a:ext cx="7541470" cy="5475129"/>
          </a:xfrm>
          <a:prstGeom prst="rect">
            <a:avLst/>
          </a:prstGeom>
          <a:noFill/>
          <a:ln>
            <a:noFill/>
          </a:ln>
        </p:spPr>
        <p:txBody>
          <a:bodyPr spcFirstLastPara="1" wrap="square" lIns="91425" tIns="45700" rIns="91425" bIns="45700" anchor="ctr" anchorCtr="0">
            <a:noAutofit/>
          </a:bodyPr>
          <a:lstStyle/>
          <a:p>
            <a:pPr marL="0" lvl="0" indent="0" algn="ctr" rtl="0">
              <a:lnSpc>
                <a:spcPct val="110000"/>
              </a:lnSpc>
              <a:spcBef>
                <a:spcPts val="1000"/>
              </a:spcBef>
              <a:spcAft>
                <a:spcPts val="0"/>
              </a:spcAft>
              <a:buClr>
                <a:srgbClr val="FF0000"/>
              </a:buClr>
              <a:buSzPts val="2800"/>
              <a:buNone/>
            </a:pPr>
            <a:r>
              <a:rPr lang="en-US" b="1" dirty="0">
                <a:solidFill>
                  <a:schemeClr val="tx1"/>
                </a:solidFill>
              </a:rPr>
              <a:t>What have you learned from Christ’s testimony concerning John the Baptist and the value of a believer’s relationship with Christ? How can you apply these lessons in your daily walk and service to God?</a:t>
            </a:r>
          </a:p>
          <a:p>
            <a:pPr marL="0" lvl="0" indent="0" algn="ctr" rtl="0">
              <a:lnSpc>
                <a:spcPct val="110000"/>
              </a:lnSpc>
              <a:spcBef>
                <a:spcPts val="1000"/>
              </a:spcBef>
              <a:spcAft>
                <a:spcPts val="0"/>
              </a:spcAft>
              <a:buClr>
                <a:srgbClr val="FF0000"/>
              </a:buClr>
              <a:buSzPts val="2800"/>
              <a:buNone/>
            </a:pPr>
            <a:endParaRPr lang="en-US" b="1" dirty="0">
              <a:solidFill>
                <a:schemeClr val="tx1"/>
              </a:solidFill>
            </a:endParaRPr>
          </a:p>
          <a:p>
            <a:pPr marL="0" lvl="0" indent="0" algn="ctr" rtl="0">
              <a:lnSpc>
                <a:spcPct val="110000"/>
              </a:lnSpc>
              <a:spcBef>
                <a:spcPts val="1000"/>
              </a:spcBef>
              <a:spcAft>
                <a:spcPts val="0"/>
              </a:spcAft>
              <a:buClr>
                <a:srgbClr val="FF0000"/>
              </a:buClr>
              <a:buSzPts val="2800"/>
              <a:buNone/>
            </a:pPr>
            <a:r>
              <a:rPr lang="en-US" b="1" dirty="0">
                <a:solidFill>
                  <a:schemeClr val="tx1"/>
                </a:solidFill>
              </a:rPr>
              <a:t>Prepare to share your answer next week.</a:t>
            </a:r>
          </a:p>
        </p:txBody>
      </p:sp>
      <p:pic>
        <p:nvPicPr>
          <p:cNvPr id="309" name="Google Shape;309;p12"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theme/theme1.xml><?xml version="1.0" encoding="utf-8"?>
<a:theme xmlns:a="http://schemas.openxmlformats.org/drawingml/2006/main" name="4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TotalTime>
  <Words>493</Words>
  <Application>Microsoft Office PowerPoint</Application>
  <PresentationFormat>Widescreen</PresentationFormat>
  <Paragraphs>62</Paragraphs>
  <Slides>12</Slides>
  <Notes>11</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Cambria</vt:lpstr>
      <vt:lpstr>4_Office Theme</vt:lpstr>
      <vt:lpstr>SEARCH THE SCRIPTURES</vt:lpstr>
      <vt:lpstr>ASSIGNMENT</vt:lpstr>
      <vt:lpstr> LESSON 22:  Christ’s testimony of John the Baptist</vt:lpstr>
      <vt:lpstr>INTRODUCTION</vt:lpstr>
      <vt:lpstr>Christ’s testimony of John the Baptist</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DCLM NL</dc:creator>
  <cp:lastModifiedBy>Augustine Ayantunde</cp:lastModifiedBy>
  <cp:revision>17</cp:revision>
  <dcterms:created xsi:type="dcterms:W3CDTF">2023-01-06T14:44:39Z</dcterms:created>
  <dcterms:modified xsi:type="dcterms:W3CDTF">2026-05-09T16:39:26Z</dcterms:modified>
</cp:coreProperties>
</file>