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6"/>
  </p:notesMasterIdLst>
  <p:sldIdLst>
    <p:sldId id="4219" r:id="rId8"/>
    <p:sldId id="269" r:id="rId9"/>
    <p:sldId id="270" r:id="rId10"/>
    <p:sldId id="4399" r:id="rId11"/>
    <p:sldId id="292" r:id="rId12"/>
    <p:sldId id="4400" r:id="rId13"/>
    <p:sldId id="294" r:id="rId14"/>
    <p:sldId id="295" r:id="rId15"/>
    <p:sldId id="296" r:id="rId16"/>
    <p:sldId id="4401" r:id="rId17"/>
    <p:sldId id="257" r:id="rId18"/>
    <p:sldId id="265" r:id="rId19"/>
    <p:sldId id="258" r:id="rId20"/>
    <p:sldId id="259" r:id="rId21"/>
    <p:sldId id="260" r:id="rId22"/>
    <p:sldId id="4406" r:id="rId23"/>
    <p:sldId id="4407" r:id="rId24"/>
    <p:sldId id="4408" r:id="rId25"/>
    <p:sldId id="4409" r:id="rId26"/>
    <p:sldId id="4410" r:id="rId27"/>
    <p:sldId id="4411" r:id="rId28"/>
    <p:sldId id="4412" r:id="rId29"/>
    <p:sldId id="3211" r:id="rId30"/>
    <p:sldId id="3200" r:id="rId31"/>
    <p:sldId id="3201" r:id="rId32"/>
    <p:sldId id="4231" r:id="rId33"/>
    <p:sldId id="3163" r:id="rId34"/>
    <p:sldId id="3380" r:id="rId35"/>
    <p:sldId id="4413" r:id="rId36"/>
    <p:sldId id="4404" r:id="rId37"/>
    <p:sldId id="4397" r:id="rId38"/>
    <p:sldId id="4327" r:id="rId39"/>
    <p:sldId id="4328" r:id="rId40"/>
    <p:sldId id="4104" r:id="rId41"/>
    <p:sldId id="4402" r:id="rId42"/>
    <p:sldId id="4403" r:id="rId43"/>
    <p:sldId id="274" r:id="rId44"/>
    <p:sldId id="299" r:id="rId45"/>
    <p:sldId id="300" r:id="rId46"/>
    <p:sldId id="301" r:id="rId47"/>
    <p:sldId id="302" r:id="rId48"/>
    <p:sldId id="303" r:id="rId49"/>
    <p:sldId id="304" r:id="rId50"/>
    <p:sldId id="305" r:id="rId51"/>
    <p:sldId id="298" r:id="rId52"/>
    <p:sldId id="3627" r:id="rId53"/>
    <p:sldId id="3204" r:id="rId54"/>
    <p:sldId id="2089"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44" d="100"/>
          <a:sy n="44" d="100"/>
        </p:scale>
        <p:origin x="72" y="461"/>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8/10/relationships/authors" Target="author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presProps" Target="pres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12</a:t>
            </a:fld>
            <a:endParaRPr lang="en-US"/>
          </a:p>
        </p:txBody>
      </p:sp>
    </p:spTree>
    <p:extLst>
      <p:ext uri="{BB962C8B-B14F-4D97-AF65-F5344CB8AC3E}">
        <p14:creationId xmlns:p14="http://schemas.microsoft.com/office/powerpoint/2010/main" val="1498237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13</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14</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200"/>
              <a:buFont typeface="Calibri"/>
              <a:buNone/>
            </a:pPr>
            <a:endParaRPr/>
          </a:p>
        </p:txBody>
      </p:sp>
      <p:sp>
        <p:nvSpPr>
          <p:cNvPr id="205" name="Google Shape;20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15</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17</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18</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19</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20</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29</a:t>
            </a:fld>
            <a:endParaRPr lang="en-US"/>
          </a:p>
        </p:txBody>
      </p:sp>
    </p:spTree>
    <p:extLst>
      <p:ext uri="{BB962C8B-B14F-4D97-AF65-F5344CB8AC3E}">
        <p14:creationId xmlns:p14="http://schemas.microsoft.com/office/powerpoint/2010/main" val="260876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33</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47</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04/06/2026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04/06/2026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04/06/2026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6/4/2026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6/4/2026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6/4/2026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6/4/2026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6/4/2026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6/4/2026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6/4/2026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6/4/2026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6/4/2026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6/4/2026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6/4/2026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6/4/2026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6/4/2026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6/4/2026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6/4/2026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6/4/2026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6/4/2026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6/4/2026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6/4/2026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6/4/2026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353941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520792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729356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236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16569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416092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59436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92818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5"/>
          <p:cNvSpPr>
            <a:spLocks noGrp="1"/>
          </p:cNvSpPr>
          <p:nvPr>
            <p:ph type="pic" idx="2"/>
          </p:nvPr>
        </p:nvSpPr>
        <p:spPr>
          <a:xfrm>
            <a:off x="5183188" y="987425"/>
            <a:ext cx="6172200" cy="4873625"/>
          </a:xfrm>
          <a:prstGeom prst="rect">
            <a:avLst/>
          </a:prstGeom>
          <a:noFill/>
          <a:ln>
            <a:noFill/>
          </a:ln>
        </p:spPr>
      </p:sp>
      <p:sp>
        <p:nvSpPr>
          <p:cNvPr id="143" name="Google Shape;143;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405698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9666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3330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04/06/2026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6/4/2026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04/06/2026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6/4/2026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6/4/2026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6/4/2026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6164111"/>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notesSlide" Target="../notesSlides/notesSlide15.xml"/><Relationship Id="rId7" Type="http://schemas.openxmlformats.org/officeDocument/2006/relationships/image" Target="../media/image20.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svg"/><Relationship Id="rId9"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image" Target="../media/image30.png"/><Relationship Id="rId4"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07</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-06-2026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049:</a:t>
            </a:r>
            <a:r>
              <a:rPr lang="en-US" sz="7200" b="1" dirty="0">
                <a:solidFill>
                  <a:schemeClr val="bg1"/>
                </a:solidFill>
                <a:effectLst>
                  <a:outerShdw blurRad="38100" dist="38100" dir="2700000" algn="tl">
                    <a:srgbClr val="000000">
                      <a:alpha val="43137"/>
                    </a:srgbClr>
                  </a:outerShdw>
                </a:effectLst>
              </a:rPr>
              <a:t> LET OTHERS SEE JESUS IN YOU </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LET OTHERS SEE JESUS IN YOU [GHS 049]</a:t>
            </a:r>
          </a:p>
        </p:txBody>
      </p:sp>
      <p:grpSp>
        <p:nvGrpSpPr>
          <p:cNvPr id="3" name="Group 2"/>
          <p:cNvGrpSpPr/>
          <p:nvPr/>
        </p:nvGrpSpPr>
        <p:grpSpPr>
          <a:xfrm>
            <a:off x="243372" y="165601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passing thro’ this world of sin,</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others your life shall view,</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clean and pure without, within,</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telling the story, be faithful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Tree>
    <p:extLst>
      <p:ext uri="{BB962C8B-B14F-4D97-AF65-F5344CB8AC3E}">
        <p14:creationId xmlns:p14="http://schemas.microsoft.com/office/powerpoint/2010/main" val="1958281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LET OTHERS SEE JESUS IN YOU [GHS 049]</a:t>
            </a:r>
          </a:p>
        </p:txBody>
      </p:sp>
      <p:grpSp>
        <p:nvGrpSpPr>
          <p:cNvPr id="3" name="Group 2"/>
          <p:cNvGrpSpPr/>
          <p:nvPr/>
        </p:nvGrpSpPr>
        <p:grpSpPr>
          <a:xfrm>
            <a:off x="243372" y="165601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Your life’s a book before their eyes,</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They’re reading it thro’ and thro’;</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Say, does it point them to the skies,</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others see Jesus in you?</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13752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telling the story, be faithful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Tree>
    <p:extLst>
      <p:ext uri="{BB962C8B-B14F-4D97-AF65-F5344CB8AC3E}">
        <p14:creationId xmlns:p14="http://schemas.microsoft.com/office/powerpoint/2010/main" val="3178126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LET OTHERS SEE JESUS IN YOU [GHS 049]</a:t>
            </a:r>
          </a:p>
        </p:txBody>
      </p:sp>
      <p:grpSp>
        <p:nvGrpSpPr>
          <p:cNvPr id="3" name="Group 2"/>
          <p:cNvGrpSpPr/>
          <p:nvPr/>
        </p:nvGrpSpPr>
        <p:grpSpPr>
          <a:xfrm>
            <a:off x="243372" y="165601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joy ‘twill be at set of sun,</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mansions beyond the blue,</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find some souls that you have won;</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46528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telling the story, be faithful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Tree>
    <p:extLst>
      <p:ext uri="{BB962C8B-B14F-4D97-AF65-F5344CB8AC3E}">
        <p14:creationId xmlns:p14="http://schemas.microsoft.com/office/powerpoint/2010/main" val="2786791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LET OTHERS SEE JESUS IN YOU [GHS 049]</a:t>
            </a:r>
          </a:p>
        </p:txBody>
      </p:sp>
      <p:grpSp>
        <p:nvGrpSpPr>
          <p:cNvPr id="3" name="Group 2"/>
          <p:cNvGrpSpPr/>
          <p:nvPr/>
        </p:nvGrpSpPr>
        <p:grpSpPr>
          <a:xfrm>
            <a:off x="243372" y="1656012"/>
            <a:ext cx="11948629" cy="2800767"/>
            <a:chOff x="257130" y="1719391"/>
            <a:chExt cx="10547818" cy="2800767"/>
          </a:xfrm>
        </p:grpSpPr>
        <p:sp>
          <p:nvSpPr>
            <p:cNvPr id="14339" name="TextBox 1"/>
            <p:cNvSpPr txBox="1">
              <a:spLocks noChangeArrowheads="1"/>
            </p:cNvSpPr>
            <p:nvPr/>
          </p:nvSpPr>
          <p:spPr bwMode="auto">
            <a:xfrm>
              <a:off x="907147" y="1719391"/>
              <a:ext cx="989780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live for Christ both day and night,</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faithful, be brave and true,</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lead the lost, to life and light;</a:t>
              </a:r>
              <a:b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1236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 …..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telling the story, be faithful and true,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others see Jesus in you.</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717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p2"/>
          <p:cNvSpPr/>
          <p:nvPr/>
        </p:nvSpPr>
        <p:spPr>
          <a:xfrm>
            <a:off x="0" y="0"/>
            <a:ext cx="12192000"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4" name="Google Shape;174;p2"/>
          <p:cNvSpPr/>
          <p:nvPr/>
        </p:nvSpPr>
        <p:spPr>
          <a:xfrm>
            <a:off x="646745" y="640080"/>
            <a:ext cx="10920415" cy="5577818"/>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3137"/>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5" name="Google Shape;175;p2"/>
          <p:cNvSpPr/>
          <p:nvPr/>
        </p:nvSpPr>
        <p:spPr>
          <a:xfrm>
            <a:off x="968024" y="960109"/>
            <a:ext cx="10277856" cy="493776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6" name="Google Shape;176;p2"/>
          <p:cNvSpPr txBox="1">
            <a:spLocks noGrp="1"/>
          </p:cNvSpPr>
          <p:nvPr>
            <p:ph type="ctrTitle"/>
          </p:nvPr>
        </p:nvSpPr>
        <p:spPr>
          <a:xfrm>
            <a:off x="1524000" y="1376363"/>
            <a:ext cx="9144000" cy="252159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7000"/>
              <a:buFont typeface="Cambria"/>
              <a:buNone/>
            </a:pPr>
            <a:r>
              <a:rPr lang="en-US" sz="7000" b="1" i="0" u="none" strike="noStrike" cap="none">
                <a:latin typeface="Cambria"/>
                <a:ea typeface="Cambria"/>
                <a:cs typeface="Cambria"/>
                <a:sym typeface="Cambria"/>
              </a:rPr>
              <a:t>SEARCH THE SCRIPTURES</a:t>
            </a:r>
            <a:endParaRPr sz="7000"/>
          </a:p>
        </p:txBody>
      </p:sp>
      <p:sp>
        <p:nvSpPr>
          <p:cNvPr id="177" name="Google Shape;177;p2"/>
          <p:cNvSpPr txBox="1">
            <a:spLocks noGrp="1"/>
          </p:cNvSpPr>
          <p:nvPr>
            <p:ph type="subTitle" idx="1"/>
          </p:nvPr>
        </p:nvSpPr>
        <p:spPr>
          <a:xfrm>
            <a:off x="1524000" y="4617728"/>
            <a:ext cx="9144000" cy="94433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b="1" dirty="0"/>
              <a:t>07-06-2026</a:t>
            </a:r>
            <a:endParaRPr b="1" dirty="0"/>
          </a:p>
        </p:txBody>
      </p:sp>
      <p:cxnSp>
        <p:nvCxnSpPr>
          <p:cNvPr id="178" name="Google Shape;178;p2"/>
          <p:cNvCxnSpPr/>
          <p:nvPr/>
        </p:nvCxnSpPr>
        <p:spPr>
          <a:xfrm>
            <a:off x="3352800" y="4479276"/>
            <a:ext cx="5486400" cy="0"/>
          </a:xfrm>
          <a:prstGeom prst="straightConnector1">
            <a:avLst/>
          </a:prstGeom>
          <a:noFill/>
          <a:ln w="19050" cap="flat" cmpd="sng">
            <a:solidFill>
              <a:srgbClr val="7F7F7F"/>
            </a:solidFill>
            <a:prstDash val="solid"/>
            <a:miter lim="800000"/>
            <a:headEnd type="none" w="sm" len="sm"/>
            <a:tailEnd type="none" w="sm" len="sm"/>
          </a:ln>
        </p:spPr>
      </p:cxnSp>
      <p:pic>
        <p:nvPicPr>
          <p:cNvPr id="179" name="Google Shape;179;p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784836"/>
            <a:ext cx="7037591" cy="5475129"/>
          </a:xfrm>
        </p:spPr>
        <p:txBody>
          <a:bodyPr anchor="ctr">
            <a:normAutofit/>
          </a:body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prstClr val="white">
                    <a:lumMod val="65000"/>
                  </a:prstClr>
                </a:solidFill>
                <a:effectLst/>
                <a:uLnTx/>
                <a:uFillTx/>
                <a:latin typeface="Calibri"/>
                <a:ea typeface="+mn-ea"/>
                <a:cs typeface="+mn-cs"/>
              </a:rPr>
              <a:t>Pray, prepare and preach the gospel to at least someone new this week, and share your experience with the congregation next week</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Volunteers please!</a:t>
            </a:r>
          </a:p>
          <a:p>
            <a:pPr marL="0" indent="0" algn="ctr">
              <a:lnSpc>
                <a:spcPct val="100000"/>
              </a:lnSpc>
              <a:buNone/>
            </a:pPr>
            <a:endParaRPr lang="en-US"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648CA97D-F05E-F7CF-2502-09279E03FC75}"/>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TextBox 8">
            <a:extLst>
              <a:ext uri="{FF2B5EF4-FFF2-40B4-BE49-F238E27FC236}">
                <a16:creationId xmlns:a16="http://schemas.microsoft.com/office/drawing/2014/main" id="{56E38CBA-D6C4-33ED-1E56-25FFB2FB0DA7}"/>
              </a:ext>
            </a:extLst>
          </p:cNvPr>
          <p:cNvSpPr txBox="1"/>
          <p:nvPr/>
        </p:nvSpPr>
        <p:spPr>
          <a:xfrm>
            <a:off x="813452" y="4941432"/>
            <a:ext cx="2915373" cy="867930"/>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Jesus sends out the twelve</a:t>
            </a:r>
          </a:p>
        </p:txBody>
      </p:sp>
    </p:spTree>
    <p:extLst>
      <p:ext uri="{BB962C8B-B14F-4D97-AF65-F5344CB8AC3E}">
        <p14:creationId xmlns:p14="http://schemas.microsoft.com/office/powerpoint/2010/main" val="3098474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p3"/>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6" name="Google Shape;186;p3"/>
          <p:cNvSpPr txBox="1">
            <a:spLocks noGrp="1"/>
          </p:cNvSpPr>
          <p:nvPr>
            <p:ph type="title"/>
          </p:nvPr>
        </p:nvSpPr>
        <p:spPr>
          <a:xfrm>
            <a:off x="698049" y="742951"/>
            <a:ext cx="3609975" cy="4962524"/>
          </a:xfrm>
          <a:prstGeom prst="rect">
            <a:avLst/>
          </a:prstGeom>
          <a:noFill/>
          <a:ln>
            <a:noFill/>
          </a:ln>
        </p:spPr>
        <p:txBody>
          <a:bodyPr spcFirstLastPara="1" wrap="square" lIns="91425" tIns="45700" rIns="91425" bIns="45700" anchor="ctr" anchorCtr="0">
            <a:normAutofit/>
          </a:bodyPr>
          <a:lstStyle/>
          <a:p>
            <a:pPr algn="ctr">
              <a:buClr>
                <a:srgbClr val="FFFFFF"/>
              </a:buClr>
              <a:buSzPts val="4800"/>
            </a:pPr>
            <a:br>
              <a:rPr lang="en-US" sz="4800" b="1" i="0" u="sng" strike="noStrike" cap="none" dirty="0">
                <a:solidFill>
                  <a:srgbClr val="FFFFFF"/>
                </a:solidFill>
                <a:latin typeface="Calibri"/>
                <a:ea typeface="Calibri"/>
                <a:cs typeface="Calibri"/>
                <a:sym typeface="Calibri"/>
              </a:rPr>
            </a:br>
            <a:r>
              <a:rPr lang="en-US" sz="4800" b="1" i="0" u="sng" strike="noStrike" cap="none" dirty="0">
                <a:solidFill>
                  <a:srgbClr val="FFFFFF"/>
                </a:solidFill>
                <a:latin typeface="Calibri"/>
                <a:ea typeface="Calibri"/>
                <a:cs typeface="Calibri"/>
                <a:sym typeface="Calibri"/>
              </a:rPr>
              <a:t>LESSON 22</a:t>
            </a:r>
            <a:r>
              <a:rPr lang="en-US" sz="4800" b="1" i="0" u="none" strike="noStrike" cap="none" dirty="0">
                <a:solidFill>
                  <a:srgbClr val="FFFFFF"/>
                </a:solidFill>
                <a:latin typeface="Calibri"/>
                <a:ea typeface="Calibri"/>
                <a:cs typeface="Calibri"/>
                <a:sym typeface="Calibri"/>
              </a:rPr>
              <a:t>: </a:t>
            </a:r>
            <a:br>
              <a:rPr lang="en-US" sz="4800" b="1" i="0" u="none" strike="noStrike" cap="none" dirty="0">
                <a:solidFill>
                  <a:srgbClr val="FFFFFF"/>
                </a:solidFill>
                <a:latin typeface="Calibri"/>
                <a:ea typeface="Calibri"/>
                <a:cs typeface="Calibri"/>
                <a:sym typeface="Calibri"/>
              </a:rPr>
            </a:br>
            <a:r>
              <a:rPr lang="en-US" sz="4800" b="1" dirty="0">
                <a:solidFill>
                  <a:srgbClr val="FFFFFF"/>
                </a:solidFill>
              </a:rPr>
              <a:t>Christ’s</a:t>
            </a:r>
            <a:br>
              <a:rPr lang="en-US" sz="4800" b="1" dirty="0">
                <a:solidFill>
                  <a:srgbClr val="FFFFFF"/>
                </a:solidFill>
              </a:rPr>
            </a:br>
            <a:r>
              <a:rPr lang="en-US" sz="4800" b="1" dirty="0">
                <a:solidFill>
                  <a:srgbClr val="FFFFFF"/>
                </a:solidFill>
              </a:rPr>
              <a:t>testimony of</a:t>
            </a:r>
            <a:br>
              <a:rPr lang="en-US" sz="4800" b="1" dirty="0">
                <a:solidFill>
                  <a:srgbClr val="FFFFFF"/>
                </a:solidFill>
              </a:rPr>
            </a:br>
            <a:r>
              <a:rPr lang="en-US" sz="4800" b="1" dirty="0">
                <a:solidFill>
                  <a:srgbClr val="FFFFFF"/>
                </a:solidFill>
              </a:rPr>
              <a:t>John the Baptist</a:t>
            </a:r>
            <a:endParaRPr sz="4800" dirty="0">
              <a:solidFill>
                <a:srgbClr val="FFFFFF"/>
              </a:solidFill>
              <a:latin typeface="Calibri"/>
              <a:ea typeface="Calibri"/>
              <a:cs typeface="Calibri"/>
              <a:sym typeface="Calibri"/>
            </a:endParaRPr>
          </a:p>
        </p:txBody>
      </p:sp>
      <p:pic>
        <p:nvPicPr>
          <p:cNvPr id="187" name="Google Shape;187;p3"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88" name="Google Shape;188;p3"/>
          <p:cNvSpPr/>
          <p:nvPr/>
        </p:nvSpPr>
        <p:spPr>
          <a:xfrm>
            <a:off x="5468389" y="650356"/>
            <a:ext cx="6263640" cy="842014"/>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599BD5"/>
          </a:solidFill>
          <a:ln w="12700" cap="flat" cmpd="sng">
            <a:solidFill>
              <a:schemeClr val="lt1"/>
            </a:solidFill>
            <a:prstDash val="solid"/>
            <a:miter lim="800000"/>
            <a:headEnd type="none" w="sm" len="sm"/>
            <a:tailEnd type="none" w="sm" len="sm"/>
          </a:ln>
        </p:spPr>
        <p:txBody>
          <a:bodyPr spcFirstLastPara="1" wrap="square" lIns="241150" tIns="241150" rIns="241150" bIns="241150" anchor="ctr"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3200"/>
              <a:buFont typeface="Calibri"/>
              <a:buNone/>
              <a:tabLst/>
              <a:defRPr/>
            </a:pPr>
            <a:r>
              <a:rPr kumimoji="0" lang="en-US" sz="3200" b="1" i="0" u="none" strike="noStrike" kern="0" cap="none" spc="0" normalizeH="0" baseline="0" noProof="0">
                <a:ln>
                  <a:noFill/>
                </a:ln>
                <a:solidFill>
                  <a:srgbClr val="FFFFFF"/>
                </a:solidFill>
                <a:effectLst/>
                <a:uLnTx/>
                <a:uFillTx/>
                <a:latin typeface="Calibri"/>
                <a:ea typeface="Calibri"/>
                <a:cs typeface="Calibri"/>
                <a:sym typeface="Calibri"/>
              </a:rPr>
              <a:t>MEMORY VERSE: ……</a:t>
            </a:r>
            <a:endParaRPr kumimoji="0" sz="3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9" name="Google Shape;189;p3"/>
          <p:cNvSpPr/>
          <p:nvPr/>
        </p:nvSpPr>
        <p:spPr>
          <a:xfrm>
            <a:off x="5030356" y="1578634"/>
            <a:ext cx="7074557" cy="3648973"/>
          </a:xfrm>
          <a:custGeom>
            <a:avLst/>
            <a:gdLst/>
            <a:ahLst/>
            <a:cxnLst/>
            <a:rect l="l" t="t" r="r" b="b"/>
            <a:pathLst>
              <a:path w="6263640" h="1340325" extrusionOk="0">
                <a:moveTo>
                  <a:pt x="0" y="0"/>
                </a:moveTo>
                <a:lnTo>
                  <a:pt x="6263640" y="0"/>
                </a:lnTo>
                <a:lnTo>
                  <a:pt x="6263640" y="1340325"/>
                </a:lnTo>
                <a:lnTo>
                  <a:pt x="0" y="1340325"/>
                </a:lnTo>
                <a:lnTo>
                  <a:pt x="0" y="0"/>
                </a:lnTo>
                <a:close/>
              </a:path>
            </a:pathLst>
          </a:custGeom>
          <a:noFill/>
          <a:ln>
            <a:noFill/>
          </a:ln>
        </p:spPr>
        <p:txBody>
          <a:bodyPr spcFirstLastPara="1" wrap="square" lIns="198850" tIns="46975" rIns="263125" bIns="46975"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000000"/>
                </a:solidFill>
                <a:effectLst/>
                <a:uLnTx/>
                <a:uFillTx/>
                <a:latin typeface="Calibri"/>
                <a:ea typeface="Calibri"/>
                <a:cs typeface="Calibri"/>
                <a:sym typeface="Calibri"/>
              </a:rPr>
              <a:t>“Verily I say unto you,</a:t>
            </a: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000000"/>
                </a:solidFill>
                <a:effectLst/>
                <a:uLnTx/>
                <a:uFillTx/>
                <a:latin typeface="Calibri"/>
                <a:ea typeface="Calibri"/>
                <a:cs typeface="Calibri"/>
                <a:sym typeface="Calibri"/>
              </a:rPr>
              <a:t>Among them that are born of women there</a:t>
            </a: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000000"/>
                </a:solidFill>
                <a:effectLst/>
                <a:uLnTx/>
                <a:uFillTx/>
                <a:latin typeface="Calibri"/>
                <a:ea typeface="Calibri"/>
                <a:cs typeface="Calibri"/>
                <a:sym typeface="Calibri"/>
              </a:rPr>
              <a:t>hath not risen a greater than John the</a:t>
            </a: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000000"/>
                </a:solidFill>
                <a:effectLst/>
                <a:uLnTx/>
                <a:uFillTx/>
                <a:latin typeface="Calibri"/>
                <a:ea typeface="Calibri"/>
                <a:cs typeface="Calibri"/>
                <a:sym typeface="Calibri"/>
              </a:rPr>
              <a:t>Baptist: notwithstanding he that is least</a:t>
            </a: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000000"/>
                </a:solidFill>
                <a:effectLst/>
                <a:uLnTx/>
                <a:uFillTx/>
                <a:latin typeface="Calibri"/>
                <a:ea typeface="Calibri"/>
                <a:cs typeface="Calibri"/>
                <a:sym typeface="Calibri"/>
              </a:rPr>
              <a:t>in the kingdom of heaven is greater than</a:t>
            </a:r>
          </a:p>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000000"/>
                </a:solidFill>
                <a:effectLst/>
                <a:uLnTx/>
                <a:uFillTx/>
                <a:latin typeface="Calibri"/>
                <a:ea typeface="Calibri"/>
                <a:cs typeface="Calibri"/>
                <a:sym typeface="Calibri"/>
              </a:rPr>
              <a:t>he”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80975" marR="0" lvl="1" indent="-180975" algn="ctr" defTabSz="914400" rtl="0" eaLnBrk="1" fontAlgn="auto" latinLnBrk="0" hangingPunct="1">
              <a:lnSpc>
                <a:spcPct val="90000"/>
              </a:lnSpc>
              <a:spcBef>
                <a:spcPts val="56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000000"/>
                </a:solidFill>
                <a:effectLst/>
                <a:uLnTx/>
                <a:uFillTx/>
                <a:latin typeface="Calibri"/>
                <a:ea typeface="Calibri"/>
                <a:cs typeface="Calibri"/>
                <a:sym typeface="Calibri"/>
              </a:rPr>
              <a:t>(Matthew 11:11).</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90" name="Google Shape;190;p3"/>
          <p:cNvSpPr/>
          <p:nvPr/>
        </p:nvSpPr>
        <p:spPr>
          <a:xfrm>
            <a:off x="5230311" y="5172443"/>
            <a:ext cx="6263640" cy="781242"/>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6FAB46"/>
          </a:solidFill>
          <a:ln w="12700" cap="flat" cmpd="sng">
            <a:solidFill>
              <a:schemeClr val="lt1"/>
            </a:solidFill>
            <a:prstDash val="solid"/>
            <a:miter lim="800000"/>
            <a:headEnd type="none" w="sm" len="sm"/>
            <a:tailEnd type="none" w="sm" len="sm"/>
          </a:ln>
        </p:spPr>
        <p:txBody>
          <a:bodyPr spcFirstLastPara="1" wrap="square" lIns="241150" tIns="241150" rIns="241150" bIns="241150" anchor="ctr" anchorCtr="0">
            <a:no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FFFFFF"/>
                </a:solidFill>
                <a:effectLst/>
                <a:uLnTx/>
                <a:uFillTx/>
                <a:latin typeface="Calibri"/>
                <a:ea typeface="Calibri"/>
                <a:cs typeface="Calibri"/>
                <a:sym typeface="Calibri"/>
              </a:rPr>
              <a:t>TEXTS:</a:t>
            </a:r>
            <a:r>
              <a:rPr kumimoji="0" lang="en-US" sz="2800" b="1" i="1" u="none" strike="noStrike" kern="0" cap="none" spc="0" normalizeH="0" baseline="0" noProof="0" dirty="0">
                <a:ln>
                  <a:noFill/>
                </a:ln>
                <a:solidFill>
                  <a:srgbClr val="FFFFFF"/>
                </a:solidFill>
                <a:effectLst/>
                <a:uLnTx/>
                <a:uFillTx/>
                <a:latin typeface="Calibri"/>
                <a:ea typeface="Calibri"/>
                <a:cs typeface="Calibri"/>
                <a:sym typeface="Calibri"/>
              </a:rPr>
              <a:t>  </a:t>
            </a:r>
            <a:r>
              <a:rPr kumimoji="0" lang="en-US" sz="2800" b="1" i="0" u="none" strike="noStrike" kern="0" cap="none" spc="0" normalizeH="0" baseline="0" noProof="0" dirty="0">
                <a:ln>
                  <a:noFill/>
                </a:ln>
                <a:solidFill>
                  <a:srgbClr val="FFFFFF"/>
                </a:solidFill>
                <a:effectLst/>
                <a:uLnTx/>
                <a:uFillTx/>
                <a:latin typeface="Calibri"/>
                <a:ea typeface="Calibri"/>
                <a:cs typeface="Calibri"/>
                <a:sym typeface="Calibri"/>
              </a:rPr>
              <a:t>Matthew 11:1-30; Luke 7:18-35</a:t>
            </a:r>
            <a:endParaRPr kumimoji="0" sz="28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4"/>
          <p:cNvSpPr/>
          <p:nvPr/>
        </p:nvSpPr>
        <p:spPr>
          <a:xfrm>
            <a:off x="4037181" y="448055"/>
            <a:ext cx="7688475" cy="5951024"/>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97" name="Google Shape;197;p4"/>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98" name="Google Shape;198;p4"/>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INTRODUCTION</a:t>
            </a:r>
            <a:endParaRPr sz="2800">
              <a:solidFill>
                <a:srgbClr val="FFFFFF"/>
              </a:solidFill>
            </a:endParaRPr>
          </a:p>
        </p:txBody>
      </p:sp>
      <p:sp>
        <p:nvSpPr>
          <p:cNvPr id="199" name="Google Shape;199;p4"/>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n-GB" sz="2400" b="1" i="0" u="none" strike="noStrike" kern="0" cap="none" spc="0" normalizeH="0" baseline="0" noProof="0" dirty="0">
                <a:ln>
                  <a:noFill/>
                </a:ln>
                <a:solidFill>
                  <a:srgbClr val="FFFFFF"/>
                </a:solidFill>
                <a:effectLst/>
                <a:uLnTx/>
                <a:uFillTx/>
                <a:latin typeface="Calibri"/>
                <a:ea typeface="Calibri"/>
                <a:cs typeface="Calibri"/>
                <a:sym typeface="Calibri"/>
              </a:rPr>
              <a:t>Matthew 11:7-13; John 5:33-35</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0" name="Google Shape;200;p4"/>
          <p:cNvSpPr txBox="1">
            <a:spLocks noGrp="1"/>
          </p:cNvSpPr>
          <p:nvPr>
            <p:ph type="body" idx="1"/>
          </p:nvPr>
        </p:nvSpPr>
        <p:spPr>
          <a:xfrm>
            <a:off x="4191608" y="589787"/>
            <a:ext cx="7534048" cy="5667559"/>
          </a:xfrm>
          <a:prstGeom prst="rect">
            <a:avLst/>
          </a:prstGeom>
          <a:noFill/>
          <a:ln>
            <a:noFill/>
          </a:ln>
        </p:spPr>
        <p:txBody>
          <a:bodyPr spcFirstLastPara="1" wrap="square" lIns="91425" tIns="45700" rIns="91425" bIns="45700" anchor="ctr" anchorCtr="0">
            <a:noAutofit/>
          </a:bodyPr>
          <a:lstStyle/>
          <a:p>
            <a:pPr marL="114300" indent="0">
              <a:buNone/>
            </a:pPr>
            <a:r>
              <a:rPr lang="en-US" dirty="0"/>
              <a:t>The life and ministry of John the Baptist remain a challenge to every believer. </a:t>
            </a:r>
          </a:p>
          <a:p>
            <a:pPr marL="114300" indent="0">
              <a:buNone/>
            </a:pPr>
            <a:r>
              <a:rPr lang="en-US" dirty="0"/>
              <a:t>From the circumstances of his birth to his ministerial life at a time when Israel was bereft of sound teaching of God’s word, to his martyrdom, John the Baptist presents rich lessons. </a:t>
            </a:r>
          </a:p>
          <a:p>
            <a:pPr marL="114300" indent="0">
              <a:buNone/>
            </a:pPr>
            <a:r>
              <a:rPr lang="en-US" dirty="0"/>
              <a:t>Christ’s testimony concerning him reminds us that the quality of our spiritual life, the dedication we bring to bear on our services and ministries as well as our motives are all known and noted by God.</a:t>
            </a:r>
          </a:p>
        </p:txBody>
      </p:sp>
      <p:pic>
        <p:nvPicPr>
          <p:cNvPr id="201" name="Google Shape;201;p4"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5"/>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08" name="Google Shape;208;p5"/>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09" name="Google Shape;209;p5"/>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10" name="Google Shape;210;p5"/>
          <p:cNvSpPr txBox="1">
            <a:spLocks noGrp="1"/>
          </p:cNvSpPr>
          <p:nvPr>
            <p:ph type="body" idx="1"/>
          </p:nvPr>
        </p:nvSpPr>
        <p:spPr>
          <a:xfrm>
            <a:off x="4037182" y="457201"/>
            <a:ext cx="7688474" cy="5952744"/>
          </a:xfrm>
          <a:prstGeom prst="rect">
            <a:avLst/>
          </a:prstGeom>
          <a:noFill/>
          <a:ln>
            <a:noFill/>
          </a:ln>
        </p:spPr>
        <p:txBody>
          <a:bodyPr spcFirstLastPara="1" wrap="square" lIns="91425" tIns="45700" rIns="91425" bIns="45700" anchor="ctr" anchorCtr="0">
            <a:noAutofit/>
          </a:bodyPr>
          <a:lstStyle/>
          <a:p>
            <a:pPr marL="628650" indent="-514350">
              <a:buFont typeface="+mj-lt"/>
              <a:buAutoNum type="arabicPeriod"/>
            </a:pPr>
            <a:r>
              <a:rPr lang="en-US" dirty="0"/>
              <a:t>Christ’s testimony shows that true greatness comes from faithfulness and closeness to Him.</a:t>
            </a:r>
          </a:p>
          <a:p>
            <a:pPr marL="628650" indent="-514350">
              <a:buFont typeface="+mj-lt"/>
              <a:buAutoNum type="arabicPeriod"/>
            </a:pPr>
            <a:r>
              <a:rPr lang="en-US" dirty="0"/>
              <a:t>Believers should remain steadfast and trust God even during trials, doubts and difficult experiences.</a:t>
            </a:r>
          </a:p>
          <a:p>
            <a:pPr marL="628650" indent="-514350">
              <a:buFont typeface="+mj-lt"/>
              <a:buAutoNum type="arabicPeriod"/>
            </a:pPr>
            <a:r>
              <a:rPr lang="en-US" dirty="0"/>
              <a:t>The life of John teaches believers humility, courage, discipline and wholehearted dedication to God’s assignment.</a:t>
            </a:r>
          </a:p>
          <a:p>
            <a:pPr marL="628650" indent="-514350">
              <a:buFont typeface="+mj-lt"/>
              <a:buAutoNum type="arabicPeriod"/>
            </a:pPr>
            <a:r>
              <a:rPr lang="en-US" dirty="0"/>
              <a:t>The knowledge of Christ and eternity should motivate believers to preach the gospel and win souls.</a:t>
            </a:r>
          </a:p>
          <a:p>
            <a:pPr marL="628650" indent="-514350">
              <a:buFont typeface="+mj-lt"/>
              <a:buAutoNum type="arabicPeriod"/>
            </a:pPr>
            <a:r>
              <a:rPr lang="en-US" dirty="0"/>
              <a:t>Believers must serve for God’s approval and avoid seeking the praise of men. </a:t>
            </a:r>
          </a:p>
        </p:txBody>
      </p:sp>
      <p:pic>
        <p:nvPicPr>
          <p:cNvPr id="211" name="Google Shape;211;p5"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212" name="Google Shape;212;p5"/>
          <p:cNvSpPr txBox="1"/>
          <p:nvPr/>
        </p:nvSpPr>
        <p:spPr>
          <a:xfrm>
            <a:off x="466344" y="458921"/>
            <a:ext cx="3414368" cy="3801257"/>
          </a:xfrm>
          <a:prstGeom prst="rect">
            <a:avLst/>
          </a:prstGeom>
          <a:noFill/>
          <a:ln>
            <a:noFill/>
          </a:ln>
        </p:spPr>
        <p:txBody>
          <a:bodyPr spcFirstLastPara="1" wrap="square" lIns="91425" tIns="45700" rIns="91425" bIns="45700" anchor="ctr" anchorCtr="0">
            <a:normAutofit/>
          </a:bodyPr>
          <a:lstStyle/>
          <a:p>
            <a:pPr marL="0" marR="0" lvl="0" indent="0" algn="ctr" defTabSz="914400" rtl="0" eaLnBrk="1" fontAlgn="auto" latinLnBrk="0" hangingPunct="1">
              <a:lnSpc>
                <a:spcPct val="90000"/>
              </a:lnSpc>
              <a:spcBef>
                <a:spcPts val="0"/>
              </a:spcBef>
              <a:spcAft>
                <a:spcPts val="0"/>
              </a:spcAft>
              <a:buClr>
                <a:srgbClr val="FFFFFF"/>
              </a:buClr>
              <a:buSzPts val="2800"/>
              <a:buFont typeface="Cambria"/>
              <a:buNone/>
              <a:tabLst/>
              <a:defRPr/>
            </a:pPr>
            <a:r>
              <a:rPr kumimoji="0" lang="en-US" sz="2800" b="1" i="0" u="none" strike="noStrike" kern="0" cap="none" spc="0" normalizeH="0" baseline="0" noProof="0">
                <a:ln>
                  <a:noFill/>
                </a:ln>
                <a:solidFill>
                  <a:srgbClr val="FFFFFF"/>
                </a:solidFill>
                <a:effectLst/>
                <a:uLnTx/>
                <a:uFillTx/>
                <a:latin typeface="Cambria"/>
                <a:ea typeface="Cambria"/>
                <a:cs typeface="Cambria"/>
                <a:sym typeface="Cambria"/>
              </a:rPr>
              <a:t>KEY LESSONS IN THE STUDY OF TODAY</a:t>
            </a:r>
            <a:endParaRPr kumimoji="0" sz="2800" b="1" i="0"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213" name="Google Shape;213;p5"/>
          <p:cNvSpPr txBox="1">
            <a:spLocks noGrp="1"/>
          </p:cNvSpPr>
          <p:nvPr>
            <p:ph type="title"/>
          </p:nvPr>
        </p:nvSpPr>
        <p:spPr>
          <a:xfrm>
            <a:off x="466344" y="4485736"/>
            <a:ext cx="3414368" cy="1818229"/>
          </a:xfrm>
          <a:prstGeom prst="rect">
            <a:avLst/>
          </a:prstGeom>
          <a:noFill/>
          <a:ln>
            <a:noFill/>
          </a:ln>
        </p:spPr>
        <p:txBody>
          <a:bodyPr spcFirstLastPara="1" wrap="square" lIns="91425" tIns="45700" rIns="91425" bIns="45700" anchor="ctr" anchorCtr="0">
            <a:normAutofit/>
          </a:bodyPr>
          <a:lstStyle/>
          <a:p>
            <a:pPr lvl="0" algn="ctr">
              <a:buClr>
                <a:srgbClr val="FFFFFF"/>
              </a:buClr>
              <a:buSzPts val="2800"/>
            </a:pPr>
            <a:r>
              <a:rPr lang="en-US" sz="2800" b="1" dirty="0">
                <a:solidFill>
                  <a:srgbClr val="FFFFFF"/>
                </a:solidFill>
              </a:rPr>
              <a:t>Christ’s</a:t>
            </a:r>
            <a:br>
              <a:rPr lang="en-US" sz="2800" b="1" dirty="0">
                <a:solidFill>
                  <a:srgbClr val="FFFFFF"/>
                </a:solidFill>
              </a:rPr>
            </a:br>
            <a:r>
              <a:rPr lang="en-US" sz="2800" b="1" dirty="0">
                <a:solidFill>
                  <a:srgbClr val="FFFFFF"/>
                </a:solidFill>
              </a:rPr>
              <a:t>testimony of</a:t>
            </a:r>
            <a:br>
              <a:rPr lang="en-US" sz="2800" b="1" dirty="0">
                <a:solidFill>
                  <a:srgbClr val="FFFFFF"/>
                </a:solidFill>
              </a:rPr>
            </a:br>
            <a:r>
              <a:rPr lang="en-US" sz="2800" b="1" dirty="0">
                <a:solidFill>
                  <a:srgbClr val="FFFFFF"/>
                </a:solidFill>
              </a:rPr>
              <a:t>John the Baptist</a:t>
            </a:r>
            <a:endParaRPr sz="2800" b="1" i="1" dirty="0">
              <a:solidFill>
                <a:srgbClr val="FFFFFF"/>
              </a:solidFill>
              <a:latin typeface="Cambria"/>
              <a:ea typeface="Cambria"/>
              <a:cs typeface="Cambria"/>
              <a:sym typeface="Cambri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0" name="Google Shape;220;p6"/>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1" name="Google Shape;221;p6"/>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2" name="Google Shape;222;p6"/>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3" name="Google Shape;223;p6"/>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1</a:t>
            </a:r>
            <a:endParaRPr sz="4000">
              <a:solidFill>
                <a:srgbClr val="FFFFFF"/>
              </a:solidFill>
            </a:endParaRPr>
          </a:p>
        </p:txBody>
      </p:sp>
      <p:pic>
        <p:nvPicPr>
          <p:cNvPr id="224" name="Google Shape;224;p6"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25" name="Google Shape;225;p6"/>
          <p:cNvGrpSpPr/>
          <p:nvPr/>
        </p:nvGrpSpPr>
        <p:grpSpPr>
          <a:xfrm>
            <a:off x="607210" y="2573860"/>
            <a:ext cx="10910040" cy="3444488"/>
            <a:chOff x="-36846" y="-42119"/>
            <a:chExt cx="10910040" cy="3444488"/>
          </a:xfrm>
        </p:grpSpPr>
        <p:sp>
          <p:nvSpPr>
            <p:cNvPr id="226" name="Google Shape;226;p6"/>
            <p:cNvSpPr/>
            <p:nvPr/>
          </p:nvSpPr>
          <p:spPr>
            <a:xfrm>
              <a:off x="-36846" y="-42119"/>
              <a:ext cx="10260134" cy="2827077"/>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7" name="Google Shape;227;p6"/>
            <p:cNvSpPr/>
            <p:nvPr/>
          </p:nvSpPr>
          <p:spPr>
            <a:xfrm>
              <a:off x="613060" y="575292"/>
              <a:ext cx="10260134" cy="2827077"/>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8" name="Google Shape;228;p6"/>
            <p:cNvSpPr txBox="1"/>
            <p:nvPr/>
          </p:nvSpPr>
          <p:spPr>
            <a:xfrm>
              <a:off x="695862" y="658094"/>
              <a:ext cx="10094530" cy="266147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Why was the least in the kingdom</a:t>
              </a:r>
            </a:p>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 called greater than John the Baptist?</a:t>
              </a: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Matthew 11:11, 2 Timothy 1:9–10</a:t>
              </a: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Romans 16:25–26</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5" name="Google Shape;235;p7"/>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6" name="Google Shape;236;p7"/>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7" name="Google Shape;237;p7"/>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8" name="Google Shape;238;p7"/>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2</a:t>
            </a:r>
            <a:endParaRPr sz="4000">
              <a:solidFill>
                <a:srgbClr val="FFFFFF"/>
              </a:solidFill>
            </a:endParaRPr>
          </a:p>
        </p:txBody>
      </p:sp>
      <p:pic>
        <p:nvPicPr>
          <p:cNvPr id="239" name="Google Shape;239;p7"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40" name="Google Shape;240;p7"/>
          <p:cNvGrpSpPr/>
          <p:nvPr/>
        </p:nvGrpSpPr>
        <p:grpSpPr>
          <a:xfrm>
            <a:off x="2077635" y="2645390"/>
            <a:ext cx="8109870" cy="3686628"/>
            <a:chOff x="1445550" y="-23282"/>
            <a:chExt cx="8109870" cy="3686628"/>
          </a:xfrm>
        </p:grpSpPr>
        <p:sp>
          <p:nvSpPr>
            <p:cNvPr id="241" name="Google Shape;241;p7"/>
            <p:cNvSpPr/>
            <p:nvPr/>
          </p:nvSpPr>
          <p:spPr>
            <a:xfrm>
              <a:off x="1445550" y="-23282"/>
              <a:ext cx="7582154"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242;p7"/>
            <p:cNvSpPr/>
            <p:nvPr/>
          </p:nvSpPr>
          <p:spPr>
            <a:xfrm>
              <a:off x="1973266" y="478047"/>
              <a:ext cx="7582154"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3" name="Google Shape;243;p7"/>
            <p:cNvSpPr txBox="1"/>
            <p:nvPr/>
          </p:nvSpPr>
          <p:spPr>
            <a:xfrm>
              <a:off x="2066560" y="571341"/>
              <a:ext cx="7395566" cy="2998711"/>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How should believers respond when trials create doubts or confusion?</a:t>
              </a: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1 Peter 4:12–13</a:t>
              </a: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Matthew 11:2–6, Proverbs 3:5–6</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0" name="Google Shape;250;p8"/>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1" name="Google Shape;251;p8"/>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2" name="Google Shape;252;p8"/>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3" name="Google Shape;253;p8"/>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3</a:t>
            </a:r>
            <a:endParaRPr sz="4000">
              <a:solidFill>
                <a:srgbClr val="FFFFFF"/>
              </a:solidFill>
            </a:endParaRPr>
          </a:p>
        </p:txBody>
      </p:sp>
      <p:pic>
        <p:nvPicPr>
          <p:cNvPr id="254" name="Google Shape;254;p8"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55" name="Google Shape;255;p8"/>
          <p:cNvGrpSpPr/>
          <p:nvPr/>
        </p:nvGrpSpPr>
        <p:grpSpPr>
          <a:xfrm>
            <a:off x="2360750" y="2616550"/>
            <a:ext cx="7494440" cy="3688261"/>
            <a:chOff x="1716694" y="571"/>
            <a:chExt cx="7494440" cy="3688261"/>
          </a:xfrm>
        </p:grpSpPr>
        <p:sp>
          <p:nvSpPr>
            <p:cNvPr id="256" name="Google Shape;256;p8"/>
            <p:cNvSpPr/>
            <p:nvPr/>
          </p:nvSpPr>
          <p:spPr>
            <a:xfrm>
              <a:off x="1716694" y="571"/>
              <a:ext cx="6803981" cy="3032324"/>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7" name="Google Shape;257;p8"/>
            <p:cNvSpPr/>
            <p:nvPr/>
          </p:nvSpPr>
          <p:spPr>
            <a:xfrm>
              <a:off x="2407153" y="656508"/>
              <a:ext cx="6803981" cy="3032324"/>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8" name="Google Shape;258;p8"/>
            <p:cNvSpPr txBox="1"/>
            <p:nvPr/>
          </p:nvSpPr>
          <p:spPr>
            <a:xfrm>
              <a:off x="2495967" y="745322"/>
              <a:ext cx="6626353" cy="2854696"/>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0" i="1" u="none" strike="noStrike" kern="0" cap="none" spc="0" normalizeH="0" baseline="0" noProof="0" dirty="0">
                  <a:ln>
                    <a:noFill/>
                  </a:ln>
                  <a:solidFill>
                    <a:srgbClr val="000000"/>
                  </a:solidFill>
                  <a:effectLst/>
                  <a:uLnTx/>
                  <a:uFillTx/>
                  <a:latin typeface="Calibri"/>
                  <a:ea typeface="Calibri"/>
                  <a:cs typeface="Calibri"/>
                  <a:sym typeface="Calibri"/>
                </a:rPr>
                <a:t>What qualities of John should believers strive to emulate?</a:t>
              </a: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Matthew 3:1–4, John 3:30</a:t>
              </a:r>
            </a:p>
            <a:p>
              <a:pPr marL="0" marR="0" lvl="0" indent="0" algn="ctr" defTabSz="914400" rtl="0" eaLnBrk="1" fontAlgn="auto" latinLnBrk="0" hangingPunct="1">
                <a:lnSpc>
                  <a:spcPct val="100000"/>
                </a:lnSpc>
                <a:spcBef>
                  <a:spcPts val="600"/>
                </a:spcBef>
                <a:spcAft>
                  <a:spcPts val="0"/>
                </a:spcAft>
                <a:buClr>
                  <a:srgbClr val="000000"/>
                </a:buClr>
                <a:buSzPts val="3200"/>
                <a:buFont typeface="Calibri"/>
                <a:buNone/>
                <a:tabLst/>
                <a:defRPr/>
              </a:pPr>
              <a:r>
                <a:rPr kumimoji="0" lang="en-US" sz="3200" b="1" i="1" u="none" strike="noStrike" kern="0" cap="none" spc="0" normalizeH="0" baseline="0" noProof="0" dirty="0">
                  <a:ln>
                    <a:noFill/>
                  </a:ln>
                  <a:solidFill>
                    <a:srgbClr val="000000"/>
                  </a:solidFill>
                  <a:effectLst/>
                  <a:uLnTx/>
                  <a:uFillTx/>
                  <a:latin typeface="Calibri"/>
                  <a:ea typeface="Calibri"/>
                  <a:cs typeface="Calibri"/>
                  <a:sym typeface="Calibri"/>
                </a:rPr>
                <a:t>John 5:35</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65" name="Google Shape;265;p9"/>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66" name="Google Shape;266;p9"/>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67" name="Google Shape;267;p9"/>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68" name="Google Shape;268;p9"/>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4</a:t>
            </a:r>
            <a:endParaRPr sz="4000">
              <a:solidFill>
                <a:srgbClr val="FFFFFF"/>
              </a:solidFill>
            </a:endParaRPr>
          </a:p>
        </p:txBody>
      </p:sp>
      <p:pic>
        <p:nvPicPr>
          <p:cNvPr id="269" name="Google Shape;269;p9"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70" name="Google Shape;270;p9"/>
          <p:cNvGrpSpPr/>
          <p:nvPr/>
        </p:nvGrpSpPr>
        <p:grpSpPr>
          <a:xfrm>
            <a:off x="2406916" y="2617366"/>
            <a:ext cx="7402108" cy="3686629"/>
            <a:chOff x="1762860" y="1387"/>
            <a:chExt cx="7402108" cy="3686629"/>
          </a:xfrm>
        </p:grpSpPr>
        <p:sp>
          <p:nvSpPr>
            <p:cNvPr id="271" name="Google Shape;271;p9"/>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2" name="Google Shape;272;p9"/>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3" name="Google Shape;273;p9"/>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What should motivate believers to win souls?</a:t>
              </a:r>
            </a:p>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Mark 16:15, 2 Corinthians 5:14–15</a:t>
              </a:r>
            </a:p>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Romans 10:13–15</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0" name="Google Shape;280;p10"/>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1" name="Google Shape;281;p10"/>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2" name="Google Shape;282;p10"/>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3" name="Google Shape;283;p10"/>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5</a:t>
            </a:r>
            <a:endParaRPr sz="4000">
              <a:solidFill>
                <a:srgbClr val="FFFFFF"/>
              </a:solidFill>
            </a:endParaRPr>
          </a:p>
        </p:txBody>
      </p:sp>
      <p:pic>
        <p:nvPicPr>
          <p:cNvPr id="284" name="Google Shape;284;p10"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85" name="Google Shape;285;p10"/>
          <p:cNvGrpSpPr/>
          <p:nvPr/>
        </p:nvGrpSpPr>
        <p:grpSpPr>
          <a:xfrm>
            <a:off x="2406916" y="2617366"/>
            <a:ext cx="7402108" cy="3686629"/>
            <a:chOff x="1762860" y="1387"/>
            <a:chExt cx="7402108" cy="3686629"/>
          </a:xfrm>
        </p:grpSpPr>
        <p:sp>
          <p:nvSpPr>
            <p:cNvPr id="286" name="Google Shape;286;p10"/>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7" name="Google Shape;287;p10"/>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8" name="Google Shape;288;p10"/>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How can believers avoid seeking men’s praise in their service to God?</a:t>
              </a:r>
            </a:p>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Galatians 1:10; Colossians 3:23–24;</a:t>
              </a:r>
            </a:p>
            <a:p>
              <a:pPr marL="0" marR="0" lvl="0" indent="0" algn="ctr" defTabSz="914400" rtl="0" eaLnBrk="1" fontAlgn="auto" latinLnBrk="0" hangingPunct="1">
                <a:lnSpc>
                  <a:spcPct val="100000"/>
                </a:lnSpc>
                <a:spcBef>
                  <a:spcPts val="0"/>
                </a:spcBef>
                <a:spcAft>
                  <a:spcPts val="0"/>
                </a:spcAft>
                <a:buClr>
                  <a:srgbClr val="000000"/>
                </a:buClr>
                <a:buSzPts val="3200"/>
                <a:buFont typeface="Calibri"/>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2Corinthians 10:18</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1"/>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95" name="Google Shape;295;p11"/>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CONCLUSION</a:t>
            </a:r>
            <a:endParaRPr sz="2800">
              <a:solidFill>
                <a:srgbClr val="FFFFFF"/>
              </a:solidFill>
            </a:endParaRPr>
          </a:p>
        </p:txBody>
      </p:sp>
      <p:sp>
        <p:nvSpPr>
          <p:cNvPr id="296" name="Google Shape;296;p11"/>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97" name="Google Shape;297;p11"/>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98" name="Google Shape;298;p11"/>
          <p:cNvSpPr txBox="1">
            <a:spLocks noGrp="1"/>
          </p:cNvSpPr>
          <p:nvPr>
            <p:ph type="body" idx="1"/>
          </p:nvPr>
        </p:nvSpPr>
        <p:spPr>
          <a:xfrm>
            <a:off x="4130211" y="686862"/>
            <a:ext cx="7517258" cy="5475129"/>
          </a:xfrm>
          <a:prstGeom prst="rect">
            <a:avLst/>
          </a:prstGeom>
          <a:noFill/>
          <a:ln>
            <a:noFill/>
          </a:ln>
        </p:spPr>
        <p:txBody>
          <a:bodyPr spcFirstLastPara="1" wrap="square" lIns="91425" tIns="45700" rIns="91425" bIns="45700" anchor="ctr" anchorCtr="0">
            <a:noAutofit/>
          </a:bodyPr>
          <a:lstStyle/>
          <a:p>
            <a:pPr marL="0" lvl="0" indent="0" algn="ctr">
              <a:lnSpc>
                <a:spcPct val="110000"/>
              </a:lnSpc>
              <a:spcBef>
                <a:spcPts val="0"/>
              </a:spcBef>
              <a:buSzPts val="2800"/>
              <a:buNone/>
            </a:pPr>
            <a:r>
              <a:rPr lang="en-US" b="1" dirty="0"/>
              <a:t>John’s ministry was centered on preparing the way for Christ through the message of repentance and pointing men to the Saviour. Christ’s testimony shows that true greatness is found in one’s relationship with Him. As believers living in the fuller revelation of the gospel, we must faithfully preach repentance, win souls and serve God courageously without seeking the praise of men.</a:t>
            </a:r>
          </a:p>
        </p:txBody>
      </p:sp>
      <p:pic>
        <p:nvPicPr>
          <p:cNvPr id="299" name="Google Shape;299;p11"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2"/>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5" name="Google Shape;305;p12"/>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ASSIGNMENT</a:t>
            </a:r>
            <a:endParaRPr sz="2800">
              <a:solidFill>
                <a:srgbClr val="FFFFFF"/>
              </a:solidFill>
            </a:endParaRPr>
          </a:p>
        </p:txBody>
      </p:sp>
      <p:sp>
        <p:nvSpPr>
          <p:cNvPr id="306" name="Google Shape;306;p12"/>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7" name="Google Shape;307;p12"/>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8" name="Google Shape;308;p12"/>
          <p:cNvSpPr txBox="1">
            <a:spLocks noGrp="1"/>
          </p:cNvSpPr>
          <p:nvPr>
            <p:ph type="body" idx="1"/>
          </p:nvPr>
        </p:nvSpPr>
        <p:spPr>
          <a:xfrm>
            <a:off x="4191609" y="686862"/>
            <a:ext cx="7541470" cy="5475129"/>
          </a:xfrm>
          <a:prstGeom prst="rect">
            <a:avLst/>
          </a:prstGeom>
          <a:noFill/>
          <a:ln>
            <a:noFill/>
          </a:ln>
        </p:spPr>
        <p:txBody>
          <a:bodyPr spcFirstLastPara="1" wrap="square" lIns="91425" tIns="45700" rIns="91425" bIns="45700" anchor="ctr" anchorCtr="0">
            <a:noAutofit/>
          </a:bodyPr>
          <a:lstStyle/>
          <a:p>
            <a:pPr marL="0" lvl="0" indent="0" algn="ctr" rtl="0">
              <a:lnSpc>
                <a:spcPct val="110000"/>
              </a:lnSpc>
              <a:spcBef>
                <a:spcPts val="1000"/>
              </a:spcBef>
              <a:spcAft>
                <a:spcPts val="0"/>
              </a:spcAft>
              <a:buClr>
                <a:srgbClr val="FF0000"/>
              </a:buClr>
              <a:buSzPts val="2800"/>
              <a:buNone/>
            </a:pPr>
            <a:r>
              <a:rPr lang="en-US" b="1" dirty="0">
                <a:solidFill>
                  <a:schemeClr val="tx1"/>
                </a:solidFill>
              </a:rPr>
              <a:t>What have you learned from Christ’s testimony concerning John the Baptist and the value of a believer’s relationship with Christ? How can you apply these lessons in your daily walk and service to God?</a:t>
            </a:r>
          </a:p>
          <a:p>
            <a:pPr marL="0" lvl="0" indent="0" algn="ctr" rtl="0">
              <a:lnSpc>
                <a:spcPct val="110000"/>
              </a:lnSpc>
              <a:spcBef>
                <a:spcPts val="1000"/>
              </a:spcBef>
              <a:spcAft>
                <a:spcPts val="0"/>
              </a:spcAft>
              <a:buClr>
                <a:srgbClr val="FF0000"/>
              </a:buClr>
              <a:buSzPts val="2800"/>
              <a:buNone/>
            </a:pPr>
            <a:endParaRPr lang="en-US" b="1" dirty="0">
              <a:solidFill>
                <a:schemeClr val="tx1"/>
              </a:solidFill>
            </a:endParaRPr>
          </a:p>
          <a:p>
            <a:pPr marL="0" lvl="0" indent="0" algn="ctr" rtl="0">
              <a:lnSpc>
                <a:spcPct val="110000"/>
              </a:lnSpc>
              <a:spcBef>
                <a:spcPts val="1000"/>
              </a:spcBef>
              <a:spcAft>
                <a:spcPts val="0"/>
              </a:spcAft>
              <a:buClr>
                <a:srgbClr val="FF0000"/>
              </a:buClr>
              <a:buSzPts val="2800"/>
              <a:buNone/>
            </a:pPr>
            <a:r>
              <a:rPr lang="en-US" b="1" dirty="0">
                <a:solidFill>
                  <a:schemeClr val="tx1"/>
                </a:solidFill>
              </a:rPr>
              <a:t>Prepare to share your answer next week.</a:t>
            </a:r>
          </a:p>
        </p:txBody>
      </p:sp>
      <p:pic>
        <p:nvPicPr>
          <p:cNvPr id="309" name="Google Shape;309;p1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fontScale="90000"/>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Christ’s teaching</a:t>
            </a:r>
            <a:b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on the Sabbath</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said unto them, What man shall there be among you, that shall have one sheep, and if it fall into a pit on the sabbath day, will he not lay hold on it, and lift it out? How much then is a man better than a sheep? Wherefore it is lawful to do well on the sabbath days</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12:11–12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12:1–21; Luke 6:1–16; Luke 13:10–17</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E5C39-BDDE-F9B7-AEAF-824ACB8AE18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42808CF-06F9-1948-8835-A0447096EA7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61736384-7E9F-406E-F84B-3CED67340620}"/>
              </a:ext>
            </a:extLst>
          </p:cNvPr>
          <p:cNvPicPr>
            <a:picLocks noChangeAspect="1"/>
          </p:cNvPicPr>
          <p:nvPr/>
        </p:nvPicPr>
        <p:blipFill>
          <a:blip r:embed="rId3"/>
          <a:stretch>
            <a:fillRect/>
          </a:stretch>
        </p:blipFill>
        <p:spPr>
          <a:xfrm>
            <a:off x="0" y="171"/>
            <a:ext cx="12192000" cy="6857657"/>
          </a:xfrm>
          <a:prstGeom prst="rect">
            <a:avLst/>
          </a:prstGeom>
        </p:spPr>
      </p:pic>
    </p:spTree>
    <p:extLst>
      <p:ext uri="{BB962C8B-B14F-4D97-AF65-F5344CB8AC3E}">
        <p14:creationId xmlns:p14="http://schemas.microsoft.com/office/powerpoint/2010/main" val="1755150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73C0-6521-6708-FBC9-08C6EAB3116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048CBB3-85F6-72C1-EF0B-42B5EE9EE4BD}"/>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EA030C68-5934-DA57-3757-F51562FC225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45417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5B222-B9DA-7CA4-B4EE-46FEC73B20F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C9EEF88-40B4-8902-B071-CD09EDD6A56D}"/>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DA3C4F1E-A35D-A7A7-3899-18CB2018213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36624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2 Corinthians 6:1-18</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7) 2 Corinthians 006">
            <a:hlinkClick r:id="" action="ppaction://media"/>
            <a:extLst>
              <a:ext uri="{FF2B5EF4-FFF2-40B4-BE49-F238E27FC236}">
                <a16:creationId xmlns:a16="http://schemas.microsoft.com/office/drawing/2014/main" id="{0A12492D-2E4D-3E88-EFF3-501DB8DF9FC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640592"/>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6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190:</a:t>
            </a:r>
            <a:r>
              <a:rPr lang="en-US" sz="7200" b="1" dirty="0">
                <a:solidFill>
                  <a:schemeClr val="bg1"/>
                </a:solidFill>
                <a:effectLst>
                  <a:outerShdw blurRad="38100" dist="38100" dir="2700000" algn="tl">
                    <a:srgbClr val="000000">
                      <a:alpha val="43137"/>
                    </a:srgbClr>
                  </a:outerShdw>
                </a:effectLst>
              </a:rPr>
              <a:t> CALLED UNTO HOLINESS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76165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Church of our God.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Purchased of Jesus, redeemed by His blood;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from the world and its idols to flee,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from the bondage of sin to be free.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78234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Tree>
    <p:extLst>
      <p:ext uri="{BB962C8B-B14F-4D97-AF65-F5344CB8AC3E}">
        <p14:creationId xmlns:p14="http://schemas.microsoft.com/office/powerpoint/2010/main" val="3597915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65601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children of Light,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Walking with Jesus in garments of white;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Raiment unsullied, nor tarnished with sin,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God’s Holy Spirit abiding within.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915087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Tree>
    <p:extLst>
      <p:ext uri="{BB962C8B-B14F-4D97-AF65-F5344CB8AC3E}">
        <p14:creationId xmlns:p14="http://schemas.microsoft.com/office/powerpoint/2010/main" val="3275327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praise His dear name,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blessed secret to faith now made plain,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our own righteousness, but Christ within,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Living and reigning, and saving from sin.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40075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Tree>
    <p:extLst>
      <p:ext uri="{BB962C8B-B14F-4D97-AF65-F5344CB8AC3E}">
        <p14:creationId xmlns:p14="http://schemas.microsoft.com/office/powerpoint/2010/main" val="28440476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glorious thought!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 from the wilderness wanderings brought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Out from the shadows and darkness of night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Into the Canaan of perfect delight.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06252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Tree>
    <p:extLst>
      <p:ext uri="{BB962C8B-B14F-4D97-AF65-F5344CB8AC3E}">
        <p14:creationId xmlns:p14="http://schemas.microsoft.com/office/powerpoint/2010/main" val="24558915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214569"/>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Bride of the Lamb</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Waiting the Bridegroom’s returning again;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up your heads, for the day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draweth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near.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in His beauty the King shall appear.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225011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4075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“PERFECTING HOLINESS IN THE FEAR OF GOD”</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42819</TotalTime>
  <Words>1604</Words>
  <Application>Microsoft Office PowerPoint</Application>
  <PresentationFormat>Widescreen</PresentationFormat>
  <Paragraphs>239</Paragraphs>
  <Slides>48</Slides>
  <Notes>20</Notes>
  <HiddenSlides>0</HiddenSlides>
  <MMClips>1</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48</vt:i4>
      </vt:variant>
    </vt:vector>
  </HeadingPairs>
  <TitlesOfParts>
    <vt:vector size="63" baseType="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LET OTHERS SEE JESUS IN YOU [GHS 049]</vt:lpstr>
      <vt:lpstr>PowerPoint Presentation</vt:lpstr>
      <vt:lpstr>LET OTHERS SEE JESUS IN YOU [GHS 049]</vt:lpstr>
      <vt:lpstr>PowerPoint Presentation</vt:lpstr>
      <vt:lpstr>LET OTHERS SEE JESUS IN YOU [GHS 049]</vt:lpstr>
      <vt:lpstr>PowerPoint Presentation</vt:lpstr>
      <vt:lpstr>LET OTHERS SEE JESUS IN YOU [GHS 049]</vt:lpstr>
      <vt:lpstr>PowerPoint Presentation</vt:lpstr>
      <vt:lpstr>SEARCH THE SCRIPTURES</vt:lpstr>
      <vt:lpstr>REVIEW OF THE ASSIGNMENT FROM LAST STUDY</vt:lpstr>
      <vt:lpstr> LESSON 22:  Christ’s testimony of John the Baptist</vt:lpstr>
      <vt:lpstr>INTRODUCTION</vt:lpstr>
      <vt:lpstr>Christ’s testimony of John the Baptist</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23:  Christ’s teaching on the Sabbath </vt:lpstr>
      <vt:lpstr>PowerPoint Presentation</vt:lpstr>
      <vt:lpstr>PowerPoint Presentation</vt:lpstr>
      <vt:lpstr>PowerPoint Presentation</vt:lpstr>
      <vt:lpstr>PowerPoint Presentation</vt:lpstr>
      <vt:lpstr>PowerPoint Presentation</vt:lpstr>
      <vt:lpstr>PowerPoint Presentation</vt:lpstr>
      <vt:lpstr>HYMN</vt:lpstr>
      <vt:lpstr>CALLED UNTO HOLINESS [GHS 190]</vt:lpstr>
      <vt:lpstr>PowerPoint Presentation</vt:lpstr>
      <vt:lpstr>CALLED UNTO HOLINESS [GHS 190]</vt:lpstr>
      <vt:lpstr>PowerPoint Presentation</vt:lpstr>
      <vt:lpstr>CALLED UNTO HOLINESS [GHS 190]</vt:lpstr>
      <vt:lpstr>PowerPoint Presentation</vt:lpstr>
      <vt:lpstr>CALLED UNTO HOLINESS [GHS 190]</vt:lpstr>
      <vt:lpstr>PowerPoint Presentation</vt:lpstr>
      <vt:lpstr>CALLED UNTO HOLINESS [GHS 190]</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1320</cp:revision>
  <dcterms:created xsi:type="dcterms:W3CDTF">2023-01-06T14:44:39Z</dcterms:created>
  <dcterms:modified xsi:type="dcterms:W3CDTF">2026-06-04T18:05:18Z</dcterms:modified>
</cp:coreProperties>
</file>