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32" r:id="rId6"/>
    <p:sldMasterId id="2147483744" r:id="rId7"/>
  </p:sldMasterIdLst>
  <p:notesMasterIdLst>
    <p:notesMasterId r:id="rId50"/>
  </p:notesMasterIdLst>
  <p:sldIdLst>
    <p:sldId id="4219" r:id="rId8"/>
    <p:sldId id="269" r:id="rId9"/>
    <p:sldId id="270" r:id="rId10"/>
    <p:sldId id="4442" r:id="rId11"/>
    <p:sldId id="299" r:id="rId12"/>
    <p:sldId id="300" r:id="rId13"/>
    <p:sldId id="301" r:id="rId14"/>
    <p:sldId id="302" r:id="rId15"/>
    <p:sldId id="303" r:id="rId16"/>
    <p:sldId id="4443" r:id="rId17"/>
    <p:sldId id="256" r:id="rId18"/>
    <p:sldId id="257" r:id="rId19"/>
    <p:sldId id="258" r:id="rId20"/>
    <p:sldId id="259" r:id="rId21"/>
    <p:sldId id="260" r:id="rId22"/>
    <p:sldId id="261" r:id="rId23"/>
    <p:sldId id="262" r:id="rId24"/>
    <p:sldId id="263" r:id="rId25"/>
    <p:sldId id="264" r:id="rId26"/>
    <p:sldId id="265" r:id="rId27"/>
    <p:sldId id="266" r:id="rId28"/>
    <p:sldId id="267" r:id="rId29"/>
    <p:sldId id="268" r:id="rId30"/>
    <p:sldId id="3211" r:id="rId31"/>
    <p:sldId id="3200" r:id="rId32"/>
    <p:sldId id="3201" r:id="rId33"/>
    <p:sldId id="4231" r:id="rId34"/>
    <p:sldId id="3163" r:id="rId35"/>
    <p:sldId id="3380" r:id="rId36"/>
    <p:sldId id="4441" r:id="rId37"/>
    <p:sldId id="4433" r:id="rId38"/>
    <p:sldId id="4439" r:id="rId39"/>
    <p:sldId id="4440" r:id="rId40"/>
    <p:sldId id="4104" r:id="rId41"/>
    <p:sldId id="4444" r:id="rId42"/>
    <p:sldId id="4445" r:id="rId43"/>
    <p:sldId id="4446" r:id="rId44"/>
    <p:sldId id="4447" r:id="rId45"/>
    <p:sldId id="4448" r:id="rId46"/>
    <p:sldId id="3627" r:id="rId47"/>
    <p:sldId id="3204" r:id="rId48"/>
    <p:sldId id="208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1896" autoAdjust="0"/>
  </p:normalViewPr>
  <p:slideViewPr>
    <p:cSldViewPr snapToGrid="0">
      <p:cViewPr varScale="1">
        <p:scale>
          <a:sx n="62" d="100"/>
          <a:sy n="62" d="100"/>
        </p:scale>
        <p:origin x="240"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microsoft.com/office/2018/10/relationships/authors" Targe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diagrams/_rels/data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7/3/2026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1200"/>
              <a:buFont typeface="Play"/>
              <a:buNone/>
            </a:pPr>
            <a:endParaRPr/>
          </a:p>
        </p:txBody>
      </p:sp>
      <p:sp>
        <p:nvSpPr>
          <p:cNvPr id="132" name="Google Shape;13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e709bd3621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g3e709bd3621_0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g3e709bd3621_0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e709bd362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g3e709bd362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3e709bd362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27</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243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41</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03/07/2026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03/07/2026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03/07/2026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03/07/2026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03/07/2026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03/07/2026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03/07/2026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03/07/2026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03/07/2026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03/07/2026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03/07/2026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7/3/2026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03/07/2026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7/3/2026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7/3/2026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7/3/2026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7/3/2026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7/3/2026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7/3/2026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7/3/2026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7/3/2026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7/3/2026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03/07/2026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03/07/2026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03/07/2026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03/07/2026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03/07/2026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03/07/2026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03/07/2026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03/07/2026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03/07/2026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03/07/2026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03/07/2026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7/3/2026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7/3/2026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7/3/2026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7/3/2026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7/3/2026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7/3/2026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7/3/2026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7/3/2026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7/3/2026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7/3/2026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7/3/2026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41130525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17681358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7/3/2026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2797246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7/3/2026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26115520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7/3/2026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10023253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7/3/2026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21717448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7/3/2026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5097226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7/3/2026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1071498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7/3/2026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19685700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7/3/2026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20772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7/3/2026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30932302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032905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82911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400234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7083794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142673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821810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988561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840431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2"/>
          <p:cNvSpPr>
            <a:spLocks noGrp="1"/>
          </p:cNvSpPr>
          <p:nvPr>
            <p:ph type="pic" idx="2"/>
          </p:nvPr>
        </p:nvSpPr>
        <p:spPr>
          <a:xfrm>
            <a:off x="5183188" y="987425"/>
            <a:ext cx="6172200" cy="4873625"/>
          </a:xfrm>
          <a:prstGeom prst="rect">
            <a:avLst/>
          </a:prstGeom>
          <a:noFill/>
          <a:ln>
            <a:noFill/>
          </a:ln>
        </p:spPr>
      </p:sp>
      <p:sp>
        <p:nvSpPr>
          <p:cNvPr id="68" name="Google Shape;68;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52975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3688471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2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1272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03/07/2026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7/3/2026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03/07/2026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7/3/2026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7/3/2026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7/3/2026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253864257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91680738"/>
      </p:ext>
    </p:extLst>
  </p:cSld>
  <p:clrMap bg1="lt1" tx1="dk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6.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29.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28.png"/><Relationship Id="rId4" Type="http://schemas.openxmlformats.org/officeDocument/2006/relationships/notesSlide" Target="../notesSlides/notesSlide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05</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-07-2026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229:</a:t>
            </a:r>
            <a:r>
              <a:rPr lang="en-US" sz="7200" b="1" dirty="0">
                <a:solidFill>
                  <a:schemeClr val="bg1"/>
                </a:solidFill>
                <a:effectLst>
                  <a:outerShdw blurRad="38100" dist="38100" dir="2700000" algn="tl">
                    <a:srgbClr val="000000">
                      <a:alpha val="43137"/>
                    </a:srgbClr>
                  </a:outerShdw>
                </a:effectLst>
              </a:rPr>
              <a:t> HOLD THE FORT</a:t>
            </a:r>
          </a:p>
          <a:p>
            <a:pPr marL="0" indent="0" algn="ctr">
              <a:buNone/>
              <a:defRPr/>
            </a:pPr>
            <a:r>
              <a:rPr lang="en-US" sz="7200" b="1" dirty="0">
                <a:solidFill>
                  <a:schemeClr val="bg1"/>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HOLD THE FORT [GHS 229]</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Ho</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my comrades! See the signal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Waving in the sky!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Reinforcements now appearing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Victory is nigh.</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430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“Hold the fort, for I am coming,”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signals still;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Wave the answer back to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Thy grace we will.”</a:t>
            </a:r>
          </a:p>
        </p:txBody>
      </p:sp>
    </p:spTree>
    <p:extLst>
      <p:ext uri="{BB962C8B-B14F-4D97-AF65-F5344CB8AC3E}">
        <p14:creationId xmlns:p14="http://schemas.microsoft.com/office/powerpoint/2010/main" val="595624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HOLD THE FORT [GHS 229]</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See the mighty host advancing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Satan leading 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Mighty men around  us falling,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Courage almost gone!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113639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14633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“Hold the fort, for I am coming,”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signals still;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Wave the answer back to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Thy grace we will.”</a:t>
            </a:r>
          </a:p>
        </p:txBody>
      </p:sp>
    </p:spTree>
    <p:extLst>
      <p:ext uri="{BB962C8B-B14F-4D97-AF65-F5344CB8AC3E}">
        <p14:creationId xmlns:p14="http://schemas.microsoft.com/office/powerpoint/2010/main" val="746984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HOLD THE FORT [GHS 229]</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See the glorious banner waving!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Hear the trumpet blow!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our Leader’s name we’ll triumph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Over every foe!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78863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16266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“Hold the fort, for I am coming,”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signals still;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Wave the answer back to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Thy grace we will.”</a:t>
            </a:r>
          </a:p>
        </p:txBody>
      </p:sp>
    </p:spTree>
    <p:extLst>
      <p:ext uri="{BB962C8B-B14F-4D97-AF65-F5344CB8AC3E}">
        <p14:creationId xmlns:p14="http://schemas.microsoft.com/office/powerpoint/2010/main" val="136508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HOLD THE FORT [GHS 229]</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Fierce and long the battle rages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our help is near: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Onward comes our great Commander,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Cheer, my comrades, cheer!</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703497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09734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“Hold the fort, for I am coming,”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signals still;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Wave the answer back to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Thy grace we will.”</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1984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sp>
        <p:nvSpPr>
          <p:cNvPr id="88" name="Google Shape;88;p1"/>
          <p:cNvSpPr/>
          <p:nvPr/>
        </p:nvSpPr>
        <p:spPr>
          <a:xfrm>
            <a:off x="0" y="0"/>
            <a:ext cx="12192000"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9" name="Google Shape;89;p1"/>
          <p:cNvSpPr/>
          <p:nvPr/>
        </p:nvSpPr>
        <p:spPr>
          <a:xfrm>
            <a:off x="646745" y="640080"/>
            <a:ext cx="10920415" cy="5577818"/>
          </a:xfrm>
          <a:prstGeom prst="roundRect">
            <a:avLst>
              <a:gd name="adj" fmla="val 0"/>
            </a:avLst>
          </a:prstGeom>
          <a:solidFill>
            <a:srgbClr val="FFFFFF"/>
          </a:solidFill>
          <a:ln w="9525" cap="flat" cmpd="sng">
            <a:solidFill>
              <a:srgbClr val="C8CACA"/>
            </a:solidFill>
            <a:prstDash val="solid"/>
            <a:miter lim="8000"/>
            <a:headEnd type="none" w="sm" len="sm"/>
            <a:tailEnd type="none" w="sm" len="sm"/>
          </a:ln>
          <a:effectLst>
            <a:outerShdw blurRad="57150" dist="19050" dir="5400000" algn="t" rotWithShape="0">
              <a:srgbClr val="000000">
                <a:alpha val="63137"/>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0" name="Google Shape;90;p1"/>
          <p:cNvSpPr/>
          <p:nvPr/>
        </p:nvSpPr>
        <p:spPr>
          <a:xfrm>
            <a:off x="968024" y="960109"/>
            <a:ext cx="10277856" cy="493776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1" name="Google Shape;91;p1"/>
          <p:cNvSpPr txBox="1">
            <a:spLocks noGrp="1"/>
          </p:cNvSpPr>
          <p:nvPr>
            <p:ph type="ctrTitle"/>
          </p:nvPr>
        </p:nvSpPr>
        <p:spPr>
          <a:xfrm>
            <a:off x="1524000" y="1376363"/>
            <a:ext cx="9144000" cy="252159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7000"/>
              <a:buFont typeface="Cambria"/>
              <a:buNone/>
            </a:pPr>
            <a:r>
              <a:rPr lang="en-US" sz="7000" b="1" i="0" u="none" strike="noStrike" cap="none">
                <a:latin typeface="Cambria"/>
                <a:ea typeface="Cambria"/>
                <a:cs typeface="Cambria"/>
                <a:sym typeface="Cambria"/>
              </a:rPr>
              <a:t>SEARCH THE SCRIPTURES</a:t>
            </a:r>
            <a:endParaRPr sz="7000"/>
          </a:p>
        </p:txBody>
      </p:sp>
      <p:sp>
        <p:nvSpPr>
          <p:cNvPr id="92" name="Google Shape;92;p1"/>
          <p:cNvSpPr txBox="1">
            <a:spLocks noGrp="1"/>
          </p:cNvSpPr>
          <p:nvPr>
            <p:ph type="subTitle" idx="1"/>
          </p:nvPr>
        </p:nvSpPr>
        <p:spPr>
          <a:xfrm>
            <a:off x="1524000" y="4617728"/>
            <a:ext cx="9144000" cy="94433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b="1"/>
              <a:t>05-07-2026</a:t>
            </a:r>
            <a:endParaRPr/>
          </a:p>
        </p:txBody>
      </p:sp>
      <p:cxnSp>
        <p:nvCxnSpPr>
          <p:cNvPr id="93" name="Google Shape;93;p1"/>
          <p:cNvCxnSpPr/>
          <p:nvPr/>
        </p:nvCxnSpPr>
        <p:spPr>
          <a:xfrm>
            <a:off x="3352800" y="4479276"/>
            <a:ext cx="5486400" cy="0"/>
          </a:xfrm>
          <a:prstGeom prst="straightConnector1">
            <a:avLst/>
          </a:prstGeom>
          <a:noFill/>
          <a:ln w="19050" cap="flat" cmpd="sng">
            <a:solidFill>
              <a:srgbClr val="7F7F7F"/>
            </a:solidFill>
            <a:prstDash val="solid"/>
            <a:miter lim="8000"/>
            <a:headEnd type="none" w="sm" len="sm"/>
            <a:tailEnd type="none" w="sm" len="sm"/>
          </a:ln>
        </p:spPr>
      </p:cxnSp>
      <p:pic>
        <p:nvPicPr>
          <p:cNvPr id="94" name="Google Shape;94;p1"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1" name="Google Shape;101;p2"/>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REVIEW OF THE ASSIGNMENT FROM LAST STUDY</a:t>
            </a:r>
            <a:endParaRPr sz="2800">
              <a:solidFill>
                <a:srgbClr val="FFFFFF"/>
              </a:solidFill>
            </a:endParaRPr>
          </a:p>
        </p:txBody>
      </p:sp>
      <p:sp>
        <p:nvSpPr>
          <p:cNvPr id="102" name="Google Shape;102;p2"/>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3" name="Google Shape;103;p2"/>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4" name="Google Shape;104;p2"/>
          <p:cNvSpPr txBox="1">
            <a:spLocks noGrp="1"/>
          </p:cNvSpPr>
          <p:nvPr>
            <p:ph type="body" idx="1"/>
          </p:nvPr>
        </p:nvSpPr>
        <p:spPr>
          <a:xfrm>
            <a:off x="4379709" y="798075"/>
            <a:ext cx="7037591" cy="5475129"/>
          </a:xfrm>
          <a:prstGeom prst="rect">
            <a:avLst/>
          </a:prstGeom>
          <a:noFill/>
          <a:ln>
            <a:noFill/>
          </a:ln>
        </p:spPr>
        <p:txBody>
          <a:bodyPr spcFirstLastPara="1" wrap="square" lIns="91425" tIns="45700" rIns="91425" bIns="45700" anchor="ctr" anchorCtr="0">
            <a:noAutofit/>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A5A5A5"/>
                </a:solidFill>
              </a:rPr>
              <a:t>Read the entire book of Matthew Chapter 13 and 2 Samuel 12:1-13 and reflect on how Jesus used the parables to drive His message to the hearers.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A5A5A5"/>
                </a:solidFill>
              </a:rPr>
              <a:t>How can you employ this scriptural wisdom to:</a:t>
            </a:r>
          </a:p>
          <a:p>
            <a:pPr marL="571500" marR="0" lvl="0" indent="-571500" algn="just" defTabSz="914400" rtl="0" eaLnBrk="1" fontAlgn="auto" latinLnBrk="0" hangingPunct="1">
              <a:lnSpc>
                <a:spcPct val="90000"/>
              </a:lnSpc>
              <a:spcBef>
                <a:spcPts val="1000"/>
              </a:spcBef>
              <a:spcAft>
                <a:spcPts val="0"/>
              </a:spcAft>
              <a:buClrTx/>
              <a:buSzTx/>
              <a:buFont typeface="+mj-lt"/>
              <a:buAutoNum type="romanUcPeriod"/>
              <a:tabLst/>
              <a:defRPr/>
            </a:pPr>
            <a:r>
              <a:rPr lang="en-US" b="1" dirty="0">
                <a:solidFill>
                  <a:srgbClr val="A5A5A5"/>
                </a:solidFill>
              </a:rPr>
              <a:t>win souls? </a:t>
            </a:r>
          </a:p>
          <a:p>
            <a:pPr marL="571500" marR="0" lvl="0" indent="-571500" algn="just" defTabSz="914400" rtl="0" eaLnBrk="1" fontAlgn="auto" latinLnBrk="0" hangingPunct="1">
              <a:lnSpc>
                <a:spcPct val="90000"/>
              </a:lnSpc>
              <a:spcBef>
                <a:spcPts val="1000"/>
              </a:spcBef>
              <a:spcAft>
                <a:spcPts val="0"/>
              </a:spcAft>
              <a:buClrTx/>
              <a:buSzTx/>
              <a:buFont typeface="+mj-lt"/>
              <a:buAutoNum type="romanUcPeriod"/>
              <a:tabLst/>
              <a:defRPr/>
            </a:pPr>
            <a:r>
              <a:rPr lang="en-US" b="1" dirty="0">
                <a:solidFill>
                  <a:srgbClr val="A5A5A5"/>
                </a:solidFill>
              </a:rPr>
              <a:t>resolve issues among brethren? </a:t>
            </a:r>
          </a:p>
          <a:p>
            <a:pPr marL="571500" marR="0" lvl="0" indent="-571500" algn="just" defTabSz="914400" rtl="0" eaLnBrk="1" fontAlgn="auto" latinLnBrk="0" hangingPunct="1">
              <a:lnSpc>
                <a:spcPct val="90000"/>
              </a:lnSpc>
              <a:spcBef>
                <a:spcPts val="1000"/>
              </a:spcBef>
              <a:spcAft>
                <a:spcPts val="0"/>
              </a:spcAft>
              <a:buClrTx/>
              <a:buSzTx/>
              <a:buFont typeface="+mj-lt"/>
              <a:buAutoNum type="romanUcPeriod"/>
              <a:tabLst/>
              <a:defRPr/>
            </a:pPr>
            <a:r>
              <a:rPr lang="en-US" b="1" dirty="0">
                <a:solidFill>
                  <a:srgbClr val="A5A5A5"/>
                </a:solidFill>
              </a:rPr>
              <a:t>counsel the young converts?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A5A5A5"/>
                </a:solidFill>
              </a:rPr>
              <a:t>Prepare to share your findings in at least one of these next Sunday.</a:t>
            </a:r>
          </a:p>
          <a:p>
            <a:pPr marL="0" lvl="0" indent="0" algn="ctr" rtl="0">
              <a:lnSpc>
                <a:spcPct val="110000"/>
              </a:lnSpc>
              <a:spcBef>
                <a:spcPts val="1000"/>
              </a:spcBef>
              <a:spcAft>
                <a:spcPts val="0"/>
              </a:spcAft>
              <a:buClr>
                <a:schemeClr val="dk1"/>
              </a:buClr>
              <a:buSzPts val="2800"/>
              <a:buNone/>
            </a:pPr>
            <a:r>
              <a:rPr lang="en-US" b="1" dirty="0">
                <a:latin typeface="Calibri"/>
                <a:ea typeface="Calibri"/>
                <a:cs typeface="Calibri"/>
                <a:sym typeface="Calibri"/>
              </a:rPr>
              <a:t>Volunteer please!</a:t>
            </a:r>
            <a:endParaRPr dirty="0"/>
          </a:p>
          <a:p>
            <a:pPr marL="0" lvl="0" indent="0" algn="ctr" rtl="0">
              <a:lnSpc>
                <a:spcPct val="110000"/>
              </a:lnSpc>
              <a:spcBef>
                <a:spcPts val="1000"/>
              </a:spcBef>
              <a:spcAft>
                <a:spcPts val="0"/>
              </a:spcAft>
              <a:buClr>
                <a:schemeClr val="dk1"/>
              </a:buClr>
              <a:buSzPts val="2800"/>
              <a:buNone/>
            </a:pPr>
            <a:endParaRPr b="1" dirty="0">
              <a:latin typeface="Calibri"/>
              <a:ea typeface="Calibri"/>
              <a:cs typeface="Calibri"/>
              <a:sym typeface="Calibri"/>
            </a:endParaRPr>
          </a:p>
        </p:txBody>
      </p:sp>
      <p:pic>
        <p:nvPicPr>
          <p:cNvPr id="105" name="Google Shape;105;p2"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106" name="Google Shape;106;p2"/>
          <p:cNvSpPr txBox="1"/>
          <p:nvPr/>
        </p:nvSpPr>
        <p:spPr>
          <a:xfrm>
            <a:off x="466344" y="4485736"/>
            <a:ext cx="3414368" cy="1818229"/>
          </a:xfrm>
          <a:prstGeom prst="rect">
            <a:avLst/>
          </a:prstGeom>
          <a:noFill/>
          <a:ln>
            <a:noFill/>
          </a:ln>
        </p:spPr>
        <p:txBody>
          <a:bodyPr spcFirstLastPara="1" wrap="square" lIns="91425" tIns="45700" rIns="91425" bIns="45700" anchor="ctr" anchorCtr="0">
            <a:normAutofit/>
          </a:bodyPr>
          <a:lstStyle/>
          <a:p>
            <a:pPr marL="0" marR="0" lvl="0" indent="0" algn="ctr" defTabSz="914400" rtl="0" eaLnBrk="1" fontAlgn="auto" latinLnBrk="0" hangingPunct="1">
              <a:lnSpc>
                <a:spcPct val="90000"/>
              </a:lnSpc>
              <a:spcBef>
                <a:spcPts val="0"/>
              </a:spcBef>
              <a:spcAft>
                <a:spcPts val="0"/>
              </a:spcAft>
              <a:buClr>
                <a:srgbClr val="FFFFFF"/>
              </a:buClr>
              <a:buSzPts val="2800"/>
              <a:buFont typeface="Cambria"/>
              <a:buNone/>
              <a:tabLst/>
              <a:defRPr/>
            </a:pPr>
            <a:r>
              <a:rPr kumimoji="0" lang="en-US" sz="2800" b="1" i="1" u="none" strike="noStrike" kern="0" cap="none" spc="0" normalizeH="0" baseline="0" noProof="0">
                <a:ln>
                  <a:noFill/>
                </a:ln>
                <a:solidFill>
                  <a:srgbClr val="FFFFFF"/>
                </a:solidFill>
                <a:effectLst/>
                <a:uLnTx/>
                <a:uFillTx/>
                <a:latin typeface="Cambria"/>
                <a:ea typeface="Cambria"/>
                <a:cs typeface="Cambria"/>
                <a:sym typeface="Cambria"/>
              </a:rPr>
              <a:t>Sundry Parables</a:t>
            </a:r>
            <a:endParaRPr kumimoji="0" sz="2800" b="1" i="1" u="none" strike="noStrike" kern="0" cap="none" spc="0" normalizeH="0" baseline="0" noProof="0">
              <a:ln>
                <a:noFill/>
              </a:ln>
              <a:solidFill>
                <a:srgbClr val="FFFFFF"/>
              </a:solidFill>
              <a:effectLst/>
              <a:uLnTx/>
              <a:uFillTx/>
              <a:latin typeface="Cambria"/>
              <a:ea typeface="Cambria"/>
              <a:cs typeface="Cambria"/>
              <a:sym typeface="Cambria"/>
            </a:endParaRPr>
          </a:p>
          <a:p>
            <a:pPr marL="0" marR="0" lvl="0" indent="0" algn="ctr" defTabSz="914400" rtl="0" eaLnBrk="1" fontAlgn="auto" latinLnBrk="0" hangingPunct="1">
              <a:lnSpc>
                <a:spcPct val="90000"/>
              </a:lnSpc>
              <a:spcBef>
                <a:spcPts val="0"/>
              </a:spcBef>
              <a:spcAft>
                <a:spcPts val="0"/>
              </a:spcAft>
              <a:buClr>
                <a:srgbClr val="FFFFFF"/>
              </a:buClr>
              <a:buSzPts val="2800"/>
              <a:buFont typeface="Cambria"/>
              <a:buNone/>
              <a:tabLst/>
              <a:defRPr/>
            </a:pPr>
            <a:r>
              <a:rPr kumimoji="0" lang="en-US" sz="2800" b="1" i="1" u="none" strike="noStrike" kern="0" cap="none" spc="0" normalizeH="0" baseline="0" noProof="0">
                <a:ln>
                  <a:noFill/>
                </a:ln>
                <a:solidFill>
                  <a:srgbClr val="FFFFFF"/>
                </a:solidFill>
                <a:effectLst/>
                <a:uLnTx/>
                <a:uFillTx/>
                <a:latin typeface="Cambria"/>
                <a:ea typeface="Cambria"/>
                <a:cs typeface="Cambria"/>
                <a:sym typeface="Cambria"/>
              </a:rPr>
              <a:t>of The Kingdom</a:t>
            </a:r>
            <a:endParaRPr kumimoji="0" sz="2800" b="1" i="1" u="none" strike="noStrike" kern="0" cap="none" spc="0" normalizeH="0" baseline="0" noProof="0">
              <a:ln>
                <a:noFill/>
              </a:ln>
              <a:solidFill>
                <a:srgbClr val="FFFFFF"/>
              </a:solidFill>
              <a:effectLst/>
              <a:uLnTx/>
              <a:uFillTx/>
              <a:latin typeface="Cambria"/>
              <a:ea typeface="Cambria"/>
              <a:cs typeface="Cambria"/>
              <a:sym typeface="Cambri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1"/>
        <p:cNvGrpSpPr/>
        <p:nvPr/>
      </p:nvGrpSpPr>
      <p:grpSpPr>
        <a:xfrm>
          <a:off x="0" y="0"/>
          <a:ext cx="0" cy="0"/>
          <a:chOff x="0" y="0"/>
          <a:chExt cx="0" cy="0"/>
        </a:xfrm>
      </p:grpSpPr>
      <p:sp>
        <p:nvSpPr>
          <p:cNvPr id="112" name="Google Shape;112;p3"/>
          <p:cNvSpPr/>
          <p:nvPr/>
        </p:nvSpPr>
        <p:spPr>
          <a:xfrm>
            <a:off x="336884" y="311449"/>
            <a:ext cx="4332307" cy="6179552"/>
          </a:xfrm>
          <a:prstGeom prst="rect">
            <a:avLst/>
          </a:prstGeom>
          <a:solidFill>
            <a:srgbClr val="404040"/>
          </a:solidFill>
          <a:ln w="127000" cap="sq" cmpd="thinThick">
            <a:solidFill>
              <a:srgbClr val="40404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13" name="Google Shape;113;p3"/>
          <p:cNvSpPr txBox="1">
            <a:spLocks noGrp="1"/>
          </p:cNvSpPr>
          <p:nvPr>
            <p:ph type="title"/>
          </p:nvPr>
        </p:nvSpPr>
        <p:spPr>
          <a:xfrm>
            <a:off x="698049" y="742951"/>
            <a:ext cx="360997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800"/>
              <a:buFont typeface="Calibri"/>
              <a:buNone/>
            </a:pPr>
            <a:br>
              <a:rPr lang="en-US" sz="4800" b="1" i="0" u="sng" strike="noStrike" cap="none">
                <a:solidFill>
                  <a:srgbClr val="FFFFFF"/>
                </a:solidFill>
                <a:latin typeface="Calibri"/>
                <a:ea typeface="Calibri"/>
                <a:cs typeface="Calibri"/>
                <a:sym typeface="Calibri"/>
              </a:rPr>
            </a:br>
            <a:r>
              <a:rPr lang="en-US" sz="4800" b="1" i="0" u="sng" strike="noStrike" cap="none">
                <a:solidFill>
                  <a:srgbClr val="FFFFFF"/>
                </a:solidFill>
                <a:latin typeface="Calibri"/>
                <a:ea typeface="Calibri"/>
                <a:cs typeface="Calibri"/>
                <a:sym typeface="Calibri"/>
              </a:rPr>
              <a:t>LESSON </a:t>
            </a:r>
            <a:r>
              <a:rPr lang="en-US" sz="4800" b="1" u="sng">
                <a:solidFill>
                  <a:srgbClr val="FFFFFF"/>
                </a:solidFill>
              </a:rPr>
              <a:t>26</a:t>
            </a:r>
            <a:r>
              <a:rPr lang="en-US" sz="4800" b="1" i="0" u="none" strike="noStrike" cap="none">
                <a:solidFill>
                  <a:srgbClr val="FFFFFF"/>
                </a:solidFill>
                <a:latin typeface="Calibri"/>
                <a:ea typeface="Calibri"/>
                <a:cs typeface="Calibri"/>
                <a:sym typeface="Calibri"/>
              </a:rPr>
              <a:t>: </a:t>
            </a:r>
            <a:br>
              <a:rPr lang="en-US" sz="4800" b="1" i="0" u="none" strike="noStrike" cap="none">
                <a:solidFill>
                  <a:srgbClr val="FFFFFF"/>
                </a:solidFill>
                <a:latin typeface="Calibri"/>
                <a:ea typeface="Calibri"/>
                <a:cs typeface="Calibri"/>
                <a:sym typeface="Calibri"/>
              </a:rPr>
            </a:br>
            <a:r>
              <a:rPr lang="en-US" sz="4800" b="1" i="0" u="none" strike="noStrike" cap="none">
                <a:solidFill>
                  <a:srgbClr val="FFFFFF"/>
                </a:solidFill>
                <a:latin typeface="Calibri"/>
                <a:ea typeface="Calibri"/>
                <a:cs typeface="Calibri"/>
                <a:sym typeface="Calibri"/>
              </a:rPr>
              <a:t>The </a:t>
            </a:r>
            <a:r>
              <a:rPr lang="en-US" sz="4800" b="1">
                <a:solidFill>
                  <a:srgbClr val="FFFFFF"/>
                </a:solidFill>
              </a:rPr>
              <a:t>death</a:t>
            </a:r>
            <a:r>
              <a:rPr lang="en-US" sz="4800" b="1" i="0" u="none" strike="noStrike" cap="none">
                <a:solidFill>
                  <a:srgbClr val="FFFFFF"/>
                </a:solidFill>
                <a:latin typeface="Calibri"/>
                <a:ea typeface="Calibri"/>
                <a:cs typeface="Calibri"/>
                <a:sym typeface="Calibri"/>
              </a:rPr>
              <a:t> of </a:t>
            </a:r>
            <a:r>
              <a:rPr lang="en-US" sz="4800" b="1">
                <a:solidFill>
                  <a:srgbClr val="FFFFFF"/>
                </a:solidFill>
              </a:rPr>
              <a:t>John the Baptist</a:t>
            </a:r>
            <a:endParaRPr sz="4800">
              <a:solidFill>
                <a:srgbClr val="FFFFFF"/>
              </a:solidFill>
              <a:latin typeface="Calibri"/>
              <a:ea typeface="Calibri"/>
              <a:cs typeface="Calibri"/>
              <a:sym typeface="Calibri"/>
            </a:endParaRPr>
          </a:p>
        </p:txBody>
      </p:sp>
      <p:pic>
        <p:nvPicPr>
          <p:cNvPr id="114" name="Google Shape;114;p3"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115" name="Google Shape;115;p3"/>
          <p:cNvSpPr/>
          <p:nvPr/>
        </p:nvSpPr>
        <p:spPr>
          <a:xfrm>
            <a:off x="5468389" y="650356"/>
            <a:ext cx="6263640" cy="842014"/>
          </a:xfrm>
          <a:custGeom>
            <a:avLst/>
            <a:gdLst/>
            <a:ahLst/>
            <a:cxnLst/>
            <a:rect l="l" t="t" r="r" b="b"/>
            <a:pathLst>
              <a:path w="6263640" h="2052216" extrusionOk="0">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599BD5"/>
          </a:solidFill>
          <a:ln w="12700" cap="flat" cmpd="sng">
            <a:solidFill>
              <a:schemeClr val="lt1"/>
            </a:solidFill>
            <a:prstDash val="solid"/>
            <a:miter lim="8000"/>
            <a:headEnd type="none" w="sm" len="sm"/>
            <a:tailEnd type="none" w="sm" len="sm"/>
          </a:ln>
        </p:spPr>
        <p:txBody>
          <a:bodyPr spcFirstLastPara="1" wrap="square" lIns="241150" tIns="241150" rIns="241150" bIns="241150" anchor="ctr"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3200"/>
              <a:buFont typeface="Calibri"/>
              <a:buNone/>
              <a:tabLst/>
              <a:defRPr/>
            </a:pPr>
            <a:r>
              <a:rPr kumimoji="0" lang="en-US" sz="3200" b="1" i="0" u="none" strike="noStrike" kern="0" cap="none" spc="0" normalizeH="0" baseline="0" noProof="0">
                <a:ln>
                  <a:noFill/>
                </a:ln>
                <a:solidFill>
                  <a:srgbClr val="FFFFFF"/>
                </a:solidFill>
                <a:effectLst/>
                <a:uLnTx/>
                <a:uFillTx/>
                <a:latin typeface="Calibri"/>
                <a:ea typeface="Calibri"/>
                <a:cs typeface="Calibri"/>
                <a:sym typeface="Calibri"/>
              </a:rPr>
              <a:t>MEMORY VERSE: ……</a:t>
            </a:r>
            <a:endParaRPr kumimoji="0" sz="3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16" name="Google Shape;116;p3"/>
          <p:cNvSpPr/>
          <p:nvPr/>
        </p:nvSpPr>
        <p:spPr>
          <a:xfrm>
            <a:off x="5030356" y="1578634"/>
            <a:ext cx="7074557" cy="3648973"/>
          </a:xfrm>
          <a:custGeom>
            <a:avLst/>
            <a:gdLst/>
            <a:ahLst/>
            <a:cxnLst/>
            <a:rect l="l" t="t" r="r" b="b"/>
            <a:pathLst>
              <a:path w="6263640" h="1340325" extrusionOk="0">
                <a:moveTo>
                  <a:pt x="0" y="0"/>
                </a:moveTo>
                <a:lnTo>
                  <a:pt x="6263640" y="0"/>
                </a:lnTo>
                <a:lnTo>
                  <a:pt x="6263640" y="1340325"/>
                </a:lnTo>
                <a:lnTo>
                  <a:pt x="0" y="1340325"/>
                </a:lnTo>
                <a:lnTo>
                  <a:pt x="0" y="0"/>
                </a:lnTo>
                <a:close/>
              </a:path>
            </a:pathLst>
          </a:custGeom>
          <a:noFill/>
          <a:ln>
            <a:noFill/>
          </a:ln>
        </p:spPr>
        <p:txBody>
          <a:bodyPr spcFirstLastPara="1" wrap="square" lIns="198850" tIns="46975" rIns="263125" bIns="46975" anchor="ctr" anchorCtr="0">
            <a:noAutofit/>
          </a:bodyPr>
          <a:lstStyle/>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000000"/>
                </a:solidFill>
                <a:effectLst/>
                <a:uLnTx/>
                <a:uFillTx/>
                <a:latin typeface="Calibri"/>
                <a:ea typeface="Calibri"/>
                <a:cs typeface="Calibri"/>
                <a:sym typeface="Calibri"/>
              </a:rPr>
              <a:t>“And he sent, and</a:t>
            </a:r>
            <a:endParaRPr kumimoji="0" sz="2800" b="0" i="1" u="none" strike="noStrike" kern="0" cap="none" spc="0" normalizeH="0" baseline="0" noProof="0">
              <a:ln>
                <a:noFill/>
              </a:ln>
              <a:solidFill>
                <a:srgbClr val="000000"/>
              </a:solidFill>
              <a:effectLst/>
              <a:uLnTx/>
              <a:uFillTx/>
              <a:latin typeface="Calibri"/>
              <a:ea typeface="Calibri"/>
              <a:cs typeface="Calibri"/>
              <a:sym typeface="Calibri"/>
            </a:endParaRP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000000"/>
                </a:solidFill>
                <a:effectLst/>
                <a:uLnTx/>
                <a:uFillTx/>
                <a:latin typeface="Calibri"/>
                <a:ea typeface="Calibri"/>
                <a:cs typeface="Calibri"/>
                <a:sym typeface="Calibri"/>
              </a:rPr>
              <a:t>beheaded John in the prison. And his head</a:t>
            </a:r>
            <a:endParaRPr kumimoji="0" sz="2800" b="0" i="1" u="none" strike="noStrike" kern="0" cap="none" spc="0" normalizeH="0" baseline="0" noProof="0">
              <a:ln>
                <a:noFill/>
              </a:ln>
              <a:solidFill>
                <a:srgbClr val="000000"/>
              </a:solidFill>
              <a:effectLst/>
              <a:uLnTx/>
              <a:uFillTx/>
              <a:latin typeface="Calibri"/>
              <a:ea typeface="Calibri"/>
              <a:cs typeface="Calibri"/>
              <a:sym typeface="Calibri"/>
            </a:endParaRP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000000"/>
                </a:solidFill>
                <a:effectLst/>
                <a:uLnTx/>
                <a:uFillTx/>
                <a:latin typeface="Calibri"/>
                <a:ea typeface="Calibri"/>
                <a:cs typeface="Calibri"/>
                <a:sym typeface="Calibri"/>
              </a:rPr>
              <a:t>was brought in a charger, and given to the</a:t>
            </a:r>
            <a:endParaRPr kumimoji="0" sz="2800" b="0" i="1" u="none" strike="noStrike" kern="0" cap="none" spc="0" normalizeH="0" baseline="0" noProof="0">
              <a:ln>
                <a:noFill/>
              </a:ln>
              <a:solidFill>
                <a:srgbClr val="000000"/>
              </a:solidFill>
              <a:effectLst/>
              <a:uLnTx/>
              <a:uFillTx/>
              <a:latin typeface="Calibri"/>
              <a:ea typeface="Calibri"/>
              <a:cs typeface="Calibri"/>
              <a:sym typeface="Calibri"/>
            </a:endParaRP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000000"/>
                </a:solidFill>
                <a:effectLst/>
                <a:uLnTx/>
                <a:uFillTx/>
                <a:latin typeface="Calibri"/>
                <a:ea typeface="Calibri"/>
                <a:cs typeface="Calibri"/>
                <a:sym typeface="Calibri"/>
              </a:rPr>
              <a:t>damsel: and she brought it to her mother”</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80975" marR="0" lvl="1" indent="-180975" algn="ctr" defTabSz="914400" rtl="0" eaLnBrk="1" fontAlgn="auto" latinLnBrk="0" hangingPunct="1">
              <a:lnSpc>
                <a:spcPct val="90000"/>
              </a:lnSpc>
              <a:spcBef>
                <a:spcPts val="56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000000"/>
                </a:solidFill>
                <a:effectLst/>
                <a:uLnTx/>
                <a:uFillTx/>
                <a:latin typeface="Calibri"/>
                <a:ea typeface="Calibri"/>
                <a:cs typeface="Calibri"/>
                <a:sym typeface="Calibri"/>
              </a:rPr>
              <a:t>(Matthew 14:10,11).</a:t>
            </a:r>
            <a:endParaRPr kumimoji="0" sz="24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7" name="Google Shape;117;p3"/>
          <p:cNvSpPr/>
          <p:nvPr/>
        </p:nvSpPr>
        <p:spPr>
          <a:xfrm>
            <a:off x="5468389" y="5313872"/>
            <a:ext cx="6263640" cy="781242"/>
          </a:xfrm>
          <a:custGeom>
            <a:avLst/>
            <a:gdLst/>
            <a:ahLst/>
            <a:cxnLst/>
            <a:rect l="l" t="t" r="r" b="b"/>
            <a:pathLst>
              <a:path w="6263640" h="2052216" extrusionOk="0">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6FAB46"/>
          </a:solidFill>
          <a:ln w="12700" cap="flat" cmpd="sng">
            <a:solidFill>
              <a:schemeClr val="lt1"/>
            </a:solidFill>
            <a:prstDash val="solid"/>
            <a:miter lim="8000"/>
            <a:headEnd type="none" w="sm" len="sm"/>
            <a:tailEnd type="none" w="sm" len="sm"/>
          </a:ln>
        </p:spPr>
        <p:txBody>
          <a:bodyPr spcFirstLastPara="1" wrap="square" lIns="241150" tIns="241150" rIns="241150" bIns="241150" anchor="ctr" anchorCtr="0">
            <a:no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TEXT:</a:t>
            </a:r>
            <a:r>
              <a:rPr kumimoji="0" lang="en-US" sz="2800" b="1" i="1" u="none" strike="noStrike" kern="0" cap="none" spc="0" normalizeH="0" baseline="0" noProof="0">
                <a:ln>
                  <a:noFill/>
                </a:ln>
                <a:solidFill>
                  <a:srgbClr val="FFFFFF"/>
                </a:solidFill>
                <a:effectLst/>
                <a:uLnTx/>
                <a:uFillTx/>
                <a:latin typeface="Calibri"/>
                <a:ea typeface="Calibri"/>
                <a:cs typeface="Calibri"/>
                <a:sym typeface="Calibri"/>
              </a:rPr>
              <a:t> </a:t>
            </a:r>
            <a:r>
              <a:rPr kumimoji="0" lang="en-US" sz="2700" b="1" i="1" u="none" strike="noStrike" kern="0" cap="none" spc="0" normalizeH="0" baseline="0" noProof="0">
                <a:ln>
                  <a:noFill/>
                </a:ln>
                <a:solidFill>
                  <a:srgbClr val="FFFFFF"/>
                </a:solidFill>
                <a:effectLst/>
                <a:uLnTx/>
                <a:uFillTx/>
                <a:latin typeface="Calibri"/>
                <a:ea typeface="Calibri"/>
                <a:cs typeface="Calibri"/>
                <a:sym typeface="Calibri"/>
              </a:rPr>
              <a:t> Matthew 14:1-13 &amp; Mark 6:14-29</a:t>
            </a:r>
            <a:endParaRPr kumimoji="0" sz="27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2"/>
        <p:cNvGrpSpPr/>
        <p:nvPr/>
      </p:nvGrpSpPr>
      <p:grpSpPr>
        <a:xfrm>
          <a:off x="0" y="0"/>
          <a:ext cx="0" cy="0"/>
          <a:chOff x="0" y="0"/>
          <a:chExt cx="0" cy="0"/>
        </a:xfrm>
      </p:grpSpPr>
      <p:sp>
        <p:nvSpPr>
          <p:cNvPr id="123" name="Google Shape;123;p4"/>
          <p:cNvSpPr/>
          <p:nvPr/>
        </p:nvSpPr>
        <p:spPr>
          <a:xfrm>
            <a:off x="4037181" y="448055"/>
            <a:ext cx="7688475" cy="5951024"/>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24" name="Google Shape;124;p4"/>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25" name="Google Shape;125;p4"/>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INTRODUCTION</a:t>
            </a:r>
            <a:endParaRPr sz="2800">
              <a:solidFill>
                <a:srgbClr val="FFFFFF"/>
              </a:solidFill>
            </a:endParaRPr>
          </a:p>
        </p:txBody>
      </p:sp>
      <p:sp>
        <p:nvSpPr>
          <p:cNvPr id="126" name="Google Shape;126;p4"/>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27" name="Google Shape;127;p4"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128" name="Google Shape;128;p4"/>
          <p:cNvSpPr txBox="1">
            <a:spLocks noGrp="1"/>
          </p:cNvSpPr>
          <p:nvPr>
            <p:ph type="body" idx="1"/>
          </p:nvPr>
        </p:nvSpPr>
        <p:spPr>
          <a:xfrm>
            <a:off x="4191608" y="589787"/>
            <a:ext cx="7534048" cy="5667559"/>
          </a:xfrm>
          <a:prstGeom prst="rect">
            <a:avLst/>
          </a:prstGeom>
          <a:noFill/>
          <a:ln>
            <a:noFill/>
          </a:ln>
        </p:spPr>
        <p:txBody>
          <a:bodyPr spcFirstLastPara="1" wrap="square" lIns="91425" tIns="45700" rIns="91425" bIns="45700" anchor="ctr" anchorCtr="0">
            <a:noAutofit/>
          </a:bodyPr>
          <a:lstStyle/>
          <a:p>
            <a:pPr marL="0" lvl="0" indent="0" algn="just" rtl="0">
              <a:lnSpc>
                <a:spcPct val="100000"/>
              </a:lnSpc>
              <a:spcBef>
                <a:spcPts val="600"/>
              </a:spcBef>
              <a:spcAft>
                <a:spcPts val="0"/>
              </a:spcAft>
              <a:buClr>
                <a:schemeClr val="dk1"/>
              </a:buClr>
              <a:buSzPts val="2800"/>
              <a:buNone/>
            </a:pPr>
            <a:r>
              <a:rPr lang="en-US" dirty="0"/>
              <a:t>John the Baptist faithfully fulfilled God's purpose by preparing the way for the ministry of Jesus Christ. As Christ's ministry increased, John's ministry gradually came to an end. However, his commitment to truth remained unwavering even in the face of opposition, imprisonment and death. This lesson focuses on the circumstances surrounding the death of John the Baptist, the lessons believers can learn from his courage and faithfulness, and the hope that God's people have in the face of death and persecution. It also reminds us of the need to live in readiness for eternity and to remain steadfast regardless of the challenges that may arise because of our faith.</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5"/>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35" name="Google Shape;135;p5"/>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36" name="Google Shape;136;p5"/>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37" name="Google Shape;137;p5"/>
          <p:cNvSpPr txBox="1">
            <a:spLocks noGrp="1"/>
          </p:cNvSpPr>
          <p:nvPr>
            <p:ph type="body" idx="1"/>
          </p:nvPr>
        </p:nvSpPr>
        <p:spPr>
          <a:xfrm>
            <a:off x="4037182" y="457201"/>
            <a:ext cx="7688474" cy="5952744"/>
          </a:xfrm>
          <a:prstGeom prst="rect">
            <a:avLst/>
          </a:prstGeom>
          <a:noFill/>
          <a:ln>
            <a:noFill/>
          </a:ln>
        </p:spPr>
        <p:txBody>
          <a:bodyPr spcFirstLastPara="1" wrap="square" lIns="91425" tIns="45700" rIns="91425" bIns="45700" anchor="ctr" anchorCtr="0">
            <a:noAutofit/>
          </a:bodyPr>
          <a:lstStyle/>
          <a:p>
            <a:pPr marL="514350" marR="77466" lvl="0" indent="-349250" algn="just" rtl="0">
              <a:lnSpc>
                <a:spcPct val="100000"/>
              </a:lnSpc>
              <a:spcBef>
                <a:spcPts val="0"/>
              </a:spcBef>
              <a:spcAft>
                <a:spcPts val="0"/>
              </a:spcAft>
              <a:buClr>
                <a:schemeClr val="dk1"/>
              </a:buClr>
              <a:buSzPts val="2800"/>
              <a:buFont typeface="Calibri"/>
              <a:buAutoNum type="arabicPeriod"/>
            </a:pPr>
            <a:r>
              <a:rPr lang="en-US" dirty="0"/>
              <a:t>The gospel must be publicized so that many can hear and believe.</a:t>
            </a:r>
            <a:endParaRPr dirty="0"/>
          </a:p>
          <a:p>
            <a:pPr marL="514350" marR="77466" lvl="0" indent="-349250" algn="just" rtl="0">
              <a:lnSpc>
                <a:spcPct val="100000"/>
              </a:lnSpc>
              <a:spcBef>
                <a:spcPts val="0"/>
              </a:spcBef>
              <a:spcAft>
                <a:spcPts val="0"/>
              </a:spcAft>
              <a:buSzPts val="2800"/>
              <a:buAutoNum type="arabicPeriod"/>
            </a:pPr>
            <a:r>
              <a:rPr lang="en-US" dirty="0"/>
              <a:t>Godly ministers must courageously proclaim God's truth.</a:t>
            </a:r>
            <a:endParaRPr dirty="0"/>
          </a:p>
          <a:p>
            <a:pPr marL="514350" marR="77466" lvl="0" indent="-349250" algn="just" rtl="0">
              <a:lnSpc>
                <a:spcPct val="100000"/>
              </a:lnSpc>
              <a:spcBef>
                <a:spcPts val="0"/>
              </a:spcBef>
              <a:spcAft>
                <a:spcPts val="0"/>
              </a:spcAft>
              <a:buSzPts val="2800"/>
              <a:buAutoNum type="arabicPeriod"/>
            </a:pPr>
            <a:r>
              <a:rPr lang="en-US" dirty="0"/>
              <a:t>Believers must reject all forms of false doctrines such as reincarnation.</a:t>
            </a:r>
            <a:endParaRPr dirty="0"/>
          </a:p>
          <a:p>
            <a:pPr marL="514350" marR="77466" lvl="0" indent="-349250" algn="just" rtl="0">
              <a:lnSpc>
                <a:spcPct val="100000"/>
              </a:lnSpc>
              <a:spcBef>
                <a:spcPts val="0"/>
              </a:spcBef>
              <a:spcAft>
                <a:spcPts val="0"/>
              </a:spcAft>
              <a:buSzPts val="2800"/>
              <a:buAutoNum type="arabicPeriod"/>
            </a:pPr>
            <a:r>
              <a:rPr lang="en-US" dirty="0"/>
              <a:t>We should avoid rash promises and ungodly influences.</a:t>
            </a:r>
            <a:endParaRPr dirty="0"/>
          </a:p>
          <a:p>
            <a:pPr marL="514350" marR="77466" lvl="0" indent="-349250" algn="just" rtl="0">
              <a:lnSpc>
                <a:spcPct val="100000"/>
              </a:lnSpc>
              <a:spcBef>
                <a:spcPts val="0"/>
              </a:spcBef>
              <a:spcAft>
                <a:spcPts val="0"/>
              </a:spcAft>
              <a:buSzPts val="2800"/>
              <a:buAutoNum type="arabicPeriod"/>
            </a:pPr>
            <a:r>
              <a:rPr lang="en-US" dirty="0"/>
              <a:t>Persecution is part of the Christian life, but eternal rewards await the faithful.</a:t>
            </a:r>
            <a:endParaRPr dirty="0"/>
          </a:p>
        </p:txBody>
      </p:sp>
      <p:pic>
        <p:nvPicPr>
          <p:cNvPr id="138" name="Google Shape;138;p5"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139" name="Google Shape;139;p5"/>
          <p:cNvSpPr txBox="1"/>
          <p:nvPr/>
        </p:nvSpPr>
        <p:spPr>
          <a:xfrm>
            <a:off x="466344" y="458921"/>
            <a:ext cx="3414368" cy="3801257"/>
          </a:xfrm>
          <a:prstGeom prst="rect">
            <a:avLst/>
          </a:prstGeom>
          <a:noFill/>
          <a:ln>
            <a:noFill/>
          </a:ln>
        </p:spPr>
        <p:txBody>
          <a:bodyPr spcFirstLastPara="1" wrap="square" lIns="91425" tIns="45700" rIns="91425" bIns="45700" anchor="ctr" anchorCtr="0">
            <a:normAutofit/>
          </a:bodyPr>
          <a:lstStyle/>
          <a:p>
            <a:pPr marL="0" marR="0" lvl="0" indent="0" algn="ctr" defTabSz="914400" rtl="0" eaLnBrk="1" fontAlgn="auto" latinLnBrk="0" hangingPunct="1">
              <a:lnSpc>
                <a:spcPct val="90000"/>
              </a:lnSpc>
              <a:spcBef>
                <a:spcPts val="0"/>
              </a:spcBef>
              <a:spcAft>
                <a:spcPts val="0"/>
              </a:spcAft>
              <a:buClr>
                <a:srgbClr val="FFFFFF"/>
              </a:buClr>
              <a:buSzPts val="2800"/>
              <a:buFont typeface="Cambria"/>
              <a:buNone/>
              <a:tabLst/>
              <a:defRPr/>
            </a:pPr>
            <a:r>
              <a:rPr kumimoji="0" lang="en-US" sz="2800" b="1" i="0" u="none" strike="noStrike" kern="0" cap="none" spc="0" normalizeH="0" baseline="0" noProof="0">
                <a:ln>
                  <a:noFill/>
                </a:ln>
                <a:solidFill>
                  <a:srgbClr val="FFFFFF"/>
                </a:solidFill>
                <a:effectLst/>
                <a:uLnTx/>
                <a:uFillTx/>
                <a:latin typeface="Cambria"/>
                <a:ea typeface="Cambria"/>
                <a:cs typeface="Cambria"/>
                <a:sym typeface="Cambria"/>
              </a:rPr>
              <a:t>KEY LESSONS IN THE STUDY OF TODAY</a:t>
            </a:r>
            <a:endParaRPr kumimoji="0" sz="2800" b="1" i="0"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140" name="Google Shape;140;p5"/>
          <p:cNvSpPr txBox="1">
            <a:spLocks noGrp="1"/>
          </p:cNvSpPr>
          <p:nvPr>
            <p:ph type="title"/>
          </p:nvPr>
        </p:nvSpPr>
        <p:spPr>
          <a:xfrm>
            <a:off x="466344" y="4485736"/>
            <a:ext cx="3414368" cy="181822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1">
                <a:solidFill>
                  <a:srgbClr val="FFFFFF"/>
                </a:solidFill>
                <a:latin typeface="Cambria"/>
                <a:ea typeface="Cambria"/>
                <a:cs typeface="Cambria"/>
                <a:sym typeface="Cambria"/>
              </a:rPr>
              <a:t>The death of John the Baptist</a:t>
            </a:r>
            <a:endParaRPr sz="2800" b="1" i="1">
              <a:solidFill>
                <a:srgbClr val="FFFFFF"/>
              </a:solidFill>
              <a:latin typeface="Cambria"/>
              <a:ea typeface="Cambria"/>
              <a:cs typeface="Cambria"/>
              <a:sym typeface="Cambri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46" name="Google Shape;146;p6"/>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47" name="Google Shape;147;p6"/>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48" name="Google Shape;148;p6"/>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49" name="Google Shape;149;p6"/>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1</a:t>
            </a:r>
            <a:endParaRPr sz="4000">
              <a:solidFill>
                <a:srgbClr val="FFFFFF"/>
              </a:solidFill>
            </a:endParaRPr>
          </a:p>
        </p:txBody>
      </p:sp>
      <p:pic>
        <p:nvPicPr>
          <p:cNvPr id="150" name="Google Shape;150;p6"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151" name="Google Shape;151;p6"/>
          <p:cNvGrpSpPr/>
          <p:nvPr/>
        </p:nvGrpSpPr>
        <p:grpSpPr>
          <a:xfrm>
            <a:off x="1285762" y="2538950"/>
            <a:ext cx="9620473" cy="3444488"/>
            <a:chOff x="-36846" y="-42119"/>
            <a:chExt cx="10910040" cy="3444488"/>
          </a:xfrm>
        </p:grpSpPr>
        <p:sp>
          <p:nvSpPr>
            <p:cNvPr id="152" name="Google Shape;152;p6"/>
            <p:cNvSpPr/>
            <p:nvPr/>
          </p:nvSpPr>
          <p:spPr>
            <a:xfrm>
              <a:off x="-36846" y="-42119"/>
              <a:ext cx="10260134" cy="2827077"/>
            </a:xfrm>
            <a:prstGeom prst="roundRect">
              <a:avLst>
                <a:gd name="adj" fmla="val 10000"/>
              </a:avLst>
            </a:prstGeom>
            <a:solidFill>
              <a:schemeClr val="dk2"/>
            </a:solidFill>
            <a:ln w="127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3" name="Google Shape;153;p6"/>
            <p:cNvSpPr/>
            <p:nvPr/>
          </p:nvSpPr>
          <p:spPr>
            <a:xfrm>
              <a:off x="613060" y="575292"/>
              <a:ext cx="10260134" cy="2827077"/>
            </a:xfrm>
            <a:prstGeom prst="roundRect">
              <a:avLst>
                <a:gd name="adj" fmla="val 10000"/>
              </a:avLst>
            </a:prstGeom>
            <a:solidFill>
              <a:schemeClr val="lt2">
                <a:alpha val="90196"/>
              </a:schemeClr>
            </a:solidFill>
            <a:ln w="1270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4" name="Google Shape;154;p6"/>
            <p:cNvSpPr txBox="1"/>
            <p:nvPr/>
          </p:nvSpPr>
          <p:spPr>
            <a:xfrm>
              <a:off x="695862" y="658094"/>
              <a:ext cx="10094530" cy="2661473"/>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600"/>
                </a:spcBef>
                <a:spcAft>
                  <a:spcPts val="0"/>
                </a:spcAft>
                <a:buClr>
                  <a:srgbClr val="000000"/>
                </a:buClr>
                <a:buSzPts val="3200"/>
                <a:buFont typeface="Calibri"/>
                <a:buNone/>
                <a:tabLst/>
                <a:defRPr/>
              </a:pPr>
              <a:r>
                <a:rPr kumimoji="0" lang="en-US" sz="3200" b="0" i="1" u="none" strike="noStrike" kern="0" cap="none" spc="0" normalizeH="0" baseline="0" noProof="0" dirty="0">
                  <a:ln>
                    <a:noFill/>
                  </a:ln>
                  <a:solidFill>
                    <a:srgbClr val="000000"/>
                  </a:solidFill>
                  <a:effectLst/>
                  <a:uLnTx/>
                  <a:uFillTx/>
                  <a:latin typeface="Calibri"/>
                  <a:ea typeface="Calibri"/>
                  <a:cs typeface="Calibri"/>
                  <a:sym typeface="Calibri"/>
                </a:rPr>
                <a:t>How can believers speak the truth without compromising God's standards?</a:t>
              </a:r>
              <a:endParaRPr kumimoji="0" sz="3200" b="0" i="1"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600"/>
                </a:spcBef>
                <a:spcAft>
                  <a:spcPts val="0"/>
                </a:spcAft>
                <a:buClr>
                  <a:srgbClr val="000000"/>
                </a:buClr>
                <a:buSzPts val="3200"/>
                <a:buFont typeface="Calibri"/>
                <a:buNone/>
                <a:tabLst/>
                <a:defRPr/>
              </a:pPr>
              <a:r>
                <a:rPr kumimoji="0" lang="en-US" sz="3200" b="1" i="1" u="none" strike="noStrike" kern="0" cap="none" spc="0" normalizeH="0" baseline="0" noProof="0" dirty="0">
                  <a:ln>
                    <a:noFill/>
                  </a:ln>
                  <a:solidFill>
                    <a:srgbClr val="000000"/>
                  </a:solidFill>
                  <a:effectLst/>
                  <a:uLnTx/>
                  <a:uFillTx/>
                  <a:latin typeface="Calibri"/>
                  <a:ea typeface="Calibri"/>
                  <a:cs typeface="Calibri"/>
                  <a:sym typeface="Calibri"/>
                </a:rPr>
                <a:t>Ephesians 4:15a; Colossians 4:6; 2 Timothy 2:24-25</a:t>
              </a:r>
              <a:endParaRPr kumimoji="0" sz="3200" b="1" i="1"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3e709bd3621_0_1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1" name="Google Shape;161;g3e709bd3621_0_14"/>
          <p:cNvSpPr/>
          <p:nvPr/>
        </p:nvSpPr>
        <p:spPr>
          <a:xfrm flipH="1">
            <a:off x="0" y="0"/>
            <a:ext cx="12192000" cy="2169900"/>
          </a:xfrm>
          <a:prstGeom prst="rect">
            <a:avLst/>
          </a:prstGeom>
          <a:gradFill>
            <a:gsLst>
              <a:gs pos="0">
                <a:srgbClr val="000000">
                  <a:alpha val="96078"/>
                </a:srgbClr>
              </a:gs>
              <a:gs pos="100000">
                <a:srgbClr val="2F5496"/>
              </a:gs>
            </a:gsLst>
            <a:lin ang="19800047"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2" name="Google Shape;162;g3e709bd3621_0_14"/>
          <p:cNvSpPr/>
          <p:nvPr/>
        </p:nvSpPr>
        <p:spPr>
          <a:xfrm flipH="1">
            <a:off x="8082930" y="0"/>
            <a:ext cx="4097100" cy="2170800"/>
          </a:xfrm>
          <a:prstGeom prst="rect">
            <a:avLst/>
          </a:prstGeom>
          <a:gradFill>
            <a:gsLst>
              <a:gs pos="0">
                <a:srgbClr val="1F3864">
                  <a:alpha val="67843"/>
                </a:srgbClr>
              </a:gs>
              <a:gs pos="19000">
                <a:srgbClr val="1F3864">
                  <a:alpha val="67843"/>
                </a:srgbClr>
              </a:gs>
              <a:gs pos="100000">
                <a:srgbClr val="4472C4">
                  <a:alpha val="47843"/>
                </a:srgbClr>
              </a:gs>
            </a:gsLst>
            <a:lin ang="1920016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3" name="Google Shape;163;g3e709bd3621_0_14"/>
          <p:cNvSpPr/>
          <p:nvPr/>
        </p:nvSpPr>
        <p:spPr>
          <a:xfrm rot="-5400000" flipH="1">
            <a:off x="5010601" y="-5009997"/>
            <a:ext cx="2170800"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163"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4" name="Google Shape;164;g3e709bd3621_0_14"/>
          <p:cNvSpPr txBox="1">
            <a:spLocks noGrp="1"/>
          </p:cNvSpPr>
          <p:nvPr>
            <p:ph type="title"/>
          </p:nvPr>
        </p:nvSpPr>
        <p:spPr>
          <a:xfrm>
            <a:off x="1383564" y="348865"/>
            <a:ext cx="9718200" cy="1576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2</a:t>
            </a:r>
            <a:endParaRPr sz="4000">
              <a:solidFill>
                <a:srgbClr val="FFFFFF"/>
              </a:solidFill>
            </a:endParaRPr>
          </a:p>
        </p:txBody>
      </p:sp>
      <p:pic>
        <p:nvPicPr>
          <p:cNvPr id="165" name="Google Shape;165;g3e709bd3621_0_14" descr="Logo&#10;&#10;Description automatically generated"/>
          <p:cNvPicPr preferRelativeResize="0"/>
          <p:nvPr/>
        </p:nvPicPr>
        <p:blipFill rotWithShape="1">
          <a:blip r:embed="rId3">
            <a:alphaModFix/>
          </a:blip>
          <a:srcRect/>
          <a:stretch/>
        </p:blipFill>
        <p:spPr>
          <a:xfrm>
            <a:off x="11113833" y="5870148"/>
            <a:ext cx="1078165" cy="987851"/>
          </a:xfrm>
          <a:prstGeom prst="rect">
            <a:avLst/>
          </a:prstGeom>
          <a:noFill/>
          <a:ln>
            <a:noFill/>
          </a:ln>
        </p:spPr>
      </p:pic>
      <p:grpSp>
        <p:nvGrpSpPr>
          <p:cNvPr id="166" name="Google Shape;166;g3e709bd3621_0_14"/>
          <p:cNvGrpSpPr/>
          <p:nvPr/>
        </p:nvGrpSpPr>
        <p:grpSpPr>
          <a:xfrm>
            <a:off x="1472920" y="2518162"/>
            <a:ext cx="9246160" cy="3644055"/>
            <a:chOff x="1762860" y="1387"/>
            <a:chExt cx="7402216" cy="3686730"/>
          </a:xfrm>
        </p:grpSpPr>
        <p:sp>
          <p:nvSpPr>
            <p:cNvPr id="167" name="Google Shape;167;g3e709bd3621_0_14"/>
            <p:cNvSpPr/>
            <p:nvPr/>
          </p:nvSpPr>
          <p:spPr>
            <a:xfrm>
              <a:off x="1762860" y="1387"/>
              <a:ext cx="6874500" cy="3185400"/>
            </a:xfrm>
            <a:prstGeom prst="roundRect">
              <a:avLst>
                <a:gd name="adj" fmla="val 10000"/>
              </a:avLst>
            </a:prstGeom>
            <a:solidFill>
              <a:schemeClr val="dk2"/>
            </a:solidFill>
            <a:ln w="127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 name="Google Shape;168;g3e709bd3621_0_14"/>
            <p:cNvSpPr/>
            <p:nvPr/>
          </p:nvSpPr>
          <p:spPr>
            <a:xfrm>
              <a:off x="2290576" y="502717"/>
              <a:ext cx="6874500" cy="3185400"/>
            </a:xfrm>
            <a:prstGeom prst="roundRect">
              <a:avLst>
                <a:gd name="adj" fmla="val 10000"/>
              </a:avLst>
            </a:prstGeom>
            <a:solidFill>
              <a:schemeClr val="lt2">
                <a:alpha val="90200"/>
              </a:schemeClr>
            </a:solidFill>
            <a:ln w="1270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9" name="Google Shape;169;g3e709bd3621_0_14"/>
            <p:cNvSpPr txBox="1"/>
            <p:nvPr/>
          </p:nvSpPr>
          <p:spPr>
            <a:xfrm>
              <a:off x="2383870" y="596011"/>
              <a:ext cx="6687900" cy="2998800"/>
            </a:xfrm>
            <a:prstGeom prst="rect">
              <a:avLst/>
            </a:prstGeom>
            <a:noFill/>
            <a:ln>
              <a:noFill/>
            </a:ln>
          </p:spPr>
          <p:txBody>
            <a:bodyPr spcFirstLastPara="1" wrap="square" lIns="121900" tIns="121900" rIns="121900" bIns="121900" anchor="ctr" anchorCtr="0">
              <a:noAutofit/>
            </a:bodyPr>
            <a:lstStyle/>
            <a:p>
              <a:pPr marL="514350" marR="0" lvl="0" indent="-514350" algn="ctr" defTabSz="914400" rtl="0" eaLnBrk="1" fontAlgn="auto" latinLnBrk="0" hangingPunct="1">
                <a:lnSpc>
                  <a:spcPct val="100000"/>
                </a:lnSpc>
                <a:spcBef>
                  <a:spcPts val="0"/>
                </a:spcBef>
                <a:spcAft>
                  <a:spcPts val="0"/>
                </a:spcAft>
                <a:buClr>
                  <a:srgbClr val="000000"/>
                </a:buClr>
                <a:buSzPts val="3200"/>
                <a:buFont typeface="Calibri"/>
                <a:buAutoNum type="alphaLcParenR"/>
                <a:tabLst/>
                <a:defRPr/>
              </a:pPr>
              <a:r>
                <a:rPr kumimoji="0" lang="en-US" sz="3200" b="0" i="1" u="none" strike="noStrike" kern="0" cap="none" spc="0" normalizeH="0" baseline="0" noProof="0" dirty="0">
                  <a:ln>
                    <a:noFill/>
                  </a:ln>
                  <a:solidFill>
                    <a:srgbClr val="000000"/>
                  </a:solidFill>
                  <a:effectLst/>
                  <a:uLnTx/>
                  <a:uFillTx/>
                  <a:latin typeface="Calibri"/>
                  <a:ea typeface="Calibri"/>
                  <a:cs typeface="Calibri"/>
                  <a:sym typeface="Calibri"/>
                </a:rPr>
                <a:t>How does a guilty conscience affect a person?</a:t>
              </a:r>
              <a:r>
                <a:rPr kumimoji="0" lang="pt-BR" sz="3200" b="1" i="0" u="none" strike="noStrike" kern="0" cap="none" spc="0" normalizeH="0" baseline="0" noProof="0" dirty="0">
                  <a:ln>
                    <a:noFill/>
                  </a:ln>
                  <a:solidFill>
                    <a:srgbClr val="000000"/>
                  </a:solidFill>
                  <a:effectLst/>
                  <a:uLnTx/>
                  <a:uFillTx/>
                  <a:latin typeface="Calibri"/>
                  <a:ea typeface="Calibri"/>
                  <a:cs typeface="Calibri"/>
                  <a:sym typeface="Calibri"/>
                </a:rPr>
                <a:t> Proverbs 28:1a; Psalm 32:3-4; Isaiah 59:2</a:t>
              </a:r>
            </a:p>
            <a:p>
              <a:pPr marL="514350" marR="0" lvl="0" indent="-514350" algn="ctr" defTabSz="914400" rtl="0" eaLnBrk="1" fontAlgn="auto" latinLnBrk="0" hangingPunct="1">
                <a:lnSpc>
                  <a:spcPct val="100000"/>
                </a:lnSpc>
                <a:spcBef>
                  <a:spcPts val="0"/>
                </a:spcBef>
                <a:spcAft>
                  <a:spcPts val="0"/>
                </a:spcAft>
                <a:buClr>
                  <a:srgbClr val="000000"/>
                </a:buClr>
                <a:buSzPts val="3200"/>
                <a:buFont typeface="Calibri"/>
                <a:buAutoNum type="alphaLcParenR"/>
                <a:tabLst/>
                <a:defRPr/>
              </a:pPr>
              <a:r>
                <a:rPr kumimoji="0" lang="en-US" sz="3200" b="0" i="1" u="none" strike="noStrike" kern="0" cap="none" spc="0" normalizeH="0" baseline="0" noProof="0" dirty="0">
                  <a:ln>
                    <a:noFill/>
                  </a:ln>
                  <a:solidFill>
                    <a:srgbClr val="000000"/>
                  </a:solidFill>
                  <a:effectLst/>
                  <a:uLnTx/>
                  <a:uFillTx/>
                  <a:latin typeface="Calibri"/>
                  <a:ea typeface="Calibri"/>
                  <a:cs typeface="Calibri"/>
                  <a:sym typeface="Calibri"/>
                </a:rPr>
                <a:t>What leads a person to true repentance?</a:t>
              </a:r>
              <a:endParaRPr kumimoji="0" sz="3200" b="0" i="1"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2 Corinthians 7:10; Psalm 51:17; Proverbs 28:13</a:t>
              </a:r>
              <a:endParaRPr kumimoji="0" sz="3200" b="1" i="1"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6" name="Google Shape;176;p7"/>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7" name="Google Shape;177;p7"/>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8" name="Google Shape;178;p7"/>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9" name="Google Shape;179;p7"/>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3</a:t>
            </a:r>
            <a:endParaRPr sz="4000">
              <a:solidFill>
                <a:srgbClr val="FFFFFF"/>
              </a:solidFill>
            </a:endParaRPr>
          </a:p>
        </p:txBody>
      </p:sp>
      <p:pic>
        <p:nvPicPr>
          <p:cNvPr id="180" name="Google Shape;180;p7"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181" name="Google Shape;181;p7"/>
          <p:cNvGrpSpPr/>
          <p:nvPr/>
        </p:nvGrpSpPr>
        <p:grpSpPr>
          <a:xfrm>
            <a:off x="1518623" y="2617375"/>
            <a:ext cx="9447999" cy="3686629"/>
            <a:chOff x="1408979" y="1387"/>
            <a:chExt cx="8109870" cy="3686629"/>
          </a:xfrm>
        </p:grpSpPr>
        <p:sp>
          <p:nvSpPr>
            <p:cNvPr id="182" name="Google Shape;182;p7"/>
            <p:cNvSpPr/>
            <p:nvPr/>
          </p:nvSpPr>
          <p:spPr>
            <a:xfrm>
              <a:off x="1408979" y="1387"/>
              <a:ext cx="7582154" cy="3185299"/>
            </a:xfrm>
            <a:prstGeom prst="roundRect">
              <a:avLst>
                <a:gd name="adj" fmla="val 10000"/>
              </a:avLst>
            </a:prstGeom>
            <a:solidFill>
              <a:schemeClr val="dk2"/>
            </a:solidFill>
            <a:ln w="127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3" name="Google Shape;183;p7"/>
            <p:cNvSpPr/>
            <p:nvPr/>
          </p:nvSpPr>
          <p:spPr>
            <a:xfrm>
              <a:off x="1936695" y="502717"/>
              <a:ext cx="7582154" cy="3185299"/>
            </a:xfrm>
            <a:prstGeom prst="roundRect">
              <a:avLst>
                <a:gd name="adj" fmla="val 10000"/>
              </a:avLst>
            </a:prstGeom>
            <a:solidFill>
              <a:schemeClr val="lt2">
                <a:alpha val="90196"/>
              </a:schemeClr>
            </a:solidFill>
            <a:ln w="1270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 name="Google Shape;184;p7"/>
            <p:cNvSpPr txBox="1"/>
            <p:nvPr/>
          </p:nvSpPr>
          <p:spPr>
            <a:xfrm>
              <a:off x="2029989" y="596011"/>
              <a:ext cx="7395600" cy="2998800"/>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0" i="1" u="none" strike="noStrike" kern="0" cap="none" spc="0" normalizeH="0" baseline="0" noProof="0" dirty="0">
                  <a:ln>
                    <a:noFill/>
                  </a:ln>
                  <a:solidFill>
                    <a:srgbClr val="000000"/>
                  </a:solidFill>
                  <a:effectLst/>
                  <a:uLnTx/>
                  <a:uFillTx/>
                  <a:latin typeface="Calibri"/>
                  <a:ea typeface="Calibri"/>
                  <a:cs typeface="Calibri"/>
                  <a:sym typeface="Calibri"/>
                </a:rPr>
                <a:t>Why did John the Baptist rebuke Herod, and what can believers learn from his example?</a:t>
              </a:r>
              <a:endParaRPr kumimoji="0" sz="1100" b="0" i="1"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600"/>
                </a:spcBef>
                <a:spcAft>
                  <a:spcPts val="0"/>
                </a:spcAft>
                <a:buClr>
                  <a:srgbClr val="000000"/>
                </a:buClr>
                <a:buSzPts val="3200"/>
                <a:buFont typeface="Calibri"/>
                <a:buNone/>
                <a:tabLst/>
                <a:defRPr/>
              </a:pPr>
              <a:r>
                <a:rPr kumimoji="0" lang="en-US" sz="3200" b="1" i="1" u="none" strike="noStrike" kern="0" cap="none" spc="0" normalizeH="0" baseline="0" noProof="0" dirty="0">
                  <a:ln>
                    <a:noFill/>
                  </a:ln>
                  <a:solidFill>
                    <a:srgbClr val="000000"/>
                  </a:solidFill>
                  <a:effectLst/>
                  <a:uLnTx/>
                  <a:uFillTx/>
                  <a:latin typeface="Calibri"/>
                  <a:ea typeface="Calibri"/>
                  <a:cs typeface="Calibri"/>
                  <a:sym typeface="Calibri"/>
                </a:rPr>
                <a:t>Matthew 14:3-4</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1" i="1" u="none" strike="noStrike" kern="0" cap="none" spc="0" normalizeH="0" baseline="0" noProof="0" dirty="0">
                  <a:ln>
                    <a:noFill/>
                  </a:ln>
                  <a:solidFill>
                    <a:srgbClr val="000000"/>
                  </a:solidFill>
                  <a:effectLst/>
                  <a:uLnTx/>
                  <a:uFillTx/>
                  <a:latin typeface="Calibri"/>
                  <a:ea typeface="Calibri"/>
                  <a:cs typeface="Calibri"/>
                  <a:sym typeface="Calibri"/>
                </a:rPr>
                <a:t>Leviticus 18:16; Romans 7:3, Matthew 10:28</a:t>
              </a:r>
              <a:endParaRPr kumimoji="0" sz="3200" b="1" i="1"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3e709bd3621_0_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91" name="Google Shape;191;g3e709bd3621_0_0"/>
          <p:cNvSpPr/>
          <p:nvPr/>
        </p:nvSpPr>
        <p:spPr>
          <a:xfrm flipH="1">
            <a:off x="0" y="0"/>
            <a:ext cx="12192000" cy="2169900"/>
          </a:xfrm>
          <a:prstGeom prst="rect">
            <a:avLst/>
          </a:prstGeom>
          <a:gradFill>
            <a:gsLst>
              <a:gs pos="0">
                <a:srgbClr val="000000">
                  <a:alpha val="96078"/>
                </a:srgbClr>
              </a:gs>
              <a:gs pos="100000">
                <a:srgbClr val="2F5496"/>
              </a:gs>
            </a:gsLst>
            <a:lin ang="19800047"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92" name="Google Shape;192;g3e709bd3621_0_0"/>
          <p:cNvSpPr/>
          <p:nvPr/>
        </p:nvSpPr>
        <p:spPr>
          <a:xfrm flipH="1">
            <a:off x="8082930" y="0"/>
            <a:ext cx="4097100" cy="2170800"/>
          </a:xfrm>
          <a:prstGeom prst="rect">
            <a:avLst/>
          </a:prstGeom>
          <a:gradFill>
            <a:gsLst>
              <a:gs pos="0">
                <a:srgbClr val="1F3864">
                  <a:alpha val="67843"/>
                </a:srgbClr>
              </a:gs>
              <a:gs pos="19000">
                <a:srgbClr val="1F3864">
                  <a:alpha val="67843"/>
                </a:srgbClr>
              </a:gs>
              <a:gs pos="100000">
                <a:srgbClr val="4472C4">
                  <a:alpha val="47843"/>
                </a:srgbClr>
              </a:gs>
            </a:gsLst>
            <a:lin ang="1920016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93" name="Google Shape;193;g3e709bd3621_0_0"/>
          <p:cNvSpPr/>
          <p:nvPr/>
        </p:nvSpPr>
        <p:spPr>
          <a:xfrm rot="-5400000" flipH="1">
            <a:off x="5010601" y="-5009997"/>
            <a:ext cx="2170800"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163"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94" name="Google Shape;194;g3e709bd3621_0_0"/>
          <p:cNvSpPr txBox="1">
            <a:spLocks noGrp="1"/>
          </p:cNvSpPr>
          <p:nvPr>
            <p:ph type="title"/>
          </p:nvPr>
        </p:nvSpPr>
        <p:spPr>
          <a:xfrm>
            <a:off x="1383564" y="348865"/>
            <a:ext cx="9718200" cy="1576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4</a:t>
            </a:r>
            <a:endParaRPr sz="4000">
              <a:solidFill>
                <a:srgbClr val="FFFFFF"/>
              </a:solidFill>
            </a:endParaRPr>
          </a:p>
        </p:txBody>
      </p:sp>
      <p:pic>
        <p:nvPicPr>
          <p:cNvPr id="195" name="Google Shape;195;g3e709bd3621_0_0" descr="Logo&#10;&#10;Description automatically generated"/>
          <p:cNvPicPr preferRelativeResize="0"/>
          <p:nvPr/>
        </p:nvPicPr>
        <p:blipFill rotWithShape="1">
          <a:blip r:embed="rId3">
            <a:alphaModFix/>
          </a:blip>
          <a:srcRect/>
          <a:stretch/>
        </p:blipFill>
        <p:spPr>
          <a:xfrm>
            <a:off x="11113833" y="5870148"/>
            <a:ext cx="1078165" cy="987851"/>
          </a:xfrm>
          <a:prstGeom prst="rect">
            <a:avLst/>
          </a:prstGeom>
          <a:noFill/>
          <a:ln>
            <a:noFill/>
          </a:ln>
        </p:spPr>
      </p:pic>
      <p:grpSp>
        <p:nvGrpSpPr>
          <p:cNvPr id="196" name="Google Shape;196;g3e709bd3621_0_0"/>
          <p:cNvGrpSpPr/>
          <p:nvPr/>
        </p:nvGrpSpPr>
        <p:grpSpPr>
          <a:xfrm>
            <a:off x="1656658" y="2616550"/>
            <a:ext cx="8878686" cy="3688337"/>
            <a:chOff x="1716694" y="571"/>
            <a:chExt cx="7494459" cy="3688337"/>
          </a:xfrm>
        </p:grpSpPr>
        <p:sp>
          <p:nvSpPr>
            <p:cNvPr id="197" name="Google Shape;197;g3e709bd3621_0_0"/>
            <p:cNvSpPr/>
            <p:nvPr/>
          </p:nvSpPr>
          <p:spPr>
            <a:xfrm>
              <a:off x="1716694" y="571"/>
              <a:ext cx="6804000" cy="3032400"/>
            </a:xfrm>
            <a:prstGeom prst="roundRect">
              <a:avLst>
                <a:gd name="adj" fmla="val 10000"/>
              </a:avLst>
            </a:prstGeom>
            <a:solidFill>
              <a:schemeClr val="dk2"/>
            </a:solidFill>
            <a:ln w="127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8" name="Google Shape;198;g3e709bd3621_0_0"/>
            <p:cNvSpPr/>
            <p:nvPr/>
          </p:nvSpPr>
          <p:spPr>
            <a:xfrm>
              <a:off x="2407153" y="656508"/>
              <a:ext cx="6804000" cy="3032400"/>
            </a:xfrm>
            <a:prstGeom prst="roundRect">
              <a:avLst>
                <a:gd name="adj" fmla="val 10000"/>
              </a:avLst>
            </a:prstGeom>
            <a:solidFill>
              <a:schemeClr val="lt2">
                <a:alpha val="90200"/>
              </a:schemeClr>
            </a:solidFill>
            <a:ln w="1270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9" name="Google Shape;199;g3e709bd3621_0_0"/>
            <p:cNvSpPr txBox="1"/>
            <p:nvPr/>
          </p:nvSpPr>
          <p:spPr>
            <a:xfrm>
              <a:off x="2495967" y="745322"/>
              <a:ext cx="6626400" cy="2854800"/>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0" i="1" u="none" strike="noStrike" kern="0" cap="none" spc="0" normalizeH="0" baseline="0" noProof="0" dirty="0">
                  <a:ln>
                    <a:noFill/>
                  </a:ln>
                  <a:solidFill>
                    <a:srgbClr val="000000"/>
                  </a:solidFill>
                  <a:effectLst/>
                  <a:uLnTx/>
                  <a:uFillTx/>
                  <a:latin typeface="Calibri"/>
                  <a:ea typeface="Calibri"/>
                  <a:cs typeface="Calibri"/>
                  <a:sym typeface="Calibri"/>
                </a:rPr>
                <a:t>What dangers are revealed in the actions of Herod and Herodias?</a:t>
              </a:r>
              <a:endParaRPr kumimoji="0" sz="3200" b="0" i="1"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1" i="1" u="none" strike="noStrike" kern="0" cap="none" spc="0" normalizeH="0" baseline="0" noProof="0" dirty="0">
                  <a:ln>
                    <a:noFill/>
                  </a:ln>
                  <a:solidFill>
                    <a:srgbClr val="000000"/>
                  </a:solidFill>
                  <a:effectLst/>
                  <a:uLnTx/>
                  <a:uFillTx/>
                  <a:latin typeface="Calibri"/>
                  <a:ea typeface="Calibri"/>
                  <a:cs typeface="Calibri"/>
                  <a:sym typeface="Calibri"/>
                </a:rPr>
                <a:t>Mark 6:19-20, 26</a:t>
              </a:r>
              <a:r>
                <a:rPr kumimoji="0" lang="en-US" sz="3200" b="0" i="1"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1" i="1" u="none" strike="noStrike" kern="0" cap="none" spc="0" normalizeH="0" baseline="0" noProof="0" dirty="0">
                  <a:ln>
                    <a:noFill/>
                  </a:ln>
                  <a:solidFill>
                    <a:srgbClr val="000000"/>
                  </a:solidFill>
                  <a:effectLst/>
                  <a:uLnTx/>
                  <a:uFillTx/>
                  <a:latin typeface="Calibri"/>
                  <a:ea typeface="Calibri"/>
                  <a:cs typeface="Calibri"/>
                  <a:sym typeface="Calibri"/>
                </a:rPr>
                <a:t>Proverbs 29:25; James 1:22</a:t>
              </a:r>
              <a:endParaRPr kumimoji="0" sz="3200" b="1" i="1"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06" name="Google Shape;206;p9"/>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07" name="Google Shape;207;p9"/>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08" name="Google Shape;208;p9"/>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09" name="Google Shape;209;p9"/>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5</a:t>
            </a:r>
            <a:endParaRPr sz="4000">
              <a:solidFill>
                <a:srgbClr val="FFFFFF"/>
              </a:solidFill>
            </a:endParaRPr>
          </a:p>
        </p:txBody>
      </p:sp>
      <p:pic>
        <p:nvPicPr>
          <p:cNvPr id="210" name="Google Shape;210;p9"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11" name="Google Shape;211;p9"/>
          <p:cNvGrpSpPr/>
          <p:nvPr/>
        </p:nvGrpSpPr>
        <p:grpSpPr>
          <a:xfrm>
            <a:off x="2061920" y="2634825"/>
            <a:ext cx="8361421" cy="3686629"/>
            <a:chOff x="1762860" y="1387"/>
            <a:chExt cx="7402108" cy="3686629"/>
          </a:xfrm>
        </p:grpSpPr>
        <p:sp>
          <p:nvSpPr>
            <p:cNvPr id="212" name="Google Shape;212;p9"/>
            <p:cNvSpPr/>
            <p:nvPr/>
          </p:nvSpPr>
          <p:spPr>
            <a:xfrm>
              <a:off x="1762860" y="1387"/>
              <a:ext cx="6874392" cy="3185299"/>
            </a:xfrm>
            <a:prstGeom prst="roundRect">
              <a:avLst>
                <a:gd name="adj" fmla="val 10000"/>
              </a:avLst>
            </a:prstGeom>
            <a:solidFill>
              <a:schemeClr val="dk2"/>
            </a:solidFill>
            <a:ln w="127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3" name="Google Shape;213;p9"/>
            <p:cNvSpPr/>
            <p:nvPr/>
          </p:nvSpPr>
          <p:spPr>
            <a:xfrm>
              <a:off x="2290576" y="502717"/>
              <a:ext cx="6874392" cy="3185299"/>
            </a:xfrm>
            <a:prstGeom prst="roundRect">
              <a:avLst>
                <a:gd name="adj" fmla="val 10000"/>
              </a:avLst>
            </a:prstGeom>
            <a:solidFill>
              <a:schemeClr val="lt2">
                <a:alpha val="90196"/>
              </a:schemeClr>
            </a:solidFill>
            <a:ln w="1270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4" name="Google Shape;214;p9"/>
            <p:cNvSpPr txBox="1"/>
            <p:nvPr/>
          </p:nvSpPr>
          <p:spPr>
            <a:xfrm>
              <a:off x="2383870" y="596011"/>
              <a:ext cx="6687804" cy="2998711"/>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0" i="1" u="none" strike="noStrike" kern="0" cap="none" spc="0" normalizeH="0" baseline="0" noProof="0" dirty="0">
                  <a:ln>
                    <a:noFill/>
                  </a:ln>
                  <a:solidFill>
                    <a:srgbClr val="000000"/>
                  </a:solidFill>
                  <a:effectLst/>
                  <a:uLnTx/>
                  <a:uFillTx/>
                  <a:latin typeface="Calibri"/>
                  <a:ea typeface="Calibri"/>
                  <a:cs typeface="Calibri"/>
                  <a:sym typeface="Calibri"/>
                </a:rPr>
                <a:t>What can we learn from the response of John's disciples after his death?</a:t>
              </a:r>
              <a:endParaRPr kumimoji="0" sz="3200" b="0" i="1"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Matthew 14:12; Psalm 34:18</a:t>
              </a:r>
              <a:endParaRPr kumimoji="0" sz="3200" b="1" i="1"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1" name="Google Shape;221;p10"/>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2" name="Google Shape;222;p10"/>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3" name="Google Shape;223;p10"/>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4" name="Google Shape;224;p10"/>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6</a:t>
            </a:r>
            <a:endParaRPr sz="4000">
              <a:solidFill>
                <a:srgbClr val="FFFFFF"/>
              </a:solidFill>
            </a:endParaRPr>
          </a:p>
        </p:txBody>
      </p:sp>
      <p:pic>
        <p:nvPicPr>
          <p:cNvPr id="225" name="Google Shape;225;p10"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26" name="Google Shape;226;p10"/>
          <p:cNvGrpSpPr/>
          <p:nvPr/>
        </p:nvGrpSpPr>
        <p:grpSpPr>
          <a:xfrm>
            <a:off x="2035642" y="2652275"/>
            <a:ext cx="8413976" cy="3686629"/>
            <a:chOff x="1762860" y="1387"/>
            <a:chExt cx="7402108" cy="3686629"/>
          </a:xfrm>
        </p:grpSpPr>
        <p:sp>
          <p:nvSpPr>
            <p:cNvPr id="227" name="Google Shape;227;p10"/>
            <p:cNvSpPr/>
            <p:nvPr/>
          </p:nvSpPr>
          <p:spPr>
            <a:xfrm>
              <a:off x="1762860" y="1387"/>
              <a:ext cx="6874392" cy="3185299"/>
            </a:xfrm>
            <a:prstGeom prst="roundRect">
              <a:avLst>
                <a:gd name="adj" fmla="val 10000"/>
              </a:avLst>
            </a:prstGeom>
            <a:solidFill>
              <a:schemeClr val="dk2"/>
            </a:solidFill>
            <a:ln w="127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8" name="Google Shape;228;p10"/>
            <p:cNvSpPr/>
            <p:nvPr/>
          </p:nvSpPr>
          <p:spPr>
            <a:xfrm>
              <a:off x="2290576" y="502717"/>
              <a:ext cx="6874392" cy="3185299"/>
            </a:xfrm>
            <a:prstGeom prst="roundRect">
              <a:avLst>
                <a:gd name="adj" fmla="val 10000"/>
              </a:avLst>
            </a:prstGeom>
            <a:solidFill>
              <a:schemeClr val="lt2">
                <a:alpha val="90196"/>
              </a:schemeClr>
            </a:solidFill>
            <a:ln w="1270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9" name="Google Shape;229;p10"/>
            <p:cNvSpPr txBox="1"/>
            <p:nvPr/>
          </p:nvSpPr>
          <p:spPr>
            <a:xfrm>
              <a:off x="2383870" y="596011"/>
              <a:ext cx="6687804" cy="2998711"/>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0" i="1" u="none" strike="noStrike" kern="0" cap="none" spc="0" normalizeH="0" baseline="0" noProof="0" dirty="0">
                  <a:ln>
                    <a:noFill/>
                  </a:ln>
                  <a:solidFill>
                    <a:srgbClr val="000000"/>
                  </a:solidFill>
                  <a:effectLst/>
                  <a:uLnTx/>
                  <a:uFillTx/>
                  <a:latin typeface="Calibri"/>
                  <a:ea typeface="Calibri"/>
                  <a:cs typeface="Calibri"/>
                  <a:sym typeface="Calibri"/>
                </a:rPr>
                <a:t>Give examples of people in Scripture who faced persecution and explain how believers should respond when they are persecuted.</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600"/>
                </a:spcBef>
                <a:spcAft>
                  <a:spcPts val="0"/>
                </a:spcAft>
                <a:buClr>
                  <a:srgbClr val="000000"/>
                </a:buClr>
                <a:buSzPts val="3200"/>
                <a:buFont typeface="Calibri"/>
                <a:buNone/>
                <a:tabLst/>
                <a:defRPr/>
              </a:pPr>
              <a:r>
                <a:rPr kumimoji="0" lang="en-US" sz="3200" b="1" i="1" u="none" strike="noStrike" kern="0" cap="none" spc="0" normalizeH="0" baseline="0" noProof="0" dirty="0">
                  <a:ln>
                    <a:noFill/>
                  </a:ln>
                  <a:solidFill>
                    <a:srgbClr val="000000"/>
                  </a:solidFill>
                  <a:effectLst/>
                  <a:uLnTx/>
                  <a:uFillTx/>
                  <a:latin typeface="Calibri"/>
                  <a:ea typeface="Calibri"/>
                  <a:cs typeface="Calibri"/>
                  <a:sym typeface="Calibri"/>
                </a:rPr>
                <a:t>Matthew 5:10-12, 44</a:t>
              </a:r>
              <a:endParaRPr kumimoji="0" sz="3200" b="1" i="1"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3"/>
        <p:cNvGrpSpPr/>
        <p:nvPr/>
      </p:nvGrpSpPr>
      <p:grpSpPr>
        <a:xfrm>
          <a:off x="0" y="0"/>
          <a:ext cx="0" cy="0"/>
          <a:chOff x="0" y="0"/>
          <a:chExt cx="0" cy="0"/>
        </a:xfrm>
      </p:grpSpPr>
      <p:sp>
        <p:nvSpPr>
          <p:cNvPr id="234" name="Google Shape;234;p11"/>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35" name="Google Shape;235;p11"/>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CONCLUSION</a:t>
            </a:r>
            <a:endParaRPr sz="2800">
              <a:solidFill>
                <a:srgbClr val="FFFFFF"/>
              </a:solidFill>
            </a:endParaRPr>
          </a:p>
        </p:txBody>
      </p:sp>
      <p:sp>
        <p:nvSpPr>
          <p:cNvPr id="236" name="Google Shape;236;p11"/>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37" name="Google Shape;237;p11"/>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38" name="Google Shape;238;p11"/>
          <p:cNvSpPr txBox="1">
            <a:spLocks noGrp="1"/>
          </p:cNvSpPr>
          <p:nvPr>
            <p:ph type="body" idx="1"/>
          </p:nvPr>
        </p:nvSpPr>
        <p:spPr>
          <a:xfrm>
            <a:off x="4024767" y="477519"/>
            <a:ext cx="7688474" cy="5952745"/>
          </a:xfrm>
          <a:prstGeom prst="rect">
            <a:avLst/>
          </a:prstGeom>
          <a:noFill/>
          <a:ln>
            <a:noFill/>
          </a:ln>
        </p:spPr>
        <p:txBody>
          <a:bodyPr spcFirstLastPara="1" wrap="square" lIns="91425" tIns="45700" rIns="91425" bIns="45700" anchor="ctr" anchorCtr="0">
            <a:noAutofit/>
          </a:bodyPr>
          <a:lstStyle/>
          <a:p>
            <a:pPr marL="0" lvl="0" indent="0" algn="just" rtl="0">
              <a:lnSpc>
                <a:spcPct val="110000"/>
              </a:lnSpc>
              <a:spcBef>
                <a:spcPts val="1000"/>
              </a:spcBef>
              <a:spcAft>
                <a:spcPts val="0"/>
              </a:spcAft>
              <a:buClr>
                <a:schemeClr val="dk1"/>
              </a:buClr>
              <a:buSzPts val="2800"/>
              <a:buNone/>
            </a:pPr>
            <a:r>
              <a:rPr lang="en-US" b="1" dirty="0"/>
              <a:t>The life and death of John the Baptist demonstrate the importance of standing firmly for God's truth without compromise. Although he suffered imprisonment and martyrdom because of his faithfulness, he remained committed to his divine calling until the end. Believers today must likewise be prepared to uphold righteousness, endure persecution when necessary, and maintain unwavering faith in God. As we remain faithful to Christ, we can be assured that no suffering endured for His sake is in vain, and that eternal rewards await those who persevere to the end.</a:t>
            </a:r>
            <a:endParaRPr dirty="0"/>
          </a:p>
        </p:txBody>
      </p:sp>
      <p:pic>
        <p:nvPicPr>
          <p:cNvPr id="239" name="Google Shape;239;p11"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2"/>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45" name="Google Shape;245;p12"/>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ASSIGNMENT</a:t>
            </a:r>
            <a:endParaRPr sz="2800">
              <a:solidFill>
                <a:srgbClr val="FFFFFF"/>
              </a:solidFill>
            </a:endParaRPr>
          </a:p>
        </p:txBody>
      </p:sp>
      <p:sp>
        <p:nvSpPr>
          <p:cNvPr id="246" name="Google Shape;246;p12"/>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47" name="Google Shape;247;p12"/>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48" name="Google Shape;248;p12"/>
          <p:cNvSpPr txBox="1">
            <a:spLocks noGrp="1"/>
          </p:cNvSpPr>
          <p:nvPr>
            <p:ph type="body" idx="1"/>
          </p:nvPr>
        </p:nvSpPr>
        <p:spPr>
          <a:xfrm>
            <a:off x="4191609" y="686862"/>
            <a:ext cx="7541470" cy="5475129"/>
          </a:xfrm>
          <a:prstGeom prst="rect">
            <a:avLst/>
          </a:prstGeom>
          <a:noFill/>
          <a:ln>
            <a:noFill/>
          </a:ln>
        </p:spPr>
        <p:txBody>
          <a:bodyPr spcFirstLastPara="1" wrap="square" lIns="91425" tIns="45700" rIns="91425" bIns="45700" anchor="ctr" anchorCtr="0">
            <a:noAutofit/>
          </a:bodyPr>
          <a:lstStyle/>
          <a:p>
            <a:pPr marL="0" lvl="0" indent="0" algn="l" rtl="0">
              <a:lnSpc>
                <a:spcPct val="110000"/>
              </a:lnSpc>
              <a:spcBef>
                <a:spcPts val="1000"/>
              </a:spcBef>
              <a:spcAft>
                <a:spcPts val="0"/>
              </a:spcAft>
              <a:buClr>
                <a:schemeClr val="dk1"/>
              </a:buClr>
              <a:buSzPts val="2800"/>
              <a:buNone/>
            </a:pPr>
            <a:r>
              <a:rPr lang="en-US" sz="2600" b="1" dirty="0"/>
              <a:t>Read Matthew 5:10-12 and 2 Timothy 3:12.</a:t>
            </a:r>
            <a:endParaRPr sz="2600" b="1" dirty="0"/>
          </a:p>
          <a:p>
            <a:pPr marL="0" lvl="0" indent="0" algn="l" rtl="0">
              <a:lnSpc>
                <a:spcPct val="110000"/>
              </a:lnSpc>
              <a:spcBef>
                <a:spcPts val="1000"/>
              </a:spcBef>
              <a:spcAft>
                <a:spcPts val="0"/>
              </a:spcAft>
              <a:buClr>
                <a:schemeClr val="dk1"/>
              </a:buClr>
              <a:buSzPts val="2800"/>
              <a:buNone/>
            </a:pPr>
            <a:endParaRPr sz="1600" b="1" dirty="0"/>
          </a:p>
          <a:p>
            <a:pPr marL="0" lvl="0" indent="0" algn="l" rtl="0">
              <a:lnSpc>
                <a:spcPct val="110000"/>
              </a:lnSpc>
              <a:spcBef>
                <a:spcPts val="1000"/>
              </a:spcBef>
              <a:spcAft>
                <a:spcPts val="0"/>
              </a:spcAft>
              <a:buClr>
                <a:schemeClr val="dk1"/>
              </a:buClr>
              <a:buSzPts val="2800"/>
              <a:buNone/>
            </a:pPr>
            <a:r>
              <a:rPr lang="en-US" sz="2600" b="1" dirty="0"/>
              <a:t>Write down:</a:t>
            </a:r>
            <a:endParaRPr sz="2600" b="1" dirty="0"/>
          </a:p>
          <a:p>
            <a:pPr marL="457200" lvl="0" indent="-330200" algn="l" rtl="0">
              <a:lnSpc>
                <a:spcPct val="110000"/>
              </a:lnSpc>
              <a:spcBef>
                <a:spcPts val="1000"/>
              </a:spcBef>
              <a:spcAft>
                <a:spcPts val="0"/>
              </a:spcAft>
              <a:buSzPts val="1600"/>
              <a:buChar char="•"/>
            </a:pPr>
            <a:r>
              <a:rPr lang="en-US" sz="2600" b="1" dirty="0"/>
              <a:t>A situation where you have experienced opposition because of your Christian faith.</a:t>
            </a:r>
            <a:endParaRPr sz="2600" b="1" dirty="0"/>
          </a:p>
          <a:p>
            <a:pPr marL="457200" lvl="0" indent="-330200" algn="l" rtl="0">
              <a:lnSpc>
                <a:spcPct val="110000"/>
              </a:lnSpc>
              <a:spcBef>
                <a:spcPts val="0"/>
              </a:spcBef>
              <a:spcAft>
                <a:spcPts val="0"/>
              </a:spcAft>
              <a:buSzPts val="1600"/>
              <a:buChar char="•"/>
            </a:pPr>
            <a:r>
              <a:rPr lang="en-US" sz="2600" b="1" dirty="0"/>
              <a:t>How you responded.</a:t>
            </a:r>
            <a:endParaRPr sz="2600" b="1" dirty="0"/>
          </a:p>
          <a:p>
            <a:pPr marL="457200" lvl="0" indent="-330200" algn="l" rtl="0">
              <a:lnSpc>
                <a:spcPct val="110000"/>
              </a:lnSpc>
              <a:spcBef>
                <a:spcPts val="0"/>
              </a:spcBef>
              <a:spcAft>
                <a:spcPts val="0"/>
              </a:spcAft>
              <a:buSzPts val="1600"/>
              <a:buChar char="•"/>
            </a:pPr>
            <a:r>
              <a:rPr lang="en-US" sz="2600" b="1" dirty="0"/>
              <a:t>What lessons you learned from the experience.</a:t>
            </a:r>
            <a:endParaRPr sz="2600" b="1" dirty="0"/>
          </a:p>
          <a:p>
            <a:pPr marL="0" lvl="0" indent="0" algn="l" rtl="0">
              <a:lnSpc>
                <a:spcPct val="110000"/>
              </a:lnSpc>
              <a:spcBef>
                <a:spcPts val="1000"/>
              </a:spcBef>
              <a:spcAft>
                <a:spcPts val="0"/>
              </a:spcAft>
              <a:buClr>
                <a:schemeClr val="dk1"/>
              </a:buClr>
              <a:buSzPts val="2800"/>
              <a:buNone/>
            </a:pPr>
            <a:endParaRPr sz="1500" b="1" dirty="0"/>
          </a:p>
          <a:p>
            <a:pPr marL="0" lvl="0" indent="0" algn="l" rtl="0">
              <a:lnSpc>
                <a:spcPct val="110000"/>
              </a:lnSpc>
              <a:spcBef>
                <a:spcPts val="1000"/>
              </a:spcBef>
              <a:spcAft>
                <a:spcPts val="0"/>
              </a:spcAft>
              <a:buClr>
                <a:schemeClr val="dk1"/>
              </a:buClr>
              <a:buSzPts val="2800"/>
              <a:buNone/>
            </a:pPr>
            <a:r>
              <a:rPr lang="en-US" sz="2600" b="1" dirty="0"/>
              <a:t>Be prepared to share your testimony next week.</a:t>
            </a:r>
            <a:endParaRPr sz="2600" b="1" dirty="0"/>
          </a:p>
        </p:txBody>
      </p:sp>
      <p:pic>
        <p:nvPicPr>
          <p:cNvPr id="249" name="Google Shape;249;p12"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Dinah’s Defilement Avenged</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Simeon and Levi are brethren; instruments of cruelty are in their habitations. O my soul, come not thou into their secret; unto their assembly, mine honour, be not thou united: for in their anger they slew a man, and in their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selfwill</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they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digged</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down a wall”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49:5,6</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334000" y="5313872"/>
            <a:ext cx="6398029"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34:1-31</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52C3C-FF22-A625-8CBE-BF97FFBC758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ED3D650-4544-345C-4D75-0DCAF4FD5C9B}"/>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85B28411-B411-5D54-B6BE-C3CEECF7435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807638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45ABA-98E3-3F24-6B57-F01E3DEDDC2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C7FB0CB-C2A2-AA8F-09DA-CD899D6A9780}"/>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902E7862-F766-51DF-EBBB-661E937913A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68276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905290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409498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Matthew 10:1-16</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40) Matthew 010">
            <a:hlinkClick r:id="" action="ppaction://media"/>
            <a:extLst>
              <a:ext uri="{FF2B5EF4-FFF2-40B4-BE49-F238E27FC236}">
                <a16:creationId xmlns:a16="http://schemas.microsoft.com/office/drawing/2014/main" id="{197BD9DB-02B4-7E1A-0948-EBC90B609C15}"/>
              </a:ext>
            </a:extLst>
          </p:cNvPr>
          <p:cNvPicPr>
            <a:picLocks noChangeAspect="1"/>
          </p:cNvPicPr>
          <p:nvPr>
            <a:audioFile r:link="rId1"/>
            <p:extLst>
              <p:ext uri="{DAA4B4D4-6D71-4841-9C94-3DE7FCFB9230}">
                <p14:media xmlns:p14="http://schemas.microsoft.com/office/powerpoint/2010/main" r:embed="rId2">
                  <p14:trim end="211880.8571"/>
                </p14:media>
              </p:ext>
            </p:extLst>
          </p:nvPr>
        </p:nvPicPr>
        <p:blipFill>
          <a:blip r:embed="rId7"/>
          <a:stretch>
            <a:fillRect/>
          </a:stretch>
        </p:blipFill>
        <p:spPr>
          <a:xfrm>
            <a:off x="6136026" y="3739697"/>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115:</a:t>
            </a:r>
            <a:r>
              <a:rPr lang="en-US" sz="7200" b="1" dirty="0">
                <a:solidFill>
                  <a:schemeClr val="bg1"/>
                </a:solidFill>
                <a:effectLst>
                  <a:outerShdw blurRad="38100" dist="38100" dir="2700000" algn="tl">
                    <a:srgbClr val="000000">
                      <a:alpha val="43137"/>
                    </a:srgbClr>
                  </a:outerShdw>
                </a:effectLst>
              </a:rPr>
              <a:t> LIFT HIM UP</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27687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to reach the masses, men of every birth,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an answer, Jesus gave the key: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Tree>
    <p:extLst>
      <p:ext uri="{BB962C8B-B14F-4D97-AF65-F5344CB8AC3E}">
        <p14:creationId xmlns:p14="http://schemas.microsoft.com/office/powerpoint/2010/main" val="33720119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the world is hungry for the Living Bread,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the </a:t>
              </a:r>
              <a:r>
                <a:rPr kumimoji="0" lang="en-GB"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Savior</a:t>
              </a: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up for them to see;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Him, and do not doubt the words that He said, “I’ll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Tree>
    <p:extLst>
      <p:ext uri="{BB962C8B-B14F-4D97-AF65-F5344CB8AC3E}">
        <p14:creationId xmlns:p14="http://schemas.microsoft.com/office/powerpoint/2010/main" val="127859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Don’t exalt the preacher, don’t exalt the pew,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Preach the Gospel simple, full, and free;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Prove Him and you will find that promise is true, “I’ll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Tree>
    <p:extLst>
      <p:ext uri="{BB962C8B-B14F-4D97-AF65-F5344CB8AC3E}">
        <p14:creationId xmlns:p14="http://schemas.microsoft.com/office/powerpoint/2010/main" val="334861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by living as a Christian ought,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world in you the Saviour see;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men will gladly follow Him who once taught, “I’ll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
        <p:nvSpPr>
          <p:cNvPr id="7" name="Oval 6">
            <a:extLst>
              <a:ext uri="{FF2B5EF4-FFF2-40B4-BE49-F238E27FC236}">
                <a16:creationId xmlns:a16="http://schemas.microsoft.com/office/drawing/2014/main" id="{B9A76088-8AE8-1493-1948-3961FF86526D}"/>
              </a:ext>
            </a:extLst>
          </p:cNvPr>
          <p:cNvSpPr/>
          <p:nvPr/>
        </p:nvSpPr>
        <p:spPr>
          <a:xfrm>
            <a:off x="10769655" y="606935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5769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“WISE AS A SERPENT, HARMLESS AS A DOVE”</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48104</TotalTime>
  <Words>1502</Words>
  <Application>Microsoft Office PowerPoint</Application>
  <PresentationFormat>Widescreen</PresentationFormat>
  <Paragraphs>226</Paragraphs>
  <Slides>42</Slides>
  <Notes>20</Notes>
  <HiddenSlides>0</HiddenSlides>
  <MMClips>1</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42</vt:i4>
      </vt:variant>
    </vt:vector>
  </HeadingPairs>
  <TitlesOfParts>
    <vt:vector size="58" baseType="lpstr">
      <vt:lpstr>Arial</vt:lpstr>
      <vt:lpstr>Bell MT</vt:lpstr>
      <vt:lpstr>Calibri</vt:lpstr>
      <vt:lpstr>Calibri Light</vt:lpstr>
      <vt:lpstr>Cambria</vt:lpstr>
      <vt:lpstr>Candara</vt:lpstr>
      <vt:lpstr>Lucida Sans</vt:lpstr>
      <vt:lpstr>Play</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HOLD THE FORT [GHS 229]</vt:lpstr>
      <vt:lpstr>PowerPoint Presentation</vt:lpstr>
      <vt:lpstr>HOLD THE FORT [GHS 229]</vt:lpstr>
      <vt:lpstr>PowerPoint Presentation</vt:lpstr>
      <vt:lpstr>HOLD THE FORT [GHS 229]</vt:lpstr>
      <vt:lpstr>PowerPoint Presentation</vt:lpstr>
      <vt:lpstr>HOLD THE FORT [GHS 229]</vt:lpstr>
      <vt:lpstr>PowerPoint Presentation</vt:lpstr>
      <vt:lpstr>SEARCH THE SCRIPTURES</vt:lpstr>
      <vt:lpstr>REVIEW OF THE ASSIGNMENT FROM LAST STUDY</vt:lpstr>
      <vt:lpstr> LESSON 26:  The death of John the Baptist</vt:lpstr>
      <vt:lpstr>INTRODUCTION</vt:lpstr>
      <vt:lpstr>The death of John the Baptist</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  LESSON 27:  Dinah’s Defilement Avenged</vt:lpstr>
      <vt:lpstr>PowerPoint Presentation</vt:lpstr>
      <vt:lpstr>PowerPoint Presentation</vt:lpstr>
      <vt:lpstr>PowerPoint Presentation</vt:lpstr>
      <vt:lpstr>PowerPoint Presentation</vt:lpstr>
      <vt:lpstr>PowerPoint Presentation</vt:lpstr>
      <vt:lpstr>HYMN</vt:lpstr>
      <vt:lpstr>LIFT HIM UP [GHS 115]</vt:lpstr>
      <vt:lpstr>LIFT HIM UP [GHS 115]</vt:lpstr>
      <vt:lpstr>LIFT HIM UP [GHS 115]</vt:lpstr>
      <vt:lpstr>LIFT HIM UP [GHS 115]</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1351</cp:revision>
  <dcterms:created xsi:type="dcterms:W3CDTF">2023-01-06T14:44:39Z</dcterms:created>
  <dcterms:modified xsi:type="dcterms:W3CDTF">2026-07-04T10:28:15Z</dcterms:modified>
</cp:coreProperties>
</file>