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32" r:id="rId6"/>
    <p:sldMasterId id="2147483744" r:id="rId7"/>
  </p:sldMasterIdLst>
  <p:notesMasterIdLst>
    <p:notesMasterId r:id="rId50"/>
  </p:notesMasterIdLst>
  <p:sldIdLst>
    <p:sldId id="4219" r:id="rId8"/>
    <p:sldId id="269" r:id="rId9"/>
    <p:sldId id="270" r:id="rId10"/>
    <p:sldId id="274" r:id="rId11"/>
    <p:sldId id="293" r:id="rId12"/>
    <p:sldId id="4450" r:id="rId13"/>
    <p:sldId id="295" r:id="rId14"/>
    <p:sldId id="4451" r:id="rId15"/>
    <p:sldId id="256" r:id="rId16"/>
    <p:sldId id="294" r:id="rId17"/>
    <p:sldId id="258" r:id="rId18"/>
    <p:sldId id="259" r:id="rId19"/>
    <p:sldId id="287" r:id="rId20"/>
    <p:sldId id="283" r:id="rId21"/>
    <p:sldId id="276" r:id="rId22"/>
    <p:sldId id="292" r:id="rId23"/>
    <p:sldId id="297" r:id="rId24"/>
    <p:sldId id="296" r:id="rId25"/>
    <p:sldId id="4449" r:id="rId26"/>
    <p:sldId id="288" r:id="rId27"/>
    <p:sldId id="3211" r:id="rId28"/>
    <p:sldId id="3200" r:id="rId29"/>
    <p:sldId id="3201" r:id="rId30"/>
    <p:sldId id="4231" r:id="rId31"/>
    <p:sldId id="3163" r:id="rId32"/>
    <p:sldId id="3380" r:id="rId33"/>
    <p:sldId id="4461" r:id="rId34"/>
    <p:sldId id="4439" r:id="rId35"/>
    <p:sldId id="4440" r:id="rId36"/>
    <p:sldId id="4104" r:id="rId37"/>
    <p:sldId id="4452" r:id="rId38"/>
    <p:sldId id="4453" r:id="rId39"/>
    <p:sldId id="4454" r:id="rId40"/>
    <p:sldId id="4455" r:id="rId41"/>
    <p:sldId id="4456" r:id="rId42"/>
    <p:sldId id="4457" r:id="rId43"/>
    <p:sldId id="4458" r:id="rId44"/>
    <p:sldId id="4459" r:id="rId45"/>
    <p:sldId id="4460" r:id="rId46"/>
    <p:sldId id="3627"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A8F"/>
    <a:srgbClr val="001B50"/>
    <a:srgbClr val="000A1E"/>
    <a:srgbClr val="55E978"/>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346"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can believers learn from Dinah’s wandering</a:t>
          </a:r>
          <a:r>
            <a:rPr lang="en-US" sz="3200" kern="1200" dirty="0"/>
            <a:t>?</a:t>
          </a:r>
        </a:p>
        <a:p>
          <a:pPr algn="ctr">
            <a:lnSpc>
              <a:spcPct val="100000"/>
            </a:lnSpc>
            <a:spcBef>
              <a:spcPct val="0"/>
            </a:spcBef>
            <a:spcAft>
              <a:spcPts val="600"/>
            </a:spcAft>
          </a:pPr>
          <a:r>
            <a:rPr lang="fr-FR" sz="3200" b="1" i="1" kern="1200" dirty="0">
              <a:solidFill>
                <a:prstClr val="black">
                  <a:hueOff val="0"/>
                  <a:satOff val="0"/>
                  <a:lumOff val="0"/>
                  <a:alphaOff val="0"/>
                </a:prstClr>
              </a:solidFill>
              <a:latin typeface="+mn-lt"/>
              <a:ea typeface="+mn-ea"/>
              <a:cs typeface="+mn-cs"/>
            </a:rPr>
            <a:t>Genesis 34:1,2; </a:t>
          </a:r>
          <a:r>
            <a:rPr lang="fr-FR" sz="3200" b="1" i="1" kern="1200" dirty="0" err="1">
              <a:solidFill>
                <a:prstClr val="black">
                  <a:hueOff val="0"/>
                  <a:satOff val="0"/>
                  <a:lumOff val="0"/>
                  <a:alphaOff val="0"/>
                </a:prstClr>
              </a:solidFill>
              <a:latin typeface="+mn-lt"/>
              <a:ea typeface="+mn-ea"/>
              <a:cs typeface="+mn-cs"/>
            </a:rPr>
            <a:t>Proverbs</a:t>
          </a:r>
          <a:r>
            <a:rPr lang="fr-FR" sz="3200" b="1" i="1" kern="1200" dirty="0">
              <a:solidFill>
                <a:prstClr val="black">
                  <a:hueOff val="0"/>
                  <a:satOff val="0"/>
                  <a:lumOff val="0"/>
                  <a:alphaOff val="0"/>
                </a:prstClr>
              </a:solidFill>
              <a:latin typeface="+mn-lt"/>
              <a:ea typeface="+mn-ea"/>
              <a:cs typeface="+mn-cs"/>
            </a:rPr>
            <a:t> 13:20; 1 Corinthians 15:33</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Describe the guidelines for godly marriage.</a:t>
          </a:r>
          <a:r>
            <a:rPr lang="en-US" sz="3200" kern="1200" dirty="0"/>
            <a:t> </a:t>
          </a:r>
          <a:r>
            <a:rPr lang="en-US" sz="3200" b="1" i="1" kern="1200" dirty="0"/>
            <a:t>Psalm 37:5; Genesis 24:2-4, 27, 50-51; Hebrews 13:4 </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How should believers treat marriage proposals of unbelievers</a:t>
          </a:r>
          <a:r>
            <a:rPr lang="en-US" sz="3200" dirty="0"/>
            <a:t>? </a:t>
          </a:r>
        </a:p>
        <a:p>
          <a:pPr algn="ctr">
            <a:lnSpc>
              <a:spcPct val="100000"/>
            </a:lnSpc>
            <a:spcBef>
              <a:spcPct val="0"/>
            </a:spcBef>
            <a:spcAft>
              <a:spcPts val="600"/>
            </a:spcAft>
          </a:pPr>
          <a:r>
            <a:rPr lang="fi-FI" sz="3200" b="1" i="1" dirty="0"/>
            <a:t>2 Corinthians 6:14-17; Proverbs 1:10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is the danger of unequal yoke in marriage</a:t>
          </a:r>
          <a:r>
            <a:rPr lang="en-US" sz="3200" kern="1200" dirty="0"/>
            <a:t>? </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Calibri"/>
              <a:ea typeface="+mn-ea"/>
              <a:cs typeface="+mn-cs"/>
            </a:rPr>
            <a:t>1 Kings 11:1,2,4; Proverbs 6:26; Judges 16:4,19</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was the act of the sons of Jacob condemned</a:t>
          </a:r>
          <a:r>
            <a:rPr lang="en-US" sz="3200" dirty="0"/>
            <a:t>? </a:t>
          </a:r>
          <a:r>
            <a:rPr lang="en-US" sz="3200" b="1" i="1" dirty="0"/>
            <a:t>Exodus 23:7; Proverbs 17:26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can believers learn from Dinah’s wandering</a:t>
          </a:r>
          <a:r>
            <a:rPr lang="en-US" sz="3200" kern="1200" dirty="0"/>
            <a:t>?</a:t>
          </a:r>
        </a:p>
        <a:p>
          <a:pPr marL="0" lvl="0" indent="0" algn="ctr" defTabSz="1422400">
            <a:lnSpc>
              <a:spcPct val="100000"/>
            </a:lnSpc>
            <a:spcBef>
              <a:spcPct val="0"/>
            </a:spcBef>
            <a:spcAft>
              <a:spcPts val="600"/>
            </a:spcAft>
            <a:buNone/>
          </a:pPr>
          <a:r>
            <a:rPr lang="fr-FR" sz="3200" b="1" i="1" kern="1200" dirty="0">
              <a:solidFill>
                <a:prstClr val="black">
                  <a:hueOff val="0"/>
                  <a:satOff val="0"/>
                  <a:lumOff val="0"/>
                  <a:alphaOff val="0"/>
                </a:prstClr>
              </a:solidFill>
              <a:latin typeface="+mn-lt"/>
              <a:ea typeface="+mn-ea"/>
              <a:cs typeface="+mn-cs"/>
            </a:rPr>
            <a:t>Genesis 34:1,2; </a:t>
          </a:r>
          <a:r>
            <a:rPr lang="fr-FR" sz="3200" b="1" i="1" kern="1200" dirty="0" err="1">
              <a:solidFill>
                <a:prstClr val="black">
                  <a:hueOff val="0"/>
                  <a:satOff val="0"/>
                  <a:lumOff val="0"/>
                  <a:alphaOff val="0"/>
                </a:prstClr>
              </a:solidFill>
              <a:latin typeface="+mn-lt"/>
              <a:ea typeface="+mn-ea"/>
              <a:cs typeface="+mn-cs"/>
            </a:rPr>
            <a:t>Proverbs</a:t>
          </a:r>
          <a:r>
            <a:rPr lang="fr-FR" sz="3200" b="1" i="1" kern="1200" dirty="0">
              <a:solidFill>
                <a:prstClr val="black">
                  <a:hueOff val="0"/>
                  <a:satOff val="0"/>
                  <a:lumOff val="0"/>
                  <a:alphaOff val="0"/>
                </a:prstClr>
              </a:solidFill>
              <a:latin typeface="+mn-lt"/>
              <a:ea typeface="+mn-ea"/>
              <a:cs typeface="+mn-cs"/>
            </a:rPr>
            <a:t> 13:20; 1 Corinthians 15:33</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Describe the guidelines for godly marriage.</a:t>
          </a:r>
          <a:r>
            <a:rPr lang="en-US" sz="3200" kern="1200" dirty="0"/>
            <a:t> </a:t>
          </a:r>
          <a:r>
            <a:rPr lang="en-US" sz="3200" b="1" i="1" kern="1200" dirty="0"/>
            <a:t>Psalm 37:5; Genesis 24:2-4, 27, 50-51; Hebrews 13:4 </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should believers treat marriage proposals of unbelievers</a:t>
          </a:r>
          <a:r>
            <a:rPr lang="en-US" sz="3200" kern="1200" dirty="0"/>
            <a:t>? </a:t>
          </a:r>
        </a:p>
        <a:p>
          <a:pPr marL="0" lvl="0" indent="0" algn="ctr" defTabSz="1422400">
            <a:lnSpc>
              <a:spcPct val="100000"/>
            </a:lnSpc>
            <a:spcBef>
              <a:spcPct val="0"/>
            </a:spcBef>
            <a:spcAft>
              <a:spcPts val="600"/>
            </a:spcAft>
            <a:buNone/>
          </a:pPr>
          <a:r>
            <a:rPr lang="fi-FI" sz="3200" b="1" i="1" kern="1200" dirty="0"/>
            <a:t>2 Corinthians 6:14-17; Proverbs 1:10</a:t>
          </a:r>
          <a:endParaRPr lang="en-GB" sz="3200" b="1" i="1" kern="1200" dirty="0"/>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is the danger of unequal yoke in marriage</a:t>
          </a:r>
          <a:r>
            <a:rPr lang="en-US" sz="3200" kern="1200" dirty="0"/>
            <a:t>? </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Calibri"/>
              <a:ea typeface="+mn-ea"/>
              <a:cs typeface="+mn-cs"/>
            </a:rPr>
            <a:t>1 Kings 11:1,2,4; Proverbs 6:26; Judges 16:4,19</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was the act of the sons of Jacob condemned</a:t>
          </a:r>
          <a:r>
            <a:rPr lang="en-US" sz="3200" kern="1200" dirty="0"/>
            <a:t>? </a:t>
          </a:r>
          <a:r>
            <a:rPr lang="en-US" sz="3200" b="1" i="1" kern="1200" dirty="0"/>
            <a:t>Exodus 23:7; Proverbs 17:26</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7/8/2026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24</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243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08/07/2026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7/8/2026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7/8/2026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7/8/2026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7/8/2026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7/8/2026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7/8/2026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7/8/2026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7/8/2026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7/8/2026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7/8/2026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7/8/2026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41130525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17681358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7/8/2026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97246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7/8/2026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26115520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7/8/2026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10023253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7/8/2026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2171744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7/8/2026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5097226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7/8/2026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1071498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7/8/2026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19685700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7/8/2026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20772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7/8/2026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30932302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138677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488385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509728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517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08/07/2026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22894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08/07/2026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424942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08/07/2026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53194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61224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927948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159662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2940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08/07/2026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7/8/2026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08/07/2026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7/8/2026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7/8/2026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7/8/2026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538642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5822969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3.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12</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-07-2026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205:</a:t>
            </a:r>
            <a:r>
              <a:rPr lang="en-US" sz="7200" b="1" dirty="0">
                <a:solidFill>
                  <a:schemeClr val="bg1"/>
                </a:solidFill>
                <a:effectLst>
                  <a:outerShdw blurRad="38100" dist="38100" dir="2700000" algn="tl">
                    <a:srgbClr val="000000">
                      <a:alpha val="43137"/>
                    </a:srgbClr>
                  </a:outerShdw>
                </a:effectLst>
              </a:rPr>
              <a:t> HAVE YOU COUNTED THE COST?</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line that is drawn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rejecting our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the call of His Spirit is lost,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you hurry along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the pleasure-mad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 may barter your hope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eternity’s morn,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 moment of joy at the most.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glitter of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things it will win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272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Tree>
    <p:extLst>
      <p:ext uri="{BB962C8B-B14F-4D97-AF65-F5344CB8AC3E}">
        <p14:creationId xmlns:p14="http://schemas.microsoft.com/office/powerpoint/2010/main" val="244276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HAVE YOU COUNTED THE COST? [GHS 205]</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the door of His mercy is open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Ere the depth of His love you exhaust,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come and be healed,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Won’t you whisper, I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have counted, the cost.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4505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571315"/>
            <a:ext cx="10321667"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your soul should be lost,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you gained the whole world for your own? Even now it may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the line you have crossed,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Have you counted the cost?</a:t>
            </a:r>
          </a:p>
        </p:txBody>
      </p:sp>
      <p:sp>
        <p:nvSpPr>
          <p:cNvPr id="3" name="Oval 2">
            <a:extLst>
              <a:ext uri="{FF2B5EF4-FFF2-40B4-BE49-F238E27FC236}">
                <a16:creationId xmlns:a16="http://schemas.microsoft.com/office/drawing/2014/main" id="{8B3B6C6F-E45B-4B97-A127-D521432ACEB1}"/>
              </a:ext>
            </a:extLst>
          </p:cNvPr>
          <p:cNvSpPr/>
          <p:nvPr/>
        </p:nvSpPr>
        <p:spPr>
          <a:xfrm>
            <a:off x="8865362" y="617284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7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12-07-2026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600"/>
              </a:spcBef>
              <a:buNone/>
            </a:pPr>
            <a:endParaRPr lang="en-US" b="1" dirty="0">
              <a:solidFill>
                <a:schemeClr val="bg1">
                  <a:lumMod val="65000"/>
                </a:schemeClr>
              </a:solidFill>
              <a:latin typeface="Calibri" panose="020F0502020204030204" pitchFamily="34" charset="0"/>
            </a:endParaRPr>
          </a:p>
          <a:p>
            <a:pPr marL="0" indent="0" algn="ctr">
              <a:lnSpc>
                <a:spcPct val="110000"/>
              </a:lnSpc>
              <a:spcBef>
                <a:spcPts val="600"/>
              </a:spcBef>
              <a:buNone/>
            </a:pPr>
            <a:r>
              <a:rPr lang="en-GB" b="1" dirty="0">
                <a:solidFill>
                  <a:schemeClr val="bg1">
                    <a:lumMod val="65000"/>
                  </a:schemeClr>
                </a:solidFill>
              </a:rPr>
              <a:t>Read Matthew 5:10-12 and 2 Timothy 3:12.</a:t>
            </a:r>
          </a:p>
          <a:p>
            <a:pPr marL="0" indent="0" algn="ctr">
              <a:lnSpc>
                <a:spcPct val="110000"/>
              </a:lnSpc>
              <a:spcBef>
                <a:spcPts val="600"/>
              </a:spcBef>
              <a:buNone/>
            </a:pPr>
            <a:r>
              <a:rPr lang="en-GB" b="1" dirty="0">
                <a:solidFill>
                  <a:schemeClr val="bg1">
                    <a:lumMod val="65000"/>
                  </a:schemeClr>
                </a:solidFill>
              </a:rPr>
              <a:t>Write down:</a:t>
            </a:r>
          </a:p>
          <a:p>
            <a:pPr marL="0" indent="0" algn="ctr">
              <a:lnSpc>
                <a:spcPct val="110000"/>
              </a:lnSpc>
              <a:spcBef>
                <a:spcPts val="600"/>
              </a:spcBef>
              <a:buNone/>
            </a:pPr>
            <a:r>
              <a:rPr lang="en-GB" b="1" dirty="0">
                <a:solidFill>
                  <a:schemeClr val="bg1">
                    <a:lumMod val="65000"/>
                  </a:schemeClr>
                </a:solidFill>
              </a:rPr>
              <a:t>A situation where you have experienced opposition because of your Christian faith.</a:t>
            </a:r>
          </a:p>
          <a:p>
            <a:pPr marL="0" indent="0" algn="ctr">
              <a:lnSpc>
                <a:spcPct val="110000"/>
              </a:lnSpc>
              <a:spcBef>
                <a:spcPts val="600"/>
              </a:spcBef>
              <a:buNone/>
            </a:pPr>
            <a:r>
              <a:rPr lang="en-GB" b="1" dirty="0">
                <a:solidFill>
                  <a:schemeClr val="bg1">
                    <a:lumMod val="65000"/>
                  </a:schemeClr>
                </a:solidFill>
              </a:rPr>
              <a:t>How you responded.</a:t>
            </a:r>
          </a:p>
          <a:p>
            <a:pPr marL="0" indent="0" algn="ctr">
              <a:lnSpc>
                <a:spcPct val="110000"/>
              </a:lnSpc>
              <a:spcBef>
                <a:spcPts val="600"/>
              </a:spcBef>
              <a:buNone/>
            </a:pPr>
            <a:r>
              <a:rPr lang="en-GB" b="1" dirty="0">
                <a:solidFill>
                  <a:schemeClr val="bg1">
                    <a:lumMod val="65000"/>
                  </a:schemeClr>
                </a:solidFill>
              </a:rPr>
              <a:t>What lessons you learned from the experience.</a:t>
            </a:r>
          </a:p>
          <a:p>
            <a:pPr marL="0" indent="0" algn="ctr">
              <a:lnSpc>
                <a:spcPct val="110000"/>
              </a:lnSpc>
              <a:spcBef>
                <a:spcPts val="600"/>
              </a:spcBef>
              <a:buNone/>
            </a:pPr>
            <a:endParaRPr lang="en-GB" b="1" dirty="0">
              <a:solidFill>
                <a:schemeClr val="bg1">
                  <a:lumMod val="65000"/>
                </a:schemeClr>
              </a:solidFill>
            </a:endParaRPr>
          </a:p>
          <a:p>
            <a:pPr marL="0" indent="0" algn="ctr">
              <a:lnSpc>
                <a:spcPct val="110000"/>
              </a:lnSpc>
              <a:spcBef>
                <a:spcPts val="600"/>
              </a:spcBef>
              <a:buNone/>
            </a:pPr>
            <a:r>
              <a:rPr lang="en-GB" b="1" dirty="0">
                <a:solidFill>
                  <a:schemeClr val="bg1">
                    <a:lumMod val="65000"/>
                  </a:schemeClr>
                </a:solidFill>
              </a:rPr>
              <a:t>Be prepared to share your testimony next week.</a:t>
            </a:r>
          </a:p>
          <a:p>
            <a:pPr marL="0" indent="0" algn="ctr">
              <a:lnSpc>
                <a:spcPct val="110000"/>
              </a:lnSpc>
              <a:buNone/>
            </a:pPr>
            <a:endParaRPr lang="en-US" b="1" dirty="0">
              <a:solidFill>
                <a:schemeClr val="bg1">
                  <a:lumMod val="65000"/>
                </a:schemeClr>
              </a:solidFill>
            </a:endParaRPr>
          </a:p>
          <a:p>
            <a:pPr marL="0" indent="0" algn="ctr">
              <a:lnSpc>
                <a:spcPct val="100000"/>
              </a:lnSpc>
              <a:spcBef>
                <a:spcPts val="0"/>
              </a:spcBef>
              <a:buNone/>
            </a:pPr>
            <a:r>
              <a:rPr lang="en-US" b="1" dirty="0">
                <a:latin typeface="Calibri" panose="020F0502020204030204" pitchFamily="34" charset="0"/>
              </a:rPr>
              <a:t>Volunteers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a:t>
            </a: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Death of</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John the Baptist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Dinah’s Defilement Avenged</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Simeon and Levi are brethren; instruments of cruelty are in their habitations. O my soul, come not thou into their secret; unto their assembly, mine honour, be not thou united: for in their anger they slew a man, and in their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selfwill</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they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digged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down a wall”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49:5,6</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34:1-31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GB" dirty="0"/>
              <a:t>Dinah’s quest to see and interact with the daughters of the land, in a heathen nation, led to the incidence of defilement and genocide of innocent people. The events in our text underscore how people lose precious blessings and virtue. Dinah lost her chastity while Simeon and Levi forfeited the covenant blessings Jacob would have pronounced on them on his dying bed. We must abide in holiness till the end lest we forfeit the promise of entering heaven. Sinners should repent and be saved to avoid perishing like Shechem and the inhabitants of the land who lost their lives.</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Wandering to and around people who have a low moral standard is deadly (1 Cor 15:33)</a:t>
            </a:r>
            <a:r>
              <a:rPr lang="en-US" dirty="0"/>
              <a:t>.</a:t>
            </a:r>
          </a:p>
          <a:p>
            <a:pPr marL="514350" indent="-514350" algn="just" eaLnBrk="0" fontAlgn="base" hangingPunct="0">
              <a:lnSpc>
                <a:spcPct val="100000"/>
              </a:lnSpc>
              <a:spcBef>
                <a:spcPct val="0"/>
              </a:spcBef>
              <a:spcAft>
                <a:spcPts val="600"/>
              </a:spcAft>
              <a:buFont typeface="+mj-lt"/>
              <a:buAutoNum type="arabicPeriod"/>
              <a:defRPr/>
            </a:pPr>
            <a:r>
              <a:rPr lang="en-GB" dirty="0"/>
              <a:t>The grand design of the enemy is to frustrate the divine plan for the believer</a:t>
            </a:r>
            <a:r>
              <a:rPr lang="en-US" dirty="0"/>
              <a:t>. We must avoid unequal yoke with unbelievers and remain watchful and prayerful.</a:t>
            </a:r>
          </a:p>
          <a:p>
            <a:pPr marL="514350" indent="-514350" algn="just" eaLnBrk="0" fontAlgn="base" hangingPunct="0">
              <a:lnSpc>
                <a:spcPct val="100000"/>
              </a:lnSpc>
              <a:spcBef>
                <a:spcPct val="0"/>
              </a:spcBef>
              <a:spcAft>
                <a:spcPts val="600"/>
              </a:spcAft>
              <a:buFont typeface="+mj-lt"/>
              <a:buAutoNum type="arabicPeriod"/>
              <a:defRPr/>
            </a:pPr>
            <a:r>
              <a:rPr lang="en-US" dirty="0"/>
              <a:t>Believers should examine all things in the light of the Bible and by the help of the Holy Spirit before doing them.</a:t>
            </a:r>
          </a:p>
          <a:p>
            <a:pPr marL="514350" indent="-514350" algn="just" eaLnBrk="0" fontAlgn="base" hangingPunct="0">
              <a:lnSpc>
                <a:spcPct val="100000"/>
              </a:lnSpc>
              <a:spcBef>
                <a:spcPct val="0"/>
              </a:spcBef>
              <a:spcAft>
                <a:spcPts val="600"/>
              </a:spcAft>
              <a:buFont typeface="+mj-lt"/>
              <a:buAutoNum type="arabicPeriod"/>
              <a:defRPr/>
            </a:pPr>
            <a:r>
              <a:rPr lang="en-US" dirty="0"/>
              <a:t>Sin terminates destiny. It is ungodly to commit genocide for the sin of one person. </a:t>
            </a:r>
          </a:p>
          <a:p>
            <a:pPr marL="514350" indent="-514350" algn="just" eaLnBrk="0" fontAlgn="base" hangingPunct="0">
              <a:lnSpc>
                <a:spcPct val="100000"/>
              </a:lnSpc>
              <a:spcBef>
                <a:spcPct val="0"/>
              </a:spcBef>
              <a:spcAft>
                <a:spcPts val="600"/>
              </a:spcAft>
              <a:buFont typeface="+mj-lt"/>
              <a:buAutoNum type="arabicPeriod"/>
              <a:defRPr/>
            </a:pPr>
            <a:r>
              <a:rPr lang="en-US" dirty="0"/>
              <a:t>Religion should not be used as an excuse to perpetrate evil. God frowns at it.</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latin typeface="Cambria" panose="02040503050406030204" pitchFamily="18" charset="0"/>
                <a:ea typeface="Cambria" panose="02040503050406030204" pitchFamily="18" charset="0"/>
              </a:rPr>
              <a:t>Christ’s teaching</a:t>
            </a:r>
            <a:br>
              <a:rPr lang="en-GB" altLang="en-US" sz="2800" b="1" i="1" dirty="0">
                <a:solidFill>
                  <a:srgbClr val="FFFFFF"/>
                </a:solidFill>
                <a:latin typeface="Cambria" panose="02040503050406030204" pitchFamily="18" charset="0"/>
                <a:ea typeface="Cambria" panose="02040503050406030204" pitchFamily="18" charset="0"/>
              </a:rPr>
            </a:br>
            <a:r>
              <a:rPr lang="en-GB" altLang="en-US" sz="2800" b="1" i="1" dirty="0">
                <a:solidFill>
                  <a:srgbClr val="FFFFFF"/>
                </a:solidFill>
                <a:latin typeface="Cambria" panose="02040503050406030204" pitchFamily="18" charset="0"/>
                <a:ea typeface="Cambria" panose="02040503050406030204" pitchFamily="18" charset="0"/>
              </a:rPr>
              <a:t>on the Sabbath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GB" b="1" dirty="0"/>
              <a:t>Sinful curiosity, careless wandering and quest to explore new grounds of friendship contrary to the Scripture have great and damnable consequences</a:t>
            </a:r>
            <a:r>
              <a:rPr lang="en-US" b="1" dirty="0"/>
              <a:t>. Believers must avoid ungodly yoke and examine all proposals, however attractive they may seem,  in the light of God’s word and the guidance of the Holy Spirit. The wages of sin is death. </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678679" y="686862"/>
            <a:ext cx="6435153" cy="4875738"/>
          </a:xfrm>
        </p:spPr>
        <p:txBody>
          <a:bodyPr anchor="ctr">
            <a:noAutofit/>
          </a:bodyPr>
          <a:lstStyle/>
          <a:p>
            <a:pPr marL="0" indent="0" algn="ctr">
              <a:buNone/>
            </a:pPr>
            <a:r>
              <a:rPr lang="en-GB" b="1" dirty="0"/>
              <a:t>A young Christian sister has become emotionally involved with an unbeliever  who later pressures her into compromising her Christian values</a:t>
            </a:r>
            <a:r>
              <a:rPr lang="en-US" b="1" dirty="0"/>
              <a:t>. </a:t>
            </a:r>
          </a:p>
          <a:p>
            <a:pPr marL="0" indent="0" algn="ctr">
              <a:buNone/>
            </a:pPr>
            <a:r>
              <a:rPr lang="en-US" b="1" dirty="0"/>
              <a:t>What warning signs should the young sister have noticed? </a:t>
            </a:r>
          </a:p>
          <a:p>
            <a:pPr marL="0" indent="0" algn="ctr">
              <a:buNone/>
            </a:pPr>
            <a:r>
              <a:rPr lang="en-US" b="1"/>
              <a:t>How </a:t>
            </a:r>
            <a:r>
              <a:rPr lang="en-US" b="1" dirty="0"/>
              <a:t>could she have prevented this problem and is there a way out for her</a:t>
            </a:r>
            <a:r>
              <a:rPr lang="en-US" b="1"/>
              <a:t>? </a:t>
            </a:r>
          </a:p>
          <a:p>
            <a:pPr marL="0" indent="0" algn="ctr">
              <a:buNone/>
            </a:pPr>
            <a:r>
              <a:rPr lang="en-US" b="1"/>
              <a:t>Be </a:t>
            </a:r>
            <a:r>
              <a:rPr lang="en-US" b="1" dirty="0"/>
              <a:t>ready to share your reflection with Bible references.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Jacob returns to Bethel</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God said unto Jacob, Arise, go up to Bethel, and dwell there: and make there an altar unto God, that appeared unto thee when thou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fleddest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from the face of Esau thy brother”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35:1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35:1-29; 36:1-43</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7B21-8DFA-A9AE-47CE-135DB14051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3BD32F6-3C88-A548-12D3-F95A4A68155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45A9A86-A2EB-60A4-C2B6-B7221938691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47589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4094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Joshua 14:1-15</a:t>
            </a:r>
            <a:endPar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06) Joshua 014">
            <a:hlinkClick r:id="" action="ppaction://media"/>
            <a:extLst>
              <a:ext uri="{FF2B5EF4-FFF2-40B4-BE49-F238E27FC236}">
                <a16:creationId xmlns:a16="http://schemas.microsoft.com/office/drawing/2014/main" id="{691C68FB-54DB-8822-3600-480D844D1E7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344" y="364736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5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100:</a:t>
            </a:r>
            <a:r>
              <a:rPr lang="en-US" sz="7200" b="1" dirty="0">
                <a:solidFill>
                  <a:schemeClr val="bg1"/>
                </a:solidFill>
                <a:effectLst>
                  <a:outerShdw blurRad="38100" dist="38100" dir="2700000" algn="tl">
                    <a:srgbClr val="000000">
                      <a:alpha val="43137"/>
                    </a:srgbClr>
                  </a:outerShdw>
                </a:effectLst>
              </a:rPr>
              <a:t> CHRIST, OUR MIGHTY CAPTAIN</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9609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Leads against the foe,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never falter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He bids us go;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His righteous purpose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may never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we’ll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54014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299519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Satan’s fearful onslaughts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Cannot make us yield;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we trust in Christ,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Buckler and our Shield;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Pressing ever on the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Spirit’s sword we wield,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93324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060943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our glorious banner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be unfurled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its mighty stronghold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Evil shall be hurled;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our mighty Captain,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Overcomes the world,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18822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Tree>
    <p:extLst>
      <p:ext uri="{BB962C8B-B14F-4D97-AF65-F5344CB8AC3E}">
        <p14:creationId xmlns:p14="http://schemas.microsoft.com/office/powerpoint/2010/main" val="332586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CHRIST, OUR MIGHTY CAPTAIN [GHS 100]</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Fierce the battle rages,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’twill not be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triumphant - shall we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Join the blessed throng,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Joyfully uniting in the victor’s song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we follow all the way.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35220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711200" y="395615"/>
            <a:ext cx="11155679"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’Tis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Lord’s command;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 promised land;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Forward! forward!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the chorus 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are sure to win with Christ, our King!</a:t>
            </a:r>
          </a:p>
        </p:txBody>
      </p:sp>
      <p:sp>
        <p:nvSpPr>
          <p:cNvPr id="3" name="Oval 2">
            <a:extLst>
              <a:ext uri="{FF2B5EF4-FFF2-40B4-BE49-F238E27FC236}">
                <a16:creationId xmlns:a16="http://schemas.microsoft.com/office/drawing/2014/main" id="{8B3B6C6F-E45B-4B97-A127-D521432ACEB1}"/>
              </a:ext>
            </a:extLst>
          </p:cNvPr>
          <p:cNvSpPr/>
          <p:nvPr/>
        </p:nvSpPr>
        <p:spPr>
          <a:xfrm>
            <a:off x="8302379" y="615103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101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a:t>“GIVE ME THIS MOUNTAIN” - ROTTERDAM</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50544</TotalTime>
  <Words>1503</Words>
  <Application>Microsoft Office PowerPoint</Application>
  <PresentationFormat>Widescreen</PresentationFormat>
  <Paragraphs>246</Paragraphs>
  <Slides>42</Slides>
  <Notes>17</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42</vt:i4>
      </vt:variant>
    </vt:vector>
  </HeadingPairs>
  <TitlesOfParts>
    <vt:vector size="59" baseType="lpstr">
      <vt:lpstr>Aptos</vt:lpstr>
      <vt:lpstr>Arial</vt:lpstr>
      <vt:lpstr>Bell MT</vt:lpstr>
      <vt:lpstr>Calibri</vt:lpstr>
      <vt:lpstr>Calibri (Body)</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HAVE YOU COUNTED THE COST? [GHS 205]</vt:lpstr>
      <vt:lpstr>PowerPoint Presentation</vt:lpstr>
      <vt:lpstr>HAVE YOU COUNTED THE COST? [GHS 205]</vt:lpstr>
      <vt:lpstr>PowerPoint Presentation</vt:lpstr>
      <vt:lpstr>HAVE YOU COUNTED THE COST? [GHS 205]</vt:lpstr>
      <vt:lpstr>PowerPoint Presentation</vt:lpstr>
      <vt:lpstr>SEARCH THE SCRIPTURES</vt:lpstr>
      <vt:lpstr>REVIEW OF THE ASSIGNMENT FROM LAST STUDY</vt:lpstr>
      <vt:lpstr> LESSON 27: Dinah’s Defilement Avenged</vt:lpstr>
      <vt:lpstr>INTRODUCTION</vt:lpstr>
      <vt:lpstr>Christ’s teaching on the Sabbath</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28:  Jacob returns to Bethel</vt:lpstr>
      <vt:lpstr>PowerPoint Presentation</vt:lpstr>
      <vt:lpstr>PowerPoint Presentation</vt:lpstr>
      <vt:lpstr>PowerPoint Presentation</vt:lpstr>
      <vt:lpstr>PowerPoint Presentation</vt:lpstr>
      <vt:lpstr>HYMN</vt:lpstr>
      <vt:lpstr>CHRIST, OUR MIGHTY CAPTAIN [GHS 100]</vt:lpstr>
      <vt:lpstr>PowerPoint Presentation</vt:lpstr>
      <vt:lpstr>CHRIST, OUR MIGHTY CAPTAIN [GHS 100]</vt:lpstr>
      <vt:lpstr>PowerPoint Presentation</vt:lpstr>
      <vt:lpstr>CHRIST, OUR MIGHTY CAPTAIN [GHS 100]</vt:lpstr>
      <vt:lpstr>PowerPoint Presentation</vt:lpstr>
      <vt:lpstr>CHRIST, OUR MIGHTY CAPTAIN [GHS 100]</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1364</cp:revision>
  <dcterms:created xsi:type="dcterms:W3CDTF">2023-01-06T14:44:39Z</dcterms:created>
  <dcterms:modified xsi:type="dcterms:W3CDTF">2026-07-10T13:39:54Z</dcterms:modified>
</cp:coreProperties>
</file>