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6"/>
  </p:notesMasterIdLst>
  <p:sldIdLst>
    <p:sldId id="256" r:id="rId2"/>
    <p:sldId id="294" r:id="rId3"/>
    <p:sldId id="258" r:id="rId4"/>
    <p:sldId id="259" r:id="rId5"/>
    <p:sldId id="287" r:id="rId6"/>
    <p:sldId id="283" r:id="rId7"/>
    <p:sldId id="276" r:id="rId8"/>
    <p:sldId id="292" r:id="rId9"/>
    <p:sldId id="297" r:id="rId10"/>
    <p:sldId id="296" r:id="rId11"/>
    <p:sldId id="298" r:id="rId12"/>
    <p:sldId id="299" r:id="rId13"/>
    <p:sldId id="269" r:id="rId14"/>
    <p:sldId id="288" r:id="rId15"/>
  </p:sldIdLst>
  <p:sldSz cx="12192000" cy="6858000"/>
  <p:notesSz cx="6858000" cy="9144000"/>
  <p:defaultTextStyle>
    <a:defPPr lvl="0">
      <a:defRPr lang="en-US"/>
    </a:defPPr>
    <a:lvl1pPr marL="0" lvl="0" algn="l" defTabSz="914400" rtl="0" eaLnBrk="1" latinLnBrk="0" hangingPunct="1">
      <a:defRPr sz="1800" kern="1200">
        <a:solidFill>
          <a:schemeClr val="tx1"/>
        </a:solidFill>
        <a:latin typeface="+mn-lt"/>
        <a:ea typeface="+mn-ea"/>
        <a:cs typeface="+mn-cs"/>
      </a:defRPr>
    </a:lvl1pPr>
    <a:lvl2pPr marL="457200" lvl="1" algn="l" defTabSz="914400" rtl="0" eaLnBrk="1" latinLnBrk="0" hangingPunct="1">
      <a:defRPr sz="1800" kern="1200">
        <a:solidFill>
          <a:schemeClr val="tx1"/>
        </a:solidFill>
        <a:latin typeface="+mn-lt"/>
        <a:ea typeface="+mn-ea"/>
        <a:cs typeface="+mn-cs"/>
      </a:defRPr>
    </a:lvl2pPr>
    <a:lvl3pPr marL="914400" lvl="2" algn="l" defTabSz="914400" rtl="0" eaLnBrk="1" latinLnBrk="0" hangingPunct="1">
      <a:defRPr sz="1800" kern="1200">
        <a:solidFill>
          <a:schemeClr val="tx1"/>
        </a:solidFill>
        <a:latin typeface="+mn-lt"/>
        <a:ea typeface="+mn-ea"/>
        <a:cs typeface="+mn-cs"/>
      </a:defRPr>
    </a:lvl3pPr>
    <a:lvl4pPr marL="1371600" lvl="3" algn="l" defTabSz="914400" rtl="0" eaLnBrk="1" latinLnBrk="0" hangingPunct="1">
      <a:defRPr sz="1800" kern="1200">
        <a:solidFill>
          <a:schemeClr val="tx1"/>
        </a:solidFill>
        <a:latin typeface="+mn-lt"/>
        <a:ea typeface="+mn-ea"/>
        <a:cs typeface="+mn-cs"/>
      </a:defRPr>
    </a:lvl4pPr>
    <a:lvl5pPr marL="1828800" lvl="4" algn="l" defTabSz="914400" rtl="0" eaLnBrk="1" latinLnBrk="0" hangingPunct="1">
      <a:defRPr sz="1800" kern="1200">
        <a:solidFill>
          <a:schemeClr val="tx1"/>
        </a:solidFill>
        <a:latin typeface="+mn-lt"/>
        <a:ea typeface="+mn-ea"/>
        <a:cs typeface="+mn-cs"/>
      </a:defRPr>
    </a:lvl5pPr>
    <a:lvl6pPr marL="2286000" lvl="5" algn="l" defTabSz="914400" rtl="0" eaLnBrk="1" latinLnBrk="0" hangingPunct="1">
      <a:defRPr sz="1800" kern="1200">
        <a:solidFill>
          <a:schemeClr val="tx1"/>
        </a:solidFill>
        <a:latin typeface="+mn-lt"/>
        <a:ea typeface="+mn-ea"/>
        <a:cs typeface="+mn-cs"/>
      </a:defRPr>
    </a:lvl6pPr>
    <a:lvl7pPr marL="2743200" lvl="6" algn="l" defTabSz="914400" rtl="0" eaLnBrk="1" latinLnBrk="0" hangingPunct="1">
      <a:defRPr sz="1800" kern="1200">
        <a:solidFill>
          <a:schemeClr val="tx1"/>
        </a:solidFill>
        <a:latin typeface="+mn-lt"/>
        <a:ea typeface="+mn-ea"/>
        <a:cs typeface="+mn-cs"/>
      </a:defRPr>
    </a:lvl7pPr>
    <a:lvl8pPr marL="3200400" lvl="7" algn="l" defTabSz="914400" rtl="0" eaLnBrk="1" latinLnBrk="0" hangingPunct="1">
      <a:defRPr sz="1800" kern="1200">
        <a:solidFill>
          <a:schemeClr val="tx1"/>
        </a:solidFill>
        <a:latin typeface="+mn-lt"/>
        <a:ea typeface="+mn-ea"/>
        <a:cs typeface="+mn-cs"/>
      </a:defRPr>
    </a:lvl8pPr>
    <a:lvl9pPr marL="3657600" lvl="8"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9A528AE-E145-7B60-8606-288916411FED}" name="G. ANOKYE" initials="GA" userId="ffd800ae5dc12dac"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1AF813-F6CE-47EC-B073-7426E7853B78}" v="3" dt="2026-07-07T11:13:25.4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69" autoAdjust="0"/>
    <p:restoredTop sz="76066" autoAdjust="0"/>
  </p:normalViewPr>
  <p:slideViewPr>
    <p:cSldViewPr snapToGrid="0">
      <p:cViewPr varScale="1">
        <p:scale>
          <a:sx n="149" d="100"/>
          <a:sy n="149" d="100"/>
        </p:scale>
        <p:origin x="144" y="18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8/10/relationships/authors" Target="authors.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CLM NL" userId="57f3ed0d-ae9c-485c-9738-6351eaddc248" providerId="ADAL" clId="{DB9D4196-092C-4817-BE64-F00FCE99FF6D}"/>
    <pc:docChg chg="undo custSel modSld">
      <pc:chgData name="DCLM NL" userId="57f3ed0d-ae9c-485c-9738-6351eaddc248" providerId="ADAL" clId="{DB9D4196-092C-4817-BE64-F00FCE99FF6D}" dt="2026-07-07T11:40:47.214" v="575" actId="2710"/>
      <pc:docMkLst>
        <pc:docMk/>
      </pc:docMkLst>
      <pc:sldChg chg="modSp mod">
        <pc:chgData name="DCLM NL" userId="57f3ed0d-ae9c-485c-9738-6351eaddc248" providerId="ADAL" clId="{DB9D4196-092C-4817-BE64-F00FCE99FF6D}" dt="2026-07-07T11:09:02.048" v="345" actId="20577"/>
        <pc:sldMkLst>
          <pc:docMk/>
          <pc:sldMk cId="0" sldId="259"/>
        </pc:sldMkLst>
        <pc:spChg chg="mod">
          <ac:chgData name="DCLM NL" userId="57f3ed0d-ae9c-485c-9738-6351eaddc248" providerId="ADAL" clId="{DB9D4196-092C-4817-BE64-F00FCE99FF6D}" dt="2026-07-07T11:09:02.048" v="345" actId="20577"/>
          <ac:spMkLst>
            <pc:docMk/>
            <pc:sldMk cId="0" sldId="259"/>
            <ac:spMk id="3" creationId="{00000000-0000-0000-0000-000000000000}"/>
          </ac:spMkLst>
        </pc:spChg>
      </pc:sldChg>
      <pc:sldChg chg="modSp mod">
        <pc:chgData name="DCLM NL" userId="57f3ed0d-ae9c-485c-9738-6351eaddc248" providerId="ADAL" clId="{DB9D4196-092C-4817-BE64-F00FCE99FF6D}" dt="2026-07-07T11:12:16.670" v="365" actId="6549"/>
        <pc:sldMkLst>
          <pc:docMk/>
          <pc:sldMk cId="0" sldId="269"/>
        </pc:sldMkLst>
        <pc:spChg chg="mod">
          <ac:chgData name="DCLM NL" userId="57f3ed0d-ae9c-485c-9738-6351eaddc248" providerId="ADAL" clId="{DB9D4196-092C-4817-BE64-F00FCE99FF6D}" dt="2026-07-07T11:12:16.670" v="365" actId="6549"/>
          <ac:spMkLst>
            <pc:docMk/>
            <pc:sldMk cId="0" sldId="269"/>
            <ac:spMk id="3" creationId="{00000000-0000-0000-0000-000000000000}"/>
          </ac:spMkLst>
        </pc:spChg>
      </pc:sldChg>
      <pc:sldChg chg="modSp mod">
        <pc:chgData name="DCLM NL" userId="57f3ed0d-ae9c-485c-9738-6351eaddc248" providerId="ADAL" clId="{DB9D4196-092C-4817-BE64-F00FCE99FF6D}" dt="2026-07-07T11:10:15.976" v="352" actId="20577"/>
        <pc:sldMkLst>
          <pc:docMk/>
          <pc:sldMk cId="0" sldId="287"/>
        </pc:sldMkLst>
        <pc:spChg chg="mod">
          <ac:chgData name="DCLM NL" userId="57f3ed0d-ae9c-485c-9738-6351eaddc248" providerId="ADAL" clId="{DB9D4196-092C-4817-BE64-F00FCE99FF6D}" dt="2026-07-07T11:10:15.976" v="352" actId="20577"/>
          <ac:spMkLst>
            <pc:docMk/>
            <pc:sldMk cId="0" sldId="287"/>
            <ac:spMk id="3" creationId="{00000000-0000-0000-0000-000000000000}"/>
          </ac:spMkLst>
        </pc:spChg>
      </pc:sldChg>
      <pc:sldChg chg="modSp mod">
        <pc:chgData name="DCLM NL" userId="57f3ed0d-ae9c-485c-9738-6351eaddc248" providerId="ADAL" clId="{DB9D4196-092C-4817-BE64-F00FCE99FF6D}" dt="2026-07-07T11:14:54.898" v="571" actId="20577"/>
        <pc:sldMkLst>
          <pc:docMk/>
          <pc:sldMk cId="3147146620" sldId="288"/>
        </pc:sldMkLst>
        <pc:spChg chg="mod">
          <ac:chgData name="DCLM NL" userId="57f3ed0d-ae9c-485c-9738-6351eaddc248" providerId="ADAL" clId="{DB9D4196-092C-4817-BE64-F00FCE99FF6D}" dt="2026-07-07T11:14:54.898" v="571" actId="20577"/>
          <ac:spMkLst>
            <pc:docMk/>
            <pc:sldMk cId="3147146620" sldId="288"/>
            <ac:spMk id="3" creationId="{5726220F-64AF-5D4E-529F-4F53CD27DA00}"/>
          </ac:spMkLst>
        </pc:spChg>
      </pc:sldChg>
      <pc:sldChg chg="modSp mod">
        <pc:chgData name="DCLM NL" userId="57f3ed0d-ae9c-485c-9738-6351eaddc248" providerId="ADAL" clId="{DB9D4196-092C-4817-BE64-F00FCE99FF6D}" dt="2026-07-07T11:40:47.214" v="575" actId="2710"/>
        <pc:sldMkLst>
          <pc:docMk/>
          <pc:sldMk cId="402866119" sldId="294"/>
        </pc:sldMkLst>
        <pc:spChg chg="mod">
          <ac:chgData name="DCLM NL" userId="57f3ed0d-ae9c-485c-9738-6351eaddc248" providerId="ADAL" clId="{DB9D4196-092C-4817-BE64-F00FCE99FF6D}" dt="2026-07-07T11:40:47.214" v="575" actId="2710"/>
          <ac:spMkLst>
            <pc:docMk/>
            <pc:sldMk cId="402866119" sldId="294"/>
            <ac:spMk id="3" creationId="{00000000-0000-0000-0000-000000000000}"/>
          </ac:spMkLst>
        </pc:spChg>
      </pc:sldChg>
      <pc:sldChg chg="modSp mod">
        <pc:chgData name="DCLM NL" userId="57f3ed0d-ae9c-485c-9738-6351eaddc248" providerId="ADAL" clId="{DB9D4196-092C-4817-BE64-F00FCE99FF6D}" dt="2026-07-07T11:10:59.192" v="356" actId="20577"/>
        <pc:sldMkLst>
          <pc:docMk/>
          <pc:sldMk cId="3823765782" sldId="296"/>
        </pc:sldMkLst>
        <pc:graphicFrameChg chg="modGraphic">
          <ac:chgData name="DCLM NL" userId="57f3ed0d-ae9c-485c-9738-6351eaddc248" providerId="ADAL" clId="{DB9D4196-092C-4817-BE64-F00FCE99FF6D}" dt="2026-07-07T11:10:59.192" v="356" actId="20577"/>
          <ac:graphicFrameMkLst>
            <pc:docMk/>
            <pc:sldMk cId="3823765782" sldId="296"/>
            <ac:graphicFrameMk id="6" creationId="{606079D7-DB26-A9E1-2BCC-ACC81E7F5928}"/>
          </ac:graphicFrameMkLst>
        </pc:graphicFrameChg>
      </pc:sldChg>
      <pc:sldChg chg="modSp mod">
        <pc:chgData name="DCLM NL" userId="57f3ed0d-ae9c-485c-9738-6351eaddc248" providerId="ADAL" clId="{DB9D4196-092C-4817-BE64-F00FCE99FF6D}" dt="2026-07-07T11:11:24.029" v="360" actId="20577"/>
        <pc:sldMkLst>
          <pc:docMk/>
          <pc:sldMk cId="2955496256" sldId="298"/>
        </pc:sldMkLst>
        <pc:graphicFrameChg chg="modGraphic">
          <ac:chgData name="DCLM NL" userId="57f3ed0d-ae9c-485c-9738-6351eaddc248" providerId="ADAL" clId="{DB9D4196-092C-4817-BE64-F00FCE99FF6D}" dt="2026-07-07T11:11:24.029" v="360" actId="20577"/>
          <ac:graphicFrameMkLst>
            <pc:docMk/>
            <pc:sldMk cId="2955496256" sldId="298"/>
            <ac:graphicFrameMk id="6" creationId="{54189FE5-4B41-00D9-10A7-A11D42FE7ACA}"/>
          </ac:graphicFrameMkLst>
        </pc:graphicFrameChg>
      </pc:sldChg>
      <pc:sldChg chg="modSp mod">
        <pc:chgData name="DCLM NL" userId="57f3ed0d-ae9c-485c-9738-6351eaddc248" providerId="ADAL" clId="{DB9D4196-092C-4817-BE64-F00FCE99FF6D}" dt="2026-07-07T11:11:44" v="362" actId="20577"/>
        <pc:sldMkLst>
          <pc:docMk/>
          <pc:sldMk cId="3110338905" sldId="299"/>
        </pc:sldMkLst>
        <pc:graphicFrameChg chg="modGraphic">
          <ac:chgData name="DCLM NL" userId="57f3ed0d-ae9c-485c-9738-6351eaddc248" providerId="ADAL" clId="{DB9D4196-092C-4817-BE64-F00FCE99FF6D}" dt="2026-07-07T11:11:44" v="362" actId="20577"/>
          <ac:graphicFrameMkLst>
            <pc:docMk/>
            <pc:sldMk cId="3110338905" sldId="299"/>
            <ac:graphicFrameMk id="6" creationId="{620788CE-FE9F-2E2D-1A99-64D0FEAF0946}"/>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6">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US" sz="3200" kern="1200" dirty="0"/>
            <a:t>What danger does material prosperity pose to our commitment to God?</a:t>
          </a:r>
        </a:p>
        <a:p>
          <a:pPr algn="ctr">
            <a:lnSpc>
              <a:spcPct val="100000"/>
            </a:lnSpc>
            <a:spcBef>
              <a:spcPct val="0"/>
            </a:spcBef>
            <a:spcAft>
              <a:spcPts val="600"/>
            </a:spcAft>
          </a:pPr>
          <a:r>
            <a:rPr lang="fr-FR" sz="3200" b="1" i="1" kern="1200" dirty="0">
              <a:solidFill>
                <a:prstClr val="black">
                  <a:hueOff val="0"/>
                  <a:satOff val="0"/>
                  <a:lumOff val="0"/>
                  <a:alphaOff val="0"/>
                </a:prstClr>
              </a:solidFill>
              <a:latin typeface="+mn-lt"/>
              <a:ea typeface="+mn-ea"/>
              <a:cs typeface="+mn-cs"/>
            </a:rPr>
            <a:t>Deu. 6:10-12; 1 Tim. 6:9,10</a:t>
          </a:r>
          <a:endParaRPr lang="en-GB" sz="3200" b="1" i="1" kern="1200" dirty="0">
            <a:latin typeface="+mn-lt"/>
          </a:endParaRP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18861" custScaleY="76115" custLinFactNeighborX="-1382" custLinFactNeighborY="-4431">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6" loCatId="hierarchy" qsTypeId="urn:microsoft.com/office/officeart/2005/8/quickstyle/simple1#5" qsCatId="simple" csTypeId="urn:microsoft.com/office/officeart/2005/8/colors/accent0_3#6"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US" sz="3200" kern="1200" dirty="0"/>
            <a:t>How should believers respond to God’s call to spiritual restoration and consecration?</a:t>
          </a:r>
        </a:p>
        <a:p>
          <a:pPr algn="ctr">
            <a:lnSpc>
              <a:spcPct val="100000"/>
            </a:lnSpc>
            <a:spcBef>
              <a:spcPct val="0"/>
            </a:spcBef>
            <a:spcAft>
              <a:spcPts val="600"/>
            </a:spcAft>
          </a:pPr>
          <a:r>
            <a:rPr lang="en-US" sz="3200" b="1" i="1" kern="1200" dirty="0"/>
            <a:t>Rev. 2:4,5; 3:15-19; 2 Chron. 7:14 </a:t>
          </a:r>
          <a:endParaRPr lang="en-GB" sz="3200" b="1" i="1" kern="1200" dirty="0">
            <a:solidFill>
              <a:prstClr val="black">
                <a:hueOff val="0"/>
                <a:satOff val="0"/>
                <a:lumOff val="0"/>
                <a:alphaOff val="0"/>
              </a:prstClr>
            </a:solidFill>
            <a:latin typeface="Calibri"/>
            <a:ea typeface="+mn-ea"/>
            <a:cs typeface="+mn-cs"/>
          </a:endParaRPr>
        </a:p>
      </dgm:t>
    </dgm:pt>
    <dgm:pt modelId="{9E84C169-3ED9-436C-BE7D-98EA155ECFDB}" type="parTrans" cxnId="{70482D5F-5C3D-4C90-A84D-0908E2290F31}">
      <dgm:prSet/>
      <dgm:spPr/>
      <dgm:t>
        <a:bodyPr/>
        <a:lstStyle/>
        <a:p>
          <a:endParaRPr lang="en-US"/>
        </a:p>
      </dgm:t>
    </dgm:pt>
    <dgm:pt modelId="{8B714856-D08B-41FD-BF3A-5E4B3859D26F}" type="sibTrans" cxnId="{70482D5F-5C3D-4C90-A84D-0908E2290F31}">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15896" custScaleY="76846">
        <dgm:presLayoutVars>
          <dgm:chPref val="3"/>
        </dgm:presLayoutVars>
      </dgm:prSet>
      <dgm:spPr/>
    </dgm:pt>
    <dgm:pt modelId="{39243EBB-08C3-40AD-9EBD-DFB2E309673B}" type="pres">
      <dgm:prSet presAssocID="{60B4422F-B5F1-45C8-8FA5-66CA47A48205}" presName="hierChild2" presStyleCnt="0"/>
      <dgm:spPr/>
    </dgm:pt>
  </dgm:ptLst>
  <dgm:cxnLst>
    <dgm:cxn modelId="{E0B83A36-9E76-4A3A-93CA-DF78C34A098C}" type="presOf" srcId="{49828610-9B16-48BE-81A5-8175BFC125E8}" destId="{7BC538D0-47AE-414F-9DE4-F18E62186D5B}" srcOrd="0" destOrd="0" presId="urn:microsoft.com/office/officeart/2005/8/layout/hierarchy1#6"/>
    <dgm:cxn modelId="{5114093B-4020-4803-B0B0-89B486BFDBF6}" type="presOf" srcId="{60B4422F-B5F1-45C8-8FA5-66CA47A48205}" destId="{DDCA46C2-3612-464D-9F92-813CC60D482F}" srcOrd="0" destOrd="0" presId="urn:microsoft.com/office/officeart/2005/8/layout/hierarchy1#6"/>
    <dgm:cxn modelId="{70482D5F-5C3D-4C90-A84D-0908E2290F31}" srcId="{49828610-9B16-48BE-81A5-8175BFC125E8}" destId="{60B4422F-B5F1-45C8-8FA5-66CA47A48205}" srcOrd="0" destOrd="0" parTransId="{9E84C169-3ED9-436C-BE7D-98EA155ECFDB}" sibTransId="{8B714856-D08B-41FD-BF3A-5E4B3859D26F}"/>
    <dgm:cxn modelId="{953A0546-7B1A-40BF-ADA3-18E577BC1D29}" type="presParOf" srcId="{7BC538D0-47AE-414F-9DE4-F18E62186D5B}" destId="{A5087579-C124-49EC-86E7-A232783731D9}" srcOrd="0" destOrd="0" presId="urn:microsoft.com/office/officeart/2005/8/layout/hierarchy1#6"/>
    <dgm:cxn modelId="{3C875ABF-0894-49EF-9FE0-2686E535A811}" type="presParOf" srcId="{A5087579-C124-49EC-86E7-A232783731D9}" destId="{E432CA65-1FEE-4816-920D-95060379FF5B}" srcOrd="0" destOrd="0" presId="urn:microsoft.com/office/officeart/2005/8/layout/hierarchy1#6"/>
    <dgm:cxn modelId="{F56DCE3D-86E6-493D-A8D2-F080C30A0785}" type="presParOf" srcId="{E432CA65-1FEE-4816-920D-95060379FF5B}" destId="{A31D16F8-974D-4512-94F2-E4F4716BC42E}" srcOrd="0" destOrd="0" presId="urn:microsoft.com/office/officeart/2005/8/layout/hierarchy1#6"/>
    <dgm:cxn modelId="{7B866CFB-6FF8-4528-94D4-DB956488D16C}" type="presParOf" srcId="{E432CA65-1FEE-4816-920D-95060379FF5B}" destId="{DDCA46C2-3612-464D-9F92-813CC60D482F}" srcOrd="1" destOrd="0" presId="urn:microsoft.com/office/officeart/2005/8/layout/hierarchy1#6"/>
    <dgm:cxn modelId="{324570EC-9D61-4DAA-BB8E-038AA0D272B4}" type="presParOf" srcId="{A5087579-C124-49EC-86E7-A232783731D9}" destId="{39243EBB-08C3-40AD-9EBD-DFB2E309673B}" srcOrd="1" destOrd="0" presId="urn:microsoft.com/office/officeart/2005/8/layout/hierarchy1#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US" sz="3200" dirty="0"/>
            <a:t>What is incest and how can we prevent it in our family? </a:t>
          </a:r>
        </a:p>
        <a:p>
          <a:pPr algn="ctr">
            <a:lnSpc>
              <a:spcPct val="100000"/>
            </a:lnSpc>
            <a:spcBef>
              <a:spcPct val="0"/>
            </a:spcBef>
            <a:spcAft>
              <a:spcPts val="600"/>
            </a:spcAft>
          </a:pPr>
          <a:r>
            <a:rPr lang="fi-FI" sz="3200" b="1" i="1" dirty="0" err="1"/>
            <a:t>Lev</a:t>
          </a:r>
          <a:r>
            <a:rPr lang="fi-FI" sz="3200" b="1" i="1" dirty="0"/>
            <a:t>. 18:6-9; </a:t>
          </a:r>
          <a:r>
            <a:rPr lang="fi-FI" sz="3200" b="1" i="1" dirty="0" err="1"/>
            <a:t>Deu</a:t>
          </a:r>
          <a:r>
            <a:rPr lang="fi-FI" sz="3200" b="1" i="1" dirty="0"/>
            <a:t>. 6:6,7; 1 </a:t>
          </a:r>
          <a:r>
            <a:rPr lang="fi-FI" sz="3200" b="1" i="1" dirty="0" err="1"/>
            <a:t>Cor</a:t>
          </a:r>
          <a:r>
            <a:rPr lang="fi-FI" sz="3200" b="1" i="1" dirty="0"/>
            <a:t>. 6:18-20</a:t>
          </a:r>
          <a:endParaRPr lang="en-GB" sz="3200" b="1" i="1" dirty="0"/>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19902"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US" sz="3200" kern="1200" dirty="0"/>
            <a:t>In the light of the certainty of death, how should saints lead their daily lives? </a:t>
          </a:r>
        </a:p>
        <a:p>
          <a:pPr algn="ctr">
            <a:lnSpc>
              <a:spcPct val="100000"/>
            </a:lnSpc>
            <a:spcBef>
              <a:spcPct val="0"/>
            </a:spcBef>
            <a:spcAft>
              <a:spcPts val="600"/>
            </a:spcAft>
          </a:pPr>
          <a:r>
            <a:rPr lang="nl-NL" sz="3200" b="1" i="1" kern="1200" dirty="0">
              <a:solidFill>
                <a:prstClr val="black">
                  <a:hueOff val="0"/>
                  <a:satOff val="0"/>
                  <a:lumOff val="0"/>
                  <a:alphaOff val="0"/>
                </a:prstClr>
              </a:solidFill>
              <a:latin typeface="Calibri"/>
              <a:ea typeface="+mn-ea"/>
              <a:cs typeface="+mn-cs"/>
            </a:rPr>
            <a:t>Col. 3:2,5,8-10,12-17</a:t>
          </a:r>
          <a:endParaRPr lang="en-GB" sz="3200" b="1" i="1" kern="1200" dirty="0"/>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44741"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US" sz="3200" dirty="0"/>
            <a:t>What were the exemplary actions of Jacob towards his parents (Gen. 35:27) and Deborah (Gen. 35:8)? </a:t>
          </a:r>
        </a:p>
        <a:p>
          <a:pPr algn="ctr">
            <a:lnSpc>
              <a:spcPct val="100000"/>
            </a:lnSpc>
            <a:spcBef>
              <a:spcPct val="0"/>
            </a:spcBef>
            <a:spcAft>
              <a:spcPts val="600"/>
            </a:spcAft>
          </a:pPr>
          <a:r>
            <a:rPr lang="en-US" sz="3200" b="1" i="1" dirty="0"/>
            <a:t>Exo. 20:12; Col. 4:1</a:t>
          </a:r>
          <a:endParaRPr lang="en-GB" sz="3200" b="1" i="1" dirty="0"/>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29924"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US" sz="3200" dirty="0"/>
            <a:t>What do we learn about the choice of Esau and its toll on his descendants? </a:t>
          </a:r>
        </a:p>
        <a:p>
          <a:pPr algn="ctr">
            <a:lnSpc>
              <a:spcPct val="100000"/>
            </a:lnSpc>
            <a:spcBef>
              <a:spcPct val="0"/>
            </a:spcBef>
            <a:spcAft>
              <a:spcPts val="600"/>
            </a:spcAft>
          </a:pPr>
          <a:r>
            <a:rPr lang="en-US" sz="3200" b="1" i="1" dirty="0"/>
            <a:t>Gen. 25:39-34; Mal. 1:3,4</a:t>
          </a:r>
          <a:endParaRPr lang="en-GB" sz="3200" b="1" i="1" dirty="0"/>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29924"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US" sz="3200" dirty="0"/>
            <a:t>Why is Esau not a good example to a follower of Christ? </a:t>
          </a:r>
        </a:p>
        <a:p>
          <a:pPr algn="ctr">
            <a:lnSpc>
              <a:spcPct val="100000"/>
            </a:lnSpc>
            <a:spcBef>
              <a:spcPct val="0"/>
            </a:spcBef>
            <a:spcAft>
              <a:spcPts val="600"/>
            </a:spcAft>
          </a:pPr>
          <a:r>
            <a:rPr lang="en-US" sz="3200" b="1" i="1" dirty="0"/>
            <a:t>Heb. 12:16,17</a:t>
          </a:r>
          <a:endParaRPr lang="en-GB" sz="3200" b="1" i="1" dirty="0"/>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29924"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77742" y="-174292"/>
          <a:ext cx="7439393" cy="3025116"/>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873176" y="486369"/>
          <a:ext cx="7439393" cy="3025116"/>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US" sz="3200" kern="1200" dirty="0"/>
            <a:t>What danger does material prosperity pose to our commitment to God?</a:t>
          </a:r>
        </a:p>
        <a:p>
          <a:pPr marL="0" lvl="0" indent="0" algn="ctr" defTabSz="1422400">
            <a:lnSpc>
              <a:spcPct val="100000"/>
            </a:lnSpc>
            <a:spcBef>
              <a:spcPct val="0"/>
            </a:spcBef>
            <a:spcAft>
              <a:spcPts val="600"/>
            </a:spcAft>
            <a:buNone/>
          </a:pPr>
          <a:r>
            <a:rPr lang="fr-FR" sz="3200" b="1" i="1" kern="1200" dirty="0">
              <a:solidFill>
                <a:prstClr val="black">
                  <a:hueOff val="0"/>
                  <a:satOff val="0"/>
                  <a:lumOff val="0"/>
                  <a:alphaOff val="0"/>
                </a:prstClr>
              </a:solidFill>
              <a:latin typeface="+mn-lt"/>
              <a:ea typeface="+mn-ea"/>
              <a:cs typeface="+mn-cs"/>
            </a:rPr>
            <a:t>Deu. 6:10-12; 1 Tim. 6:9,10</a:t>
          </a:r>
          <a:endParaRPr lang="en-GB" sz="3200" b="1" i="1" kern="1200" dirty="0">
            <a:latin typeface="+mn-lt"/>
          </a:endParaRPr>
        </a:p>
      </dsp:txBody>
      <dsp:txXfrm>
        <a:off x="961779" y="574972"/>
        <a:ext cx="7262187" cy="28479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352813" y="2027"/>
          <a:ext cx="7196249" cy="3029931"/>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042727" y="657446"/>
          <a:ext cx="7196249" cy="3029931"/>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US" sz="3200" kern="1200" dirty="0"/>
            <a:t>How should believers respond to God’s call to spiritual restoration and consecration?</a:t>
          </a:r>
        </a:p>
        <a:p>
          <a:pPr marL="0" lvl="0" indent="0" algn="ctr" defTabSz="1422400">
            <a:lnSpc>
              <a:spcPct val="100000"/>
            </a:lnSpc>
            <a:spcBef>
              <a:spcPct val="0"/>
            </a:spcBef>
            <a:spcAft>
              <a:spcPts val="600"/>
            </a:spcAft>
            <a:buNone/>
          </a:pPr>
          <a:r>
            <a:rPr lang="en-US" sz="3200" b="1" i="1" kern="1200" dirty="0"/>
            <a:t>Rev. 2:4,5; 3:15-19; 2 Chron. 7:14 </a:t>
          </a:r>
          <a:endParaRPr lang="en-GB" sz="3200" b="1" i="1" kern="1200" dirty="0">
            <a:solidFill>
              <a:prstClr val="black">
                <a:hueOff val="0"/>
                <a:satOff val="0"/>
                <a:lumOff val="0"/>
                <a:alphaOff val="0"/>
              </a:prstClr>
            </a:solidFill>
            <a:latin typeface="Calibri"/>
            <a:ea typeface="+mn-ea"/>
            <a:cs typeface="+mn-cs"/>
          </a:endParaRPr>
        </a:p>
      </dsp:txBody>
      <dsp:txXfrm>
        <a:off x="2131471" y="746190"/>
        <a:ext cx="7018761" cy="285244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352717" y="1387"/>
          <a:ext cx="5694677"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880433" y="502717"/>
          <a:ext cx="5694677"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US" sz="3200" kern="1200" dirty="0"/>
            <a:t>What is incest and how can we prevent it in our family? </a:t>
          </a:r>
        </a:p>
        <a:p>
          <a:pPr marL="0" lvl="0" indent="0" algn="ctr" defTabSz="1422400">
            <a:lnSpc>
              <a:spcPct val="100000"/>
            </a:lnSpc>
            <a:spcBef>
              <a:spcPct val="0"/>
            </a:spcBef>
            <a:spcAft>
              <a:spcPts val="600"/>
            </a:spcAft>
            <a:buNone/>
          </a:pPr>
          <a:r>
            <a:rPr lang="fi-FI" sz="3200" b="1" i="1" kern="1200" dirty="0" err="1"/>
            <a:t>Lev</a:t>
          </a:r>
          <a:r>
            <a:rPr lang="fi-FI" sz="3200" b="1" i="1" kern="1200" dirty="0"/>
            <a:t>. 18:6-9; </a:t>
          </a:r>
          <a:r>
            <a:rPr lang="fi-FI" sz="3200" b="1" i="1" kern="1200" dirty="0" err="1"/>
            <a:t>Deu</a:t>
          </a:r>
          <a:r>
            <a:rPr lang="fi-FI" sz="3200" b="1" i="1" kern="1200" dirty="0"/>
            <a:t>. 6:6,7; 1 </a:t>
          </a:r>
          <a:r>
            <a:rPr lang="fi-FI" sz="3200" b="1" i="1" kern="1200" dirty="0" err="1"/>
            <a:t>Cor</a:t>
          </a:r>
          <a:r>
            <a:rPr lang="fi-FI" sz="3200" b="1" i="1" kern="1200" dirty="0"/>
            <a:t>. 6:18-20</a:t>
          </a:r>
          <a:endParaRPr lang="en-GB" sz="3200" b="1" i="1" kern="1200" dirty="0"/>
        </a:p>
      </dsp:txBody>
      <dsp:txXfrm>
        <a:off x="2973727" y="596011"/>
        <a:ext cx="5508089" cy="29987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762860" y="1387"/>
          <a:ext cx="6874392"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290576" y="502717"/>
          <a:ext cx="6874392"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US" sz="3200" kern="1200" dirty="0"/>
            <a:t>In the light of the certainty of death, how should saints lead their daily lives? </a:t>
          </a:r>
        </a:p>
        <a:p>
          <a:pPr marL="0" lvl="0" indent="0" algn="ctr" defTabSz="1422400">
            <a:lnSpc>
              <a:spcPct val="100000"/>
            </a:lnSpc>
            <a:spcBef>
              <a:spcPct val="0"/>
            </a:spcBef>
            <a:spcAft>
              <a:spcPts val="600"/>
            </a:spcAft>
            <a:buNone/>
          </a:pPr>
          <a:r>
            <a:rPr lang="nl-NL" sz="3200" b="1" i="1" kern="1200" dirty="0">
              <a:solidFill>
                <a:prstClr val="black">
                  <a:hueOff val="0"/>
                  <a:satOff val="0"/>
                  <a:lumOff val="0"/>
                  <a:alphaOff val="0"/>
                </a:prstClr>
              </a:solidFill>
              <a:latin typeface="Calibri"/>
              <a:ea typeface="+mn-ea"/>
              <a:cs typeface="+mn-cs"/>
            </a:rPr>
            <a:t>Col. 3:2,5,8-10,12-17</a:t>
          </a:r>
          <a:endParaRPr lang="en-GB" sz="3200" b="1" i="1" kern="1200" dirty="0"/>
        </a:p>
      </dsp:txBody>
      <dsp:txXfrm>
        <a:off x="2383870" y="596011"/>
        <a:ext cx="6687804" cy="299871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114722" y="1387"/>
          <a:ext cx="6170667"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642438" y="502717"/>
          <a:ext cx="6170667"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US" sz="3200" kern="1200" dirty="0"/>
            <a:t>What were the exemplary actions of Jacob towards his parents (Gen. 35:27) and Deborah (Gen. 35:8)? </a:t>
          </a:r>
        </a:p>
        <a:p>
          <a:pPr marL="0" lvl="0" indent="0" algn="ctr" defTabSz="1422400">
            <a:lnSpc>
              <a:spcPct val="100000"/>
            </a:lnSpc>
            <a:spcBef>
              <a:spcPct val="0"/>
            </a:spcBef>
            <a:spcAft>
              <a:spcPts val="600"/>
            </a:spcAft>
            <a:buNone/>
          </a:pPr>
          <a:r>
            <a:rPr lang="en-US" sz="3200" b="1" i="1" kern="1200" dirty="0"/>
            <a:t>Exo. 20:12; Col. 4:1</a:t>
          </a:r>
          <a:endParaRPr lang="en-GB" sz="3200" b="1" i="1" kern="1200" dirty="0"/>
        </a:p>
      </dsp:txBody>
      <dsp:txXfrm>
        <a:off x="2735732" y="596011"/>
        <a:ext cx="5984079" cy="299871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114722" y="1387"/>
          <a:ext cx="6170667"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642438" y="502717"/>
          <a:ext cx="6170667"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US" sz="3200" kern="1200" dirty="0"/>
            <a:t>What do we learn about the choice of Esau and its toll on his descendants? </a:t>
          </a:r>
        </a:p>
        <a:p>
          <a:pPr marL="0" lvl="0" indent="0" algn="ctr" defTabSz="1422400">
            <a:lnSpc>
              <a:spcPct val="100000"/>
            </a:lnSpc>
            <a:spcBef>
              <a:spcPct val="0"/>
            </a:spcBef>
            <a:spcAft>
              <a:spcPts val="600"/>
            </a:spcAft>
            <a:buNone/>
          </a:pPr>
          <a:r>
            <a:rPr lang="en-US" sz="3200" b="1" i="1" kern="1200" dirty="0"/>
            <a:t>Gen. 25:39-34; Mal. 1:3,4</a:t>
          </a:r>
          <a:endParaRPr lang="en-GB" sz="3200" b="1" i="1" kern="1200" dirty="0"/>
        </a:p>
      </dsp:txBody>
      <dsp:txXfrm>
        <a:off x="2735732" y="596011"/>
        <a:ext cx="5984079" cy="299871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114722" y="1387"/>
          <a:ext cx="6170667"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642438" y="502717"/>
          <a:ext cx="6170667"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US" sz="3200" kern="1200" dirty="0"/>
            <a:t>Why is Esau not a good example to a follower of Christ? </a:t>
          </a:r>
        </a:p>
        <a:p>
          <a:pPr marL="0" lvl="0" indent="0" algn="ctr" defTabSz="1422400">
            <a:lnSpc>
              <a:spcPct val="100000"/>
            </a:lnSpc>
            <a:spcBef>
              <a:spcPct val="0"/>
            </a:spcBef>
            <a:spcAft>
              <a:spcPts val="600"/>
            </a:spcAft>
            <a:buNone/>
          </a:pPr>
          <a:r>
            <a:rPr lang="en-US" sz="3200" b="1" i="1" kern="1200" dirty="0"/>
            <a:t>Heb. 12:16,17</a:t>
          </a:r>
          <a:endParaRPr lang="en-GB" sz="3200" b="1" i="1" kern="1200" dirty="0"/>
        </a:p>
      </dsp:txBody>
      <dsp:txXfrm>
        <a:off x="2735732" y="596011"/>
        <a:ext cx="5984079" cy="299871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6">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99BDD5-BA06-4E29-8B13-3C82608DB588}" type="datetimeFigureOut">
              <a:rPr lang="en-US" smtClean="0"/>
              <a:t>7/7/2026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05F175-DDF5-4570-A698-9A96E4F2BEA7}"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05F175-DDF5-4570-A698-9A96E4F2BEA7}" type="slidenum">
              <a:rPr lang="en-US" smtClean="0"/>
              <a:t>2</a:t>
            </a:fld>
            <a:endParaRPr lang="en-US"/>
          </a:p>
        </p:txBody>
      </p:sp>
    </p:spTree>
    <p:extLst>
      <p:ext uri="{BB962C8B-B14F-4D97-AF65-F5344CB8AC3E}">
        <p14:creationId xmlns:p14="http://schemas.microsoft.com/office/powerpoint/2010/main" val="35546250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A4C2A-BFB4-C2B3-3579-BD9A7EBA37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EBB29E-BE59-533F-6E80-7A150AD1F2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D60EB7-2C4D-1FF3-B275-6FB6A8F2A8D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0A3BBE7-B6E0-5AFC-1C54-71A117D5E88C}"/>
              </a:ext>
            </a:extLst>
          </p:cNvPr>
          <p:cNvSpPr>
            <a:spLocks noGrp="1"/>
          </p:cNvSpPr>
          <p:nvPr>
            <p:ph type="sldNum" sz="quarter" idx="5"/>
          </p:nvPr>
        </p:nvSpPr>
        <p:spPr/>
        <p:txBody>
          <a:bodyPr/>
          <a:lstStyle/>
          <a:p>
            <a:fld id="{C505F175-DDF5-4570-A698-9A96E4F2BEA7}" type="slidenum">
              <a:rPr lang="en-US" smtClean="0"/>
              <a:t>11</a:t>
            </a:fld>
            <a:endParaRPr lang="en-US"/>
          </a:p>
        </p:txBody>
      </p:sp>
    </p:spTree>
    <p:extLst>
      <p:ext uri="{BB962C8B-B14F-4D97-AF65-F5344CB8AC3E}">
        <p14:creationId xmlns:p14="http://schemas.microsoft.com/office/powerpoint/2010/main" val="4645636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4EE97-B313-B4C4-28BA-2281EAAF42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B472D9-EC63-4D5F-FB0D-92B130DDB2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A57D70-747A-F1C7-CAE3-8AB2BB13296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E9A7EC3-253E-EF2A-A843-09828DBCCF86}"/>
              </a:ext>
            </a:extLst>
          </p:cNvPr>
          <p:cNvSpPr>
            <a:spLocks noGrp="1"/>
          </p:cNvSpPr>
          <p:nvPr>
            <p:ph type="sldNum" sz="quarter" idx="5"/>
          </p:nvPr>
        </p:nvSpPr>
        <p:spPr/>
        <p:txBody>
          <a:bodyPr/>
          <a:lstStyle/>
          <a:p>
            <a:fld id="{C505F175-DDF5-4570-A698-9A96E4F2BEA7}" type="slidenum">
              <a:rPr lang="en-US" smtClean="0"/>
              <a:t>12</a:t>
            </a:fld>
            <a:endParaRPr lang="en-US"/>
          </a:p>
        </p:txBody>
      </p:sp>
    </p:spTree>
    <p:extLst>
      <p:ext uri="{BB962C8B-B14F-4D97-AF65-F5344CB8AC3E}">
        <p14:creationId xmlns:p14="http://schemas.microsoft.com/office/powerpoint/2010/main" val="15700180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05F175-DDF5-4570-A698-9A96E4F2BEA7}" type="slidenum">
              <a:rPr lang="en-US" smtClean="0"/>
              <a:t>13</a:t>
            </a:fld>
            <a:endParaRPr lang="en-US"/>
          </a:p>
        </p:txBody>
      </p:sp>
    </p:spTree>
    <p:extLst>
      <p:ext uri="{BB962C8B-B14F-4D97-AF65-F5344CB8AC3E}">
        <p14:creationId xmlns:p14="http://schemas.microsoft.com/office/powerpoint/2010/main" val="2635277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C505F175-DDF5-4570-A698-9A96E4F2BEA7}" type="slidenum">
              <a:rPr lang="en-US" smtClean="0"/>
              <a:t>3</a:t>
            </a:fld>
            <a:endParaRPr lang="en-US"/>
          </a:p>
        </p:txBody>
      </p:sp>
    </p:spTree>
    <p:extLst>
      <p:ext uri="{BB962C8B-B14F-4D97-AF65-F5344CB8AC3E}">
        <p14:creationId xmlns:p14="http://schemas.microsoft.com/office/powerpoint/2010/main" val="34048918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05F175-DDF5-4570-A698-9A96E4F2BEA7}" type="slidenum">
              <a:rPr lang="en-US" smtClean="0"/>
              <a:t>4</a:t>
            </a:fld>
            <a:endParaRPr lang="en-US"/>
          </a:p>
        </p:txBody>
      </p:sp>
    </p:spTree>
    <p:extLst>
      <p:ext uri="{BB962C8B-B14F-4D97-AF65-F5344CB8AC3E}">
        <p14:creationId xmlns:p14="http://schemas.microsoft.com/office/powerpoint/2010/main" val="17777612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eaLnBrk="0" fontAlgn="base" hangingPunct="0">
              <a:lnSpc>
                <a:spcPct val="100000"/>
              </a:lnSpc>
              <a:spcBef>
                <a:spcPct val="0"/>
              </a:spcBef>
              <a:spcAft>
                <a:spcPts val="600"/>
              </a:spcAft>
              <a:buFont typeface="+mj-lt"/>
              <a:buNone/>
              <a:defRPr/>
            </a:pPr>
            <a:endParaRPr lang="en-US" dirty="0"/>
          </a:p>
        </p:txBody>
      </p:sp>
      <p:sp>
        <p:nvSpPr>
          <p:cNvPr id="4" name="Slide Number Placeholder 3"/>
          <p:cNvSpPr>
            <a:spLocks noGrp="1"/>
          </p:cNvSpPr>
          <p:nvPr>
            <p:ph type="sldNum" sz="quarter" idx="5"/>
          </p:nvPr>
        </p:nvSpPr>
        <p:spPr/>
        <p:txBody>
          <a:bodyPr/>
          <a:lstStyle/>
          <a:p>
            <a:fld id="{C505F175-DDF5-4570-A698-9A96E4F2BEA7}" type="slidenum">
              <a:rPr lang="en-US" smtClean="0"/>
              <a:t>5</a:t>
            </a:fld>
            <a:endParaRPr lang="en-US"/>
          </a:p>
        </p:txBody>
      </p:sp>
    </p:spTree>
    <p:extLst>
      <p:ext uri="{BB962C8B-B14F-4D97-AF65-F5344CB8AC3E}">
        <p14:creationId xmlns:p14="http://schemas.microsoft.com/office/powerpoint/2010/main" val="14696592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C505F175-DDF5-4570-A698-9A96E4F2BEA7}" type="slidenum">
              <a:rPr lang="en-US" smtClean="0"/>
              <a:t>6</a:t>
            </a:fld>
            <a:endParaRPr lang="en-US"/>
          </a:p>
        </p:txBody>
      </p:sp>
    </p:spTree>
    <p:extLst>
      <p:ext uri="{BB962C8B-B14F-4D97-AF65-F5344CB8AC3E}">
        <p14:creationId xmlns:p14="http://schemas.microsoft.com/office/powerpoint/2010/main" val="2869163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C505F175-DDF5-4570-A698-9A96E4F2BEA7}" type="slidenum">
              <a:rPr lang="en-US" smtClean="0"/>
              <a:t>7</a:t>
            </a:fld>
            <a:endParaRPr lang="en-US"/>
          </a:p>
        </p:txBody>
      </p:sp>
    </p:spTree>
    <p:extLst>
      <p:ext uri="{BB962C8B-B14F-4D97-AF65-F5344CB8AC3E}">
        <p14:creationId xmlns:p14="http://schemas.microsoft.com/office/powerpoint/2010/main" val="25105423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05F175-DDF5-4570-A698-9A96E4F2BEA7}" type="slidenum">
              <a:rPr lang="en-US" smtClean="0"/>
              <a:t>8</a:t>
            </a:fld>
            <a:endParaRPr lang="en-US"/>
          </a:p>
        </p:txBody>
      </p:sp>
    </p:spTree>
    <p:extLst>
      <p:ext uri="{BB962C8B-B14F-4D97-AF65-F5344CB8AC3E}">
        <p14:creationId xmlns:p14="http://schemas.microsoft.com/office/powerpoint/2010/main" val="17357940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C5FDB-682A-6BB7-BB3C-96BA2B131D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6CF6D0-FF48-3C8C-45E3-DC28760BCE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2E4362-54B5-DF03-E609-1A448B01B53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E9E7D51-3B11-D82C-4578-218D1FB7CF11}"/>
              </a:ext>
            </a:extLst>
          </p:cNvPr>
          <p:cNvSpPr>
            <a:spLocks noGrp="1"/>
          </p:cNvSpPr>
          <p:nvPr>
            <p:ph type="sldNum" sz="quarter" idx="5"/>
          </p:nvPr>
        </p:nvSpPr>
        <p:spPr/>
        <p:txBody>
          <a:bodyPr/>
          <a:lstStyle/>
          <a:p>
            <a:fld id="{C505F175-DDF5-4570-A698-9A96E4F2BEA7}" type="slidenum">
              <a:rPr lang="en-US" smtClean="0"/>
              <a:t>9</a:t>
            </a:fld>
            <a:endParaRPr lang="en-US"/>
          </a:p>
        </p:txBody>
      </p:sp>
    </p:spTree>
    <p:extLst>
      <p:ext uri="{BB962C8B-B14F-4D97-AF65-F5344CB8AC3E}">
        <p14:creationId xmlns:p14="http://schemas.microsoft.com/office/powerpoint/2010/main" val="17685800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DE766-2958-2F03-DFC4-24D1B2B085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BF9BFE-57FF-4672-EB36-BC3494D52B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DE134-B994-CCD1-D4A1-6C7E1DBD9F3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AD935E3-09B5-7E7F-8F53-B594418395BA}"/>
              </a:ext>
            </a:extLst>
          </p:cNvPr>
          <p:cNvSpPr>
            <a:spLocks noGrp="1"/>
          </p:cNvSpPr>
          <p:nvPr>
            <p:ph type="sldNum" sz="quarter" idx="5"/>
          </p:nvPr>
        </p:nvSpPr>
        <p:spPr/>
        <p:txBody>
          <a:bodyPr/>
          <a:lstStyle/>
          <a:p>
            <a:fld id="{C505F175-DDF5-4570-A698-9A96E4F2BEA7}" type="slidenum">
              <a:rPr lang="en-US" smtClean="0"/>
              <a:t>10</a:t>
            </a:fld>
            <a:endParaRPr lang="en-US"/>
          </a:p>
        </p:txBody>
      </p:sp>
    </p:spTree>
    <p:extLst>
      <p:ext uri="{BB962C8B-B14F-4D97-AF65-F5344CB8AC3E}">
        <p14:creationId xmlns:p14="http://schemas.microsoft.com/office/powerpoint/2010/main" val="36643361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07/07/2026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07/07/2026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07/07/2026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07/07/2026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166AC9-700C-4134-802B-28E218B176A1}" type="datetimeFigureOut">
              <a:rPr lang="en-GB" smtClean="0"/>
              <a:t>07/07/2026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D166AC9-700C-4134-802B-28E218B176A1}" type="datetimeFigureOut">
              <a:rPr lang="en-GB" smtClean="0"/>
              <a:t>07/07/2026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D166AC9-700C-4134-802B-28E218B176A1}" type="datetimeFigureOut">
              <a:rPr lang="en-GB" smtClean="0"/>
              <a:t>07/07/2026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D166AC9-700C-4134-802B-28E218B176A1}" type="datetimeFigureOut">
              <a:rPr lang="en-GB" smtClean="0"/>
              <a:t>07/07/2026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166AC9-700C-4134-802B-28E218B176A1}" type="datetimeFigureOut">
              <a:rPr lang="en-GB" smtClean="0"/>
              <a:t>07/07/2026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166AC9-700C-4134-802B-28E218B176A1}" type="datetimeFigureOut">
              <a:rPr lang="en-GB" smtClean="0"/>
              <a:t>07/07/2026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166AC9-700C-4134-802B-28E218B176A1}" type="datetimeFigureOut">
              <a:rPr lang="en-GB" smtClean="0"/>
              <a:t>07/07/2026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166AC9-700C-4134-802B-28E218B176A1}" type="datetimeFigureOut">
              <a:rPr lang="en-GB" smtClean="0"/>
              <a:t>07/07/2026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3BE4F6-01EF-4B45-B3AC-86A1FD6F9850}"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png"/><Relationship Id="rId7" Type="http://schemas.openxmlformats.org/officeDocument/2006/relationships/diagramColors" Target="../diagrams/colors5.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1.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png"/><Relationship Id="rId7" Type="http://schemas.openxmlformats.org/officeDocument/2006/relationships/diagramColors" Target="../diagrams/colors6.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2.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png"/><Relationship Id="rId7" Type="http://schemas.openxmlformats.org/officeDocument/2006/relationships/diagramColors" Target="../diagrams/colors7.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png"/><Relationship Id="rId7" Type="http://schemas.openxmlformats.org/officeDocument/2006/relationships/diagramColors" Target="../diagrams/colors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9.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png"/><Relationship Id="rId7" Type="http://schemas.openxmlformats.org/officeDocument/2006/relationships/diagramColors" Target="../diagrams/colors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8"/>
          <p:cNvSpPr>
            <a:spLocks noGrp="1" noRot="1" noChangeAspect="1" noMove="1" noResize="1" noEditPoints="1" noAdjustHandles="1" noChangeArrowheads="1" noChangeShapeType="1" noTextEdit="1"/>
          </p:cNvSpPr>
          <p:nvPr/>
        </p:nvSpPr>
        <p:spPr>
          <a:xfrm>
            <a:off x="0" y="0"/>
            <a:ext cx="1219200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ounded Rectangle 26"/>
          <p:cNvSpPr>
            <a:spLocks noGrp="1" noRot="1" noChangeAspect="1" noMove="1" noResize="1" noEditPoints="1" noAdjustHandles="1" noChangeArrowheads="1" noChangeShapeType="1" noTextEdit="1"/>
          </p:cNvSpPr>
          <p:nvPr/>
        </p:nvSpPr>
        <p:spPr>
          <a:xfrm>
            <a:off x="646745" y="640080"/>
            <a:ext cx="10920415"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a:spLocks noGrp="1" noRot="1" noChangeAspect="1" noMove="1" noResize="1" noEditPoints="1" noAdjustHandles="1" noChangeArrowheads="1" noChangeShapeType="1" noTextEdit="1"/>
          </p:cNvSpPr>
          <p:nvPr/>
        </p:nvSpPr>
        <p:spPr>
          <a:xfrm>
            <a:off x="968024" y="960109"/>
            <a:ext cx="10277856" cy="49377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1524000" y="1376363"/>
            <a:ext cx="9144000" cy="2521594"/>
          </a:xfrm>
        </p:spPr>
        <p:txBody>
          <a:bodyPr>
            <a:normAutofit/>
          </a:bodyPr>
          <a:lstStyle/>
          <a:p>
            <a:r>
              <a:rPr kumimoji="0" lang="en-US" sz="7000" b="1" i="0" u="none" strike="noStrike" kern="1200" cap="none" spc="0" normalizeH="0" baseline="0" noProof="0" dirty="0">
                <a:ln>
                  <a:noFill/>
                </a:ln>
                <a:effectLst/>
                <a:uLnTx/>
                <a:uFillTx/>
                <a:latin typeface="Cambria" panose="02040503050406030204" pitchFamily="18" charset="0"/>
                <a:ea typeface="+mj-ea"/>
                <a:cs typeface="+mj-cs"/>
              </a:rPr>
              <a:t>SEARCH THE SCRIPTURES</a:t>
            </a:r>
            <a:endParaRPr lang="en-GB" sz="7000" dirty="0"/>
          </a:p>
        </p:txBody>
      </p:sp>
      <p:sp>
        <p:nvSpPr>
          <p:cNvPr id="3" name="Subtitle 2"/>
          <p:cNvSpPr>
            <a:spLocks noGrp="1"/>
          </p:cNvSpPr>
          <p:nvPr>
            <p:ph type="subTitle" idx="1"/>
          </p:nvPr>
        </p:nvSpPr>
        <p:spPr>
          <a:xfrm>
            <a:off x="1524000" y="4617728"/>
            <a:ext cx="9144000" cy="944339"/>
          </a:xfrm>
        </p:spPr>
        <p:txBody>
          <a:bodyPr>
            <a:normAutofit/>
          </a:bodyPr>
          <a:lstStyle/>
          <a:p>
            <a:r>
              <a:rPr lang="en-GB" b="1"/>
              <a:t>19-07-2026</a:t>
            </a:r>
            <a:endParaRPr lang="en-GB" b="1" dirty="0"/>
          </a:p>
        </p:txBody>
      </p:sp>
      <p:cxnSp>
        <p:nvCxnSpPr>
          <p:cNvPr id="15" name="Straight Connector 14"/>
          <p:cNvCxnSpPr>
            <a:cxnSpLocks noGrp="1" noRot="1" noChangeAspect="1" noMove="1" noResize="1" noEditPoints="1" noAdjustHandles="1" noChangeArrowheads="1" noChangeShapeType="1"/>
          </p:cNvCxnSpPr>
          <p:nvPr/>
        </p:nvCxnSpPr>
        <p:spPr>
          <a:xfrm>
            <a:off x="3352800" y="4479276"/>
            <a:ext cx="54864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4" name="Picture 3" descr="Logo&#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75247-11D8-0D6A-1AF6-9865F161B0EA}"/>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768A3D8D-EC4F-C267-C96B-4211F3299FB6}"/>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0C6D00A9-72D7-7700-FCD3-B08122BB4070}"/>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BF83392-3D54-6258-946C-EEAA8E1BD208}"/>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2610B6F-B50B-26F7-3CE5-DDD6225D29AE}"/>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DE88F4C-9F48-467E-E148-CB24E3DD557D}"/>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5</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63F698F8-348F-2FA9-3F57-2B213E6A41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606079D7-DB26-A9E1-2BCC-ACC81E7F5928}"/>
              </a:ext>
            </a:extLst>
          </p:cNvPr>
          <p:cNvGraphicFramePr>
            <a:graphicFrameLocks noGrp="1"/>
          </p:cNvGraphicFramePr>
          <p:nvPr>
            <p:ph idx="1"/>
            <p:extLst>
              <p:ext uri="{D42A27DB-BD31-4B8C-83A1-F6EECF244321}">
                <p14:modId xmlns:p14="http://schemas.microsoft.com/office/powerpoint/2010/main" val="3243762902"/>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23765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D2F0B7-6D20-FD5E-9900-75055B379273}"/>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0A170675-B124-81FC-24DF-48B78471A319}"/>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50803C73-350A-A9C5-A410-DC1826544AE6}"/>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F8496B0-7970-36E8-C201-CD3CB453446E}"/>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CD52802-57FB-123A-7AAE-DEB7ECD7CC14}"/>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21C70A0-0499-CA18-FFAE-D40DC4EAC42B}"/>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6</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8430E497-2D23-B9C6-B662-11C8BA94F4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54189FE5-4B41-00D9-10A7-A11D42FE7ACA}"/>
              </a:ext>
            </a:extLst>
          </p:cNvPr>
          <p:cNvGraphicFramePr>
            <a:graphicFrameLocks noGrp="1"/>
          </p:cNvGraphicFramePr>
          <p:nvPr>
            <p:ph idx="1"/>
            <p:extLst>
              <p:ext uri="{D42A27DB-BD31-4B8C-83A1-F6EECF244321}">
                <p14:modId xmlns:p14="http://schemas.microsoft.com/office/powerpoint/2010/main" val="2557426694"/>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9554962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015C4-4481-203F-F56C-8980E443E62B}"/>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33BA5DAF-447B-2495-48DF-5F2883B544CE}"/>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7A5BF210-7A7A-E088-E011-0E3DBE424C5C}"/>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5439F88-7221-5340-B908-170A9A370E6B}"/>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DD8AA09-5DBA-35ED-8CF6-3A9BB75515F6}"/>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573AA43-FFA0-EC38-22C0-563A0931B7B3}"/>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7</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101549F2-1AB5-23AC-B498-51F9ADE952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620788CE-FE9F-2E2D-1A99-64D0FEAF0946}"/>
              </a:ext>
            </a:extLst>
          </p:cNvPr>
          <p:cNvGraphicFramePr>
            <a:graphicFrameLocks noGrp="1"/>
          </p:cNvGraphicFramePr>
          <p:nvPr>
            <p:ph idx="1"/>
            <p:extLst>
              <p:ext uri="{D42A27DB-BD31-4B8C-83A1-F6EECF244321}">
                <p14:modId xmlns:p14="http://schemas.microsoft.com/office/powerpoint/2010/main" val="1928402904"/>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103389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CONCLUSION</a:t>
            </a:r>
            <a:endParaRPr lang="en-GB" sz="2800" dirty="0">
              <a:solidFill>
                <a:srgbClr val="FFFFFF"/>
              </a:solidFill>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p:cNvSpPr>
            <a:spLocks noGrp="1"/>
          </p:cNvSpPr>
          <p:nvPr>
            <p:ph idx="1"/>
          </p:nvPr>
        </p:nvSpPr>
        <p:spPr>
          <a:xfrm>
            <a:off x="4044601" y="686862"/>
            <a:ext cx="7602868" cy="5470097"/>
          </a:xfrm>
        </p:spPr>
        <p:txBody>
          <a:bodyPr anchor="ctr">
            <a:noAutofit/>
          </a:bodyPr>
          <a:lstStyle/>
          <a:p>
            <a:pPr marL="0" indent="0" algn="ctr">
              <a:lnSpc>
                <a:spcPct val="100000"/>
              </a:lnSpc>
              <a:buNone/>
            </a:pPr>
            <a:r>
              <a:rPr lang="en-US" b="1" dirty="0"/>
              <a:t>The command to return to Bethel is a call to spiritual renewal and restoration to first love, fervency, devotion and faithfulness. God is holy; therefore, we must always appear before Him clean and pure. Just as Jacob built an altar of worship to the Lord, we should always appreciate God for His past mercies and His promises of continual blessing and protection. </a:t>
            </a:r>
            <a:endParaRPr lang="en-NL" b="1" dirty="0"/>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AC397-70D4-9A54-F5C2-D482B8EDA3F0}"/>
            </a:ext>
          </a:extLst>
        </p:cNvPr>
        <p:cNvGrpSpPr/>
        <p:nvPr/>
      </p:nvGrpSpPr>
      <p:grpSpPr>
        <a:xfrm>
          <a:off x="0" y="0"/>
          <a:ext cx="0" cy="0"/>
          <a:chOff x="0" y="0"/>
          <a:chExt cx="0" cy="0"/>
        </a:xfrm>
      </p:grpSpPr>
      <p:sp>
        <p:nvSpPr>
          <p:cNvPr id="20" name="Rectangle 8">
            <a:extLst>
              <a:ext uri="{FF2B5EF4-FFF2-40B4-BE49-F238E27FC236}">
                <a16:creationId xmlns:a16="http://schemas.microsoft.com/office/drawing/2014/main" id="{F5FBE66D-08FA-04AB-F1E6-332E9DF5BE22}"/>
              </a:ext>
            </a:extLst>
          </p:cNvPr>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77D23B-410A-5FDB-A2B5-54D3B05D93A0}"/>
              </a:ext>
            </a:extLst>
          </p:cNvPr>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ASSIGNMENT</a:t>
            </a:r>
            <a:endParaRPr lang="en-GB" sz="2800" dirty="0">
              <a:solidFill>
                <a:srgbClr val="FFFFFF"/>
              </a:solidFill>
            </a:endParaRPr>
          </a:p>
        </p:txBody>
      </p:sp>
      <p:sp>
        <p:nvSpPr>
          <p:cNvPr id="11" name="Rectangle 10">
            <a:extLst>
              <a:ext uri="{FF2B5EF4-FFF2-40B4-BE49-F238E27FC236}">
                <a16:creationId xmlns:a16="http://schemas.microsoft.com/office/drawing/2014/main" id="{37EE3022-905D-B7D5-0598-F5B2CE72EA19}"/>
              </a:ext>
            </a:extLst>
          </p:cNvPr>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3440690E-D11D-3828-9D77-F16A573510DE}"/>
              </a:ext>
            </a:extLst>
          </p:cNvPr>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726220F-64AF-5D4E-529F-4F53CD27DA00}"/>
              </a:ext>
            </a:extLst>
          </p:cNvPr>
          <p:cNvSpPr>
            <a:spLocks noGrp="1"/>
          </p:cNvSpPr>
          <p:nvPr>
            <p:ph idx="1"/>
          </p:nvPr>
        </p:nvSpPr>
        <p:spPr>
          <a:xfrm>
            <a:off x="4678679" y="686862"/>
            <a:ext cx="6435153" cy="4875738"/>
          </a:xfrm>
        </p:spPr>
        <p:txBody>
          <a:bodyPr anchor="ctr">
            <a:noAutofit/>
          </a:bodyPr>
          <a:lstStyle/>
          <a:p>
            <a:pPr marL="0" indent="0" algn="ctr">
              <a:buNone/>
            </a:pPr>
            <a:r>
              <a:rPr lang="en-US" b="1" dirty="0"/>
              <a:t>Describe one person in the Bible who allowed material prosperity to affect his commitment to God and another one who did not. What made the difference? What do you learn from them? </a:t>
            </a:r>
          </a:p>
          <a:p>
            <a:pPr marL="0" indent="0" algn="ctr">
              <a:buNone/>
            </a:pPr>
            <a:r>
              <a:rPr lang="en-US" b="1" dirty="0"/>
              <a:t>Be ready to share your reflection next Sunday with Bible references.</a:t>
            </a:r>
          </a:p>
        </p:txBody>
      </p:sp>
      <p:pic>
        <p:nvPicPr>
          <p:cNvPr id="4" name="Picture 3" descr="Logo&#10;&#10;Description automatically generated">
            <a:extLst>
              <a:ext uri="{FF2B5EF4-FFF2-40B4-BE49-F238E27FC236}">
                <a16:creationId xmlns:a16="http://schemas.microsoft.com/office/drawing/2014/main" id="{C01382DD-677B-2A4D-79A3-6BE3C1DE2C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3147146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2" name="Title 1"/>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REVIEW OF THE ASSIGNMENT FROM LAST STUDY</a:t>
            </a:r>
            <a:endParaRPr lang="en-GB" sz="2800" dirty="0">
              <a:solidFill>
                <a:srgbClr val="FFFFFF"/>
              </a:solidFill>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3" name="Rectangle 12"/>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Content Placeholder 2"/>
          <p:cNvSpPr>
            <a:spLocks noGrp="1"/>
          </p:cNvSpPr>
          <p:nvPr>
            <p:ph idx="1"/>
          </p:nvPr>
        </p:nvSpPr>
        <p:spPr>
          <a:xfrm>
            <a:off x="4044601" y="457200"/>
            <a:ext cx="7681055" cy="5952745"/>
          </a:xfrm>
        </p:spPr>
        <p:txBody>
          <a:bodyPr anchor="ctr">
            <a:noAutofit/>
          </a:bodyPr>
          <a:lstStyle/>
          <a:p>
            <a:pPr marL="0" indent="0" algn="ctr">
              <a:lnSpc>
                <a:spcPct val="100000"/>
              </a:lnSpc>
              <a:spcBef>
                <a:spcPts val="600"/>
              </a:spcBef>
              <a:buNone/>
            </a:pPr>
            <a:r>
              <a:rPr lang="en-GB" b="1" i="1" dirty="0"/>
              <a:t>Read Matthew 5:10-12 and 2 Timothy 3:12.</a:t>
            </a:r>
          </a:p>
          <a:p>
            <a:pPr marL="0" indent="0" algn="ctr">
              <a:lnSpc>
                <a:spcPct val="100000"/>
              </a:lnSpc>
              <a:spcBef>
                <a:spcPts val="600"/>
              </a:spcBef>
              <a:buNone/>
            </a:pPr>
            <a:r>
              <a:rPr lang="en-GB" b="1" i="1" dirty="0"/>
              <a:t>Describe a situation where you have experienced opposition because of your Christian faith.</a:t>
            </a:r>
          </a:p>
          <a:p>
            <a:pPr marL="0" indent="0" algn="ctr">
              <a:lnSpc>
                <a:spcPct val="100000"/>
              </a:lnSpc>
              <a:spcBef>
                <a:spcPts val="600"/>
              </a:spcBef>
              <a:buNone/>
            </a:pPr>
            <a:r>
              <a:rPr lang="en-GB" b="1" i="1" dirty="0"/>
              <a:t>How did you respond?</a:t>
            </a:r>
          </a:p>
          <a:p>
            <a:pPr marL="0" indent="0" algn="ctr">
              <a:lnSpc>
                <a:spcPct val="100000"/>
              </a:lnSpc>
              <a:spcBef>
                <a:spcPts val="600"/>
              </a:spcBef>
              <a:buNone/>
            </a:pPr>
            <a:r>
              <a:rPr lang="en-GB" b="1" i="1" dirty="0"/>
              <a:t>What lessons did you learn from the experience?</a:t>
            </a:r>
          </a:p>
          <a:p>
            <a:pPr marL="0" indent="0" algn="ctr">
              <a:lnSpc>
                <a:spcPct val="100000"/>
              </a:lnSpc>
              <a:spcBef>
                <a:spcPts val="600"/>
              </a:spcBef>
              <a:buNone/>
            </a:pPr>
            <a:endParaRPr lang="en-GB" b="1" i="1" dirty="0"/>
          </a:p>
          <a:p>
            <a:pPr marL="0" indent="0" algn="ctr">
              <a:lnSpc>
                <a:spcPct val="100000"/>
              </a:lnSpc>
              <a:spcBef>
                <a:spcPts val="600"/>
              </a:spcBef>
              <a:buNone/>
            </a:pPr>
            <a:r>
              <a:rPr lang="en-GB" b="1" i="1" dirty="0"/>
              <a:t>Kindly share your testimony now.</a:t>
            </a:r>
          </a:p>
          <a:p>
            <a:pPr marL="0" indent="0" algn="ctr">
              <a:lnSpc>
                <a:spcPct val="100000"/>
              </a:lnSpc>
              <a:buNone/>
            </a:pPr>
            <a:endParaRPr lang="en-US" b="1" dirty="0">
              <a:solidFill>
                <a:schemeClr val="bg1">
                  <a:lumMod val="65000"/>
                </a:schemeClr>
              </a:solidFill>
            </a:endParaRPr>
          </a:p>
          <a:p>
            <a:pPr marL="0" indent="0" algn="ctr">
              <a:lnSpc>
                <a:spcPct val="100000"/>
              </a:lnSpc>
              <a:spcBef>
                <a:spcPts val="0"/>
              </a:spcBef>
              <a:buNone/>
            </a:pPr>
            <a:r>
              <a:rPr lang="en-US" b="1" dirty="0">
                <a:latin typeface="Calibri" panose="020F0502020204030204" pitchFamily="34" charset="0"/>
              </a:rPr>
              <a:t>Volunteers please!</a:t>
            </a: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5" name="Title 1"/>
          <p:cNvSpPr txBox="1"/>
          <p:nvPr/>
        </p:nvSpPr>
        <p:spPr>
          <a:xfrm>
            <a:off x="466344" y="4485736"/>
            <a:ext cx="3414368" cy="18182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GB" altLang="en-GB" sz="2800" b="1" i="1" dirty="0">
                <a:solidFill>
                  <a:srgbClr val="FFFFFF"/>
                </a:solidFill>
                <a:latin typeface="Cambria" panose="02040503050406030204" pitchFamily="18" charset="0"/>
                <a:ea typeface="Cambria" panose="02040503050406030204" pitchFamily="18" charset="0"/>
              </a:rPr>
              <a:t> </a:t>
            </a:r>
            <a:r>
              <a:rPr lang="en-US" altLang="en-GB" sz="2800" b="1" i="1" dirty="0">
                <a:solidFill>
                  <a:srgbClr val="FFFFFF"/>
                </a:solidFill>
                <a:latin typeface="Cambria" panose="02040503050406030204" pitchFamily="18" charset="0"/>
                <a:ea typeface="Cambria" panose="02040503050406030204" pitchFamily="18" charset="0"/>
              </a:rPr>
              <a:t>The Death of</a:t>
            </a:r>
          </a:p>
          <a:p>
            <a:pPr marL="0" marR="0" lvl="0" indent="0" algn="ctr" defTabSz="914400" rtl="0" eaLnBrk="1" fontAlgn="auto" latinLnBrk="0" hangingPunct="1">
              <a:lnSpc>
                <a:spcPct val="90000"/>
              </a:lnSpc>
              <a:spcBef>
                <a:spcPct val="0"/>
              </a:spcBef>
              <a:spcAft>
                <a:spcPts val="0"/>
              </a:spcAft>
              <a:buClrTx/>
              <a:buSzTx/>
              <a:buFontTx/>
              <a:buNone/>
              <a:tabLst/>
              <a:defRPr/>
            </a:pPr>
            <a:r>
              <a:rPr lang="en-US" altLang="en-GB" sz="2800" b="1" i="1" dirty="0">
                <a:solidFill>
                  <a:srgbClr val="FFFFFF"/>
                </a:solidFill>
                <a:latin typeface="Cambria" panose="02040503050406030204" pitchFamily="18" charset="0"/>
                <a:ea typeface="Cambria" panose="02040503050406030204" pitchFamily="18" charset="0"/>
              </a:rPr>
              <a:t>John the Baptist</a:t>
            </a:r>
            <a:endParaRPr kumimoji="0" lang="en-GB" altLang="en-GB" sz="2800" b="1" i="1"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mj-cs"/>
            </a:endParaRPr>
          </a:p>
        </p:txBody>
      </p:sp>
    </p:spTree>
    <p:extLst>
      <p:ext uri="{BB962C8B-B14F-4D97-AF65-F5344CB8AC3E}">
        <p14:creationId xmlns:p14="http://schemas.microsoft.com/office/powerpoint/2010/main" val="402866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4"/>
          <p:cNvSpPr>
            <a:spLocks noGrp="1" noRot="1" noChangeAspect="1" noMove="1" noResize="1" noEditPoints="1" noAdjustHandles="1" noChangeArrowheads="1" noChangeShapeType="1" noTextEdit="1"/>
          </p:cNvSpPr>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517466" y="741969"/>
            <a:ext cx="3971142" cy="4962524"/>
          </a:xfrm>
        </p:spPr>
        <p:txBody>
          <a:bodyPr vert="horz" lIns="91440" tIns="45720" rIns="91440" bIns="45720" rtlCol="0" anchor="ctr">
            <a:normAutofit/>
          </a:bodyPr>
          <a:lstStyle/>
          <a:p>
            <a:pPr algn="ctr"/>
            <a:br>
              <a:rPr kumimoji="0" lang="en-US" altLang="en-US" sz="4800" b="1" i="0" u="sng" strike="noStrike" kern="1200" cap="none" spc="0" normalizeH="0" baseline="0" noProof="0" dirty="0">
                <a:ln>
                  <a:noFill/>
                </a:ln>
                <a:solidFill>
                  <a:srgbClr val="FFFFFF"/>
                </a:solidFill>
                <a:effectLst/>
                <a:uLnTx/>
                <a:uFillTx/>
                <a:latin typeface="+mj-lt"/>
                <a:ea typeface="+mj-ea"/>
                <a:cs typeface="+mj-cs"/>
              </a:rPr>
            </a:br>
            <a:r>
              <a:rPr kumimoji="0" lang="en-US" altLang="en-US" sz="4800" b="1" i="0" u="sng" strike="noStrike" kern="1200" cap="none" spc="0" normalizeH="0" baseline="0" noProof="0" dirty="0">
                <a:ln>
                  <a:noFill/>
                </a:ln>
                <a:solidFill>
                  <a:srgbClr val="FFFFFF"/>
                </a:solidFill>
                <a:effectLst/>
                <a:uLnTx/>
                <a:uFillTx/>
                <a:latin typeface="+mj-lt"/>
                <a:ea typeface="+mj-ea"/>
                <a:cs typeface="+mj-cs"/>
              </a:rPr>
              <a:t>LESSON 28</a:t>
            </a:r>
            <a:r>
              <a:rPr kumimoji="0" lang="en-US" altLang="en-US" sz="4800" b="1" i="0" u="none" strike="noStrike" kern="1200" cap="none" spc="0" normalizeH="0" baseline="0" noProof="0" dirty="0">
                <a:ln>
                  <a:noFill/>
                </a:ln>
                <a:solidFill>
                  <a:srgbClr val="FFFFFF"/>
                </a:solidFill>
                <a:effectLst/>
                <a:uLnTx/>
                <a:uFillTx/>
                <a:latin typeface="+mj-lt"/>
                <a:ea typeface="+mj-ea"/>
                <a:cs typeface="+mj-cs"/>
              </a:rPr>
              <a:t>: </a:t>
            </a:r>
            <a:r>
              <a:rPr lang="en-US" altLang="en-US" sz="4800" b="1" dirty="0">
                <a:solidFill>
                  <a:srgbClr val="FFFFFF"/>
                </a:solidFill>
              </a:rPr>
              <a:t>Jacob returns to Bethel</a:t>
            </a:r>
            <a:endParaRPr lang="en-US" sz="4800" kern="1200" dirty="0">
              <a:solidFill>
                <a:srgbClr val="FFFFFF"/>
              </a:solidFill>
              <a:latin typeface="+mj-lt"/>
              <a:ea typeface="+mj-ea"/>
              <a:cs typeface="+mj-cs"/>
            </a:endParaRP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7" name="Freeform: Shape 6"/>
          <p:cNvSpPr/>
          <p:nvPr/>
        </p:nvSpPr>
        <p:spPr>
          <a:xfrm>
            <a:off x="5468389" y="650356"/>
            <a:ext cx="6263640" cy="842014"/>
          </a:xfrm>
          <a:custGeom>
            <a:avLst/>
            <a:gdLst>
              <a:gd name="connsiteX0" fmla="*/ 0 w 6263640"/>
              <a:gd name="connsiteY0" fmla="*/ 342043 h 2052216"/>
              <a:gd name="connsiteX1" fmla="*/ 342043 w 6263640"/>
              <a:gd name="connsiteY1" fmla="*/ 0 h 2052216"/>
              <a:gd name="connsiteX2" fmla="*/ 5921597 w 6263640"/>
              <a:gd name="connsiteY2" fmla="*/ 0 h 2052216"/>
              <a:gd name="connsiteX3" fmla="*/ 6263640 w 6263640"/>
              <a:gd name="connsiteY3" fmla="*/ 342043 h 2052216"/>
              <a:gd name="connsiteX4" fmla="*/ 6263640 w 6263640"/>
              <a:gd name="connsiteY4" fmla="*/ 1710173 h 2052216"/>
              <a:gd name="connsiteX5" fmla="*/ 5921597 w 6263640"/>
              <a:gd name="connsiteY5" fmla="*/ 2052216 h 2052216"/>
              <a:gd name="connsiteX6" fmla="*/ 342043 w 6263640"/>
              <a:gd name="connsiteY6" fmla="*/ 2052216 h 2052216"/>
              <a:gd name="connsiteX7" fmla="*/ 0 w 6263640"/>
              <a:gd name="connsiteY7" fmla="*/ 1710173 h 2052216"/>
              <a:gd name="connsiteX8" fmla="*/ 0 w 6263640"/>
              <a:gd name="connsiteY8" fmla="*/ 342043 h 205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3640" h="2052216">
                <a:moveTo>
                  <a:pt x="0" y="342043"/>
                </a:moveTo>
                <a:cubicBezTo>
                  <a:pt x="0" y="153138"/>
                  <a:pt x="153138" y="0"/>
                  <a:pt x="342043" y="0"/>
                </a:cubicBezTo>
                <a:lnTo>
                  <a:pt x="5921597" y="0"/>
                </a:lnTo>
                <a:cubicBezTo>
                  <a:pt x="6110502" y="0"/>
                  <a:pt x="6263640" y="153138"/>
                  <a:pt x="6263640" y="342043"/>
                </a:cubicBezTo>
                <a:lnTo>
                  <a:pt x="6263640" y="1710173"/>
                </a:lnTo>
                <a:cubicBezTo>
                  <a:pt x="6263640" y="1899078"/>
                  <a:pt x="6110502" y="2052216"/>
                  <a:pt x="5921597" y="2052216"/>
                </a:cubicBezTo>
                <a:lnTo>
                  <a:pt x="342043" y="2052216"/>
                </a:lnTo>
                <a:cubicBezTo>
                  <a:pt x="153138" y="2052216"/>
                  <a:pt x="0" y="1899078"/>
                  <a:pt x="0" y="1710173"/>
                </a:cubicBezTo>
                <a:lnTo>
                  <a:pt x="0" y="342043"/>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41151" tIns="241151" rIns="241151" bIns="241151" numCol="1" spcCol="1270" anchor="ctr" anchorCtr="0">
            <a:noAutofit/>
          </a:bodyPr>
          <a:lstStyle/>
          <a:p>
            <a:pPr marL="0" lvl="0" indent="0" algn="l" defTabSz="1644650">
              <a:lnSpc>
                <a:spcPct val="90000"/>
              </a:lnSpc>
              <a:spcBef>
                <a:spcPct val="0"/>
              </a:spcBef>
              <a:spcAft>
                <a:spcPct val="35000"/>
              </a:spcAft>
              <a:buNone/>
            </a:pPr>
            <a:r>
              <a:rPr lang="en-GB" sz="3200" b="1" i="0" kern="1200" baseline="0" dirty="0"/>
              <a:t>MEMORY VERSE: ……</a:t>
            </a:r>
            <a:endParaRPr lang="en-US" sz="3200" kern="1200" dirty="0"/>
          </a:p>
        </p:txBody>
      </p:sp>
      <p:sp>
        <p:nvSpPr>
          <p:cNvPr id="8" name="Freeform: Shape 7"/>
          <p:cNvSpPr/>
          <p:nvPr/>
        </p:nvSpPr>
        <p:spPr>
          <a:xfrm>
            <a:off x="5389276" y="1578634"/>
            <a:ext cx="6263640" cy="3648973"/>
          </a:xfrm>
          <a:custGeom>
            <a:avLst/>
            <a:gdLst>
              <a:gd name="connsiteX0" fmla="*/ 0 w 6263640"/>
              <a:gd name="connsiteY0" fmla="*/ 0 h 1340325"/>
              <a:gd name="connsiteX1" fmla="*/ 6263640 w 6263640"/>
              <a:gd name="connsiteY1" fmla="*/ 0 h 1340325"/>
              <a:gd name="connsiteX2" fmla="*/ 6263640 w 6263640"/>
              <a:gd name="connsiteY2" fmla="*/ 1340325 h 1340325"/>
              <a:gd name="connsiteX3" fmla="*/ 0 w 6263640"/>
              <a:gd name="connsiteY3" fmla="*/ 1340325 h 1340325"/>
              <a:gd name="connsiteX4" fmla="*/ 0 w 6263640"/>
              <a:gd name="connsiteY4" fmla="*/ 0 h 1340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3640" h="1340325">
                <a:moveTo>
                  <a:pt x="0" y="0"/>
                </a:moveTo>
                <a:lnTo>
                  <a:pt x="6263640" y="0"/>
                </a:lnTo>
                <a:lnTo>
                  <a:pt x="6263640" y="1340325"/>
                </a:lnTo>
                <a:lnTo>
                  <a:pt x="0" y="134032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8871" tIns="46990" rIns="263144" bIns="46990" numCol="1" spcCol="1270" anchor="ctr" anchorCtr="0">
            <a:noAutofit/>
          </a:bodyPr>
          <a:lstStyle/>
          <a:p>
            <a:pPr marL="180975" lvl="1" indent="-180975" algn="ctr" defTabSz="1289050">
              <a:lnSpc>
                <a:spcPct val="90000"/>
              </a:lnSpc>
              <a:spcBef>
                <a:spcPct val="0"/>
              </a:spcBef>
              <a:spcAft>
                <a:spcPct val="20000"/>
              </a:spcAft>
            </a:pPr>
            <a:r>
              <a:rPr lang="en-US" sz="2800" i="1" dirty="0"/>
              <a:t>“</a:t>
            </a:r>
            <a:r>
              <a:rPr lang="en-GB" sz="2800" i="1" dirty="0"/>
              <a:t>And God said unto Jacob, Arise, go up to Bethel, and dwell there: and make there an altar unto God, that appeared unto thee when thou </a:t>
            </a:r>
            <a:r>
              <a:rPr lang="en-GB" sz="2800" i="1" dirty="0" err="1"/>
              <a:t>fleddest</a:t>
            </a:r>
            <a:r>
              <a:rPr lang="en-GB" sz="2800" i="1" dirty="0"/>
              <a:t> from the face of Esau thy brother” </a:t>
            </a:r>
          </a:p>
          <a:p>
            <a:pPr marL="180975" lvl="1" indent="-180975" algn="ctr" defTabSz="1289050">
              <a:lnSpc>
                <a:spcPct val="90000"/>
              </a:lnSpc>
              <a:spcBef>
                <a:spcPct val="0"/>
              </a:spcBef>
              <a:spcAft>
                <a:spcPct val="20000"/>
              </a:spcAft>
            </a:pPr>
            <a:r>
              <a:rPr lang="en-GB" sz="2800" i="1" dirty="0"/>
              <a:t>(Genesis 35:1).</a:t>
            </a:r>
            <a:endParaRPr lang="en-GB" sz="2400" kern="1200" dirty="0"/>
          </a:p>
        </p:txBody>
      </p:sp>
      <p:sp>
        <p:nvSpPr>
          <p:cNvPr id="3" name="Freeform: Shape 2"/>
          <p:cNvSpPr/>
          <p:nvPr/>
        </p:nvSpPr>
        <p:spPr>
          <a:xfrm>
            <a:off x="5468389" y="5227607"/>
            <a:ext cx="6263640" cy="867507"/>
          </a:xfrm>
          <a:custGeom>
            <a:avLst/>
            <a:gdLst>
              <a:gd name="connsiteX0" fmla="*/ 0 w 6263640"/>
              <a:gd name="connsiteY0" fmla="*/ 342043 h 2052216"/>
              <a:gd name="connsiteX1" fmla="*/ 342043 w 6263640"/>
              <a:gd name="connsiteY1" fmla="*/ 0 h 2052216"/>
              <a:gd name="connsiteX2" fmla="*/ 5921597 w 6263640"/>
              <a:gd name="connsiteY2" fmla="*/ 0 h 2052216"/>
              <a:gd name="connsiteX3" fmla="*/ 6263640 w 6263640"/>
              <a:gd name="connsiteY3" fmla="*/ 342043 h 2052216"/>
              <a:gd name="connsiteX4" fmla="*/ 6263640 w 6263640"/>
              <a:gd name="connsiteY4" fmla="*/ 1710173 h 2052216"/>
              <a:gd name="connsiteX5" fmla="*/ 5921597 w 6263640"/>
              <a:gd name="connsiteY5" fmla="*/ 2052216 h 2052216"/>
              <a:gd name="connsiteX6" fmla="*/ 342043 w 6263640"/>
              <a:gd name="connsiteY6" fmla="*/ 2052216 h 2052216"/>
              <a:gd name="connsiteX7" fmla="*/ 0 w 6263640"/>
              <a:gd name="connsiteY7" fmla="*/ 1710173 h 2052216"/>
              <a:gd name="connsiteX8" fmla="*/ 0 w 6263640"/>
              <a:gd name="connsiteY8" fmla="*/ 342043 h 205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3640" h="2052216">
                <a:moveTo>
                  <a:pt x="0" y="342043"/>
                </a:moveTo>
                <a:cubicBezTo>
                  <a:pt x="0" y="153138"/>
                  <a:pt x="153138" y="0"/>
                  <a:pt x="342043" y="0"/>
                </a:cubicBezTo>
                <a:lnTo>
                  <a:pt x="5921597" y="0"/>
                </a:lnTo>
                <a:cubicBezTo>
                  <a:pt x="6110502" y="0"/>
                  <a:pt x="6263640" y="153138"/>
                  <a:pt x="6263640" y="342043"/>
                </a:cubicBezTo>
                <a:lnTo>
                  <a:pt x="6263640" y="1710173"/>
                </a:lnTo>
                <a:cubicBezTo>
                  <a:pt x="6263640" y="1899078"/>
                  <a:pt x="6110502" y="2052216"/>
                  <a:pt x="5921597" y="2052216"/>
                </a:cubicBezTo>
                <a:lnTo>
                  <a:pt x="342043" y="2052216"/>
                </a:lnTo>
                <a:cubicBezTo>
                  <a:pt x="153138" y="2052216"/>
                  <a:pt x="0" y="1899078"/>
                  <a:pt x="0" y="1710173"/>
                </a:cubicBezTo>
                <a:lnTo>
                  <a:pt x="0" y="342043"/>
                </a:lnTo>
                <a:close/>
              </a:path>
            </a:pathLst>
          </a:custGeom>
        </p:spPr>
        <p:style>
          <a:lnRef idx="2">
            <a:schemeClr val="lt1">
              <a:hueOff val="0"/>
              <a:satOff val="0"/>
              <a:lumOff val="0"/>
              <a:alphaOff val="0"/>
            </a:schemeClr>
          </a:lnRef>
          <a:fillRef idx="1">
            <a:schemeClr val="accent5">
              <a:hueOff val="-6758543"/>
              <a:satOff val="-17418"/>
              <a:lumOff val="-11764"/>
              <a:alphaOff val="0"/>
            </a:schemeClr>
          </a:fillRef>
          <a:effectRef idx="0">
            <a:schemeClr val="accent5">
              <a:hueOff val="-6758543"/>
              <a:satOff val="-17418"/>
              <a:lumOff val="-11764"/>
              <a:alphaOff val="0"/>
            </a:schemeClr>
          </a:effectRef>
          <a:fontRef idx="minor">
            <a:schemeClr val="lt1"/>
          </a:fontRef>
        </p:style>
        <p:txBody>
          <a:bodyPr spcFirstLastPara="0" vert="horz" wrap="square" lIns="241151" tIns="241151" rIns="241151" bIns="241151" numCol="1" spcCol="1270" anchor="ctr" anchorCtr="0">
            <a:noAutofit/>
          </a:bodyPr>
          <a:lstStyle/>
          <a:p>
            <a:pPr algn="ctr" defTabSz="1644650">
              <a:lnSpc>
                <a:spcPct val="90000"/>
              </a:lnSpc>
              <a:spcBef>
                <a:spcPct val="0"/>
              </a:spcBef>
              <a:spcAft>
                <a:spcPct val="35000"/>
              </a:spcAft>
            </a:pPr>
            <a:r>
              <a:rPr lang="en-GB" sz="2800" b="1" i="0" kern="1200" baseline="0" dirty="0"/>
              <a:t>TEXT:</a:t>
            </a:r>
            <a:r>
              <a:rPr lang="en-GB" sz="2800" b="1" i="1" kern="1200" baseline="0" dirty="0"/>
              <a:t>  </a:t>
            </a:r>
            <a:r>
              <a:rPr lang="fi-FI" sz="2800" b="1" i="1" kern="1200" baseline="0" dirty="0">
                <a:latin typeface="Calibri" panose="020F0502020204030204" pitchFamily="34" charset="0"/>
                <a:sym typeface="+mn-ea"/>
              </a:rPr>
              <a:t>Genesis 35:1-29; 36:1-43</a:t>
            </a:r>
            <a:endParaRPr lang="en-US" sz="2800" kern="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E3554D3-1954-BC8C-38C3-93FDAF7260FF}"/>
              </a:ext>
            </a:extLst>
          </p:cNvPr>
          <p:cNvSpPr/>
          <p:nvPr/>
        </p:nvSpPr>
        <p:spPr>
          <a:xfrm>
            <a:off x="4037181" y="448055"/>
            <a:ext cx="7688475" cy="5951024"/>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INTRODUCTION</a:t>
            </a:r>
            <a:endParaRPr lang="en-GB" sz="2800" dirty="0">
              <a:solidFill>
                <a:srgbClr val="FFFFFF"/>
              </a:solidFill>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3" name="Content Placeholder 2"/>
          <p:cNvSpPr>
            <a:spLocks noGrp="1"/>
          </p:cNvSpPr>
          <p:nvPr>
            <p:ph idx="1"/>
          </p:nvPr>
        </p:nvSpPr>
        <p:spPr>
          <a:xfrm>
            <a:off x="4114394" y="584234"/>
            <a:ext cx="7534048" cy="5678665"/>
          </a:xfrm>
        </p:spPr>
        <p:txBody>
          <a:bodyPr anchor="ctr">
            <a:noAutofit/>
          </a:bodyPr>
          <a:lstStyle/>
          <a:p>
            <a:pPr marL="0" indent="0" algn="just">
              <a:lnSpc>
                <a:spcPct val="100000"/>
              </a:lnSpc>
              <a:buNone/>
            </a:pPr>
            <a:r>
              <a:rPr lang="en-GB" dirty="0"/>
              <a:t>Bethel signified a place to meet with God. The command to return there was a solemn rebuke to Jacob for delay in fulfilling his vow. It was also a call to spiritual renewal and restoration to first love, fervency, devotion and faithfulness (Gen 31:13). Jacob prepared his household for this important meeting. He commanded them to put away their “strange gods”. If we want spiritual revival or reformation, we must separate from sinful objects and sinful people. In return, God protected Jacob and his household as they journeyed to Bethel. Jacob built an altar of worship unto the Lord when he arrived safely.</a:t>
            </a:r>
            <a:endParaRPr lang="en-US" sz="2700" dirty="0">
              <a:latin typeface="Calibri (Body)"/>
            </a:endParaRP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3" name="Rectangle 12"/>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037182" y="457199"/>
            <a:ext cx="7688474" cy="6068861"/>
          </a:xfrm>
        </p:spPr>
        <p:txBody>
          <a:bodyPr anchor="ctr">
            <a:noAutofit/>
          </a:bodyPr>
          <a:lstStyle/>
          <a:p>
            <a:pPr marL="514350" indent="-514350" algn="just" eaLnBrk="0" fontAlgn="base" hangingPunct="0">
              <a:lnSpc>
                <a:spcPct val="100000"/>
              </a:lnSpc>
              <a:spcBef>
                <a:spcPct val="0"/>
              </a:spcBef>
              <a:spcAft>
                <a:spcPts val="600"/>
              </a:spcAft>
              <a:buFont typeface="+mj-lt"/>
              <a:buAutoNum type="arabicPeriod"/>
              <a:defRPr/>
            </a:pPr>
            <a:r>
              <a:rPr lang="en-US" dirty="0"/>
              <a:t>We must not delay in fulfilling our vows to the Lord to avoid distress and affliction (Jonah 2:9,10).</a:t>
            </a:r>
          </a:p>
          <a:p>
            <a:pPr marL="514350" indent="-514350" algn="just" eaLnBrk="0" fontAlgn="base" hangingPunct="0">
              <a:lnSpc>
                <a:spcPct val="100000"/>
              </a:lnSpc>
              <a:spcBef>
                <a:spcPct val="0"/>
              </a:spcBef>
              <a:spcAft>
                <a:spcPts val="600"/>
              </a:spcAft>
              <a:buFont typeface="+mj-lt"/>
              <a:buAutoNum type="arabicPeriod"/>
              <a:defRPr/>
            </a:pPr>
            <a:r>
              <a:rPr lang="en-US" dirty="0"/>
              <a:t>It is important to set our hearts and house in order before appearing before God. Jacob knew that righteousness and holiness pleased God. He exhorted his household to put away “strange gods” (Gen 35:2). </a:t>
            </a:r>
          </a:p>
          <a:p>
            <a:pPr marL="514350" indent="-514350" algn="just" eaLnBrk="0" fontAlgn="base" hangingPunct="0">
              <a:lnSpc>
                <a:spcPct val="100000"/>
              </a:lnSpc>
              <a:spcBef>
                <a:spcPct val="0"/>
              </a:spcBef>
              <a:spcAft>
                <a:spcPts val="600"/>
              </a:spcAft>
              <a:buFont typeface="+mj-lt"/>
              <a:buAutoNum type="arabicPeriod"/>
              <a:defRPr/>
            </a:pPr>
            <a:r>
              <a:rPr lang="en-US" dirty="0"/>
              <a:t>We are to renew our consecration and commitment to live in holiness, obedience, and service to God.</a:t>
            </a:r>
          </a:p>
          <a:p>
            <a:pPr marL="514350" indent="-514350" algn="just" eaLnBrk="0" fontAlgn="base" hangingPunct="0">
              <a:lnSpc>
                <a:spcPct val="100000"/>
              </a:lnSpc>
              <a:spcBef>
                <a:spcPct val="0"/>
              </a:spcBef>
              <a:spcAft>
                <a:spcPts val="600"/>
              </a:spcAft>
              <a:buFont typeface="+mj-lt"/>
              <a:buAutoNum type="arabicPeriod"/>
              <a:defRPr/>
            </a:pPr>
            <a:r>
              <a:rPr lang="en-US" dirty="0"/>
              <a:t>Death and loss of loved ones is a common experience of all humans.</a:t>
            </a: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5" name="Title 1"/>
          <p:cNvSpPr txBox="1"/>
          <p:nvPr/>
        </p:nvSpPr>
        <p:spPr>
          <a:xfrm>
            <a:off x="466344" y="458921"/>
            <a:ext cx="3414368" cy="38012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2800" b="1" dirty="0">
                <a:solidFill>
                  <a:srgbClr val="FFFFFF"/>
                </a:solidFill>
                <a:latin typeface="Cambria" panose="02040503050406030204" pitchFamily="18" charset="0"/>
              </a:rPr>
              <a:t>KEY LESSONS IN THE STUDY OF TODAY</a:t>
            </a:r>
            <a:endParaRPr lang="en-GB" altLang="en-US" sz="2800" b="1" dirty="0">
              <a:solidFill>
                <a:srgbClr val="FFFFFF"/>
              </a:solidFill>
              <a:latin typeface="Cambria" panose="02040503050406030204" pitchFamily="18" charset="0"/>
            </a:endParaRPr>
          </a:p>
        </p:txBody>
      </p:sp>
      <p:sp>
        <p:nvSpPr>
          <p:cNvPr id="2" name="Title 1"/>
          <p:cNvSpPr>
            <a:spLocks noGrp="1"/>
          </p:cNvSpPr>
          <p:nvPr>
            <p:ph type="title"/>
          </p:nvPr>
        </p:nvSpPr>
        <p:spPr>
          <a:xfrm>
            <a:off x="466344" y="4485736"/>
            <a:ext cx="3414368" cy="1818229"/>
          </a:xfrm>
        </p:spPr>
        <p:txBody>
          <a:bodyPr>
            <a:normAutofit/>
          </a:bodyPr>
          <a:lstStyle/>
          <a:p>
            <a:pPr algn="ctr"/>
            <a:r>
              <a:rPr lang="en-GB" altLang="en-US" sz="2800" b="1" i="1" dirty="0">
                <a:solidFill>
                  <a:srgbClr val="FFFFFF"/>
                </a:solidFill>
                <a:latin typeface="Cambria" panose="02040503050406030204" pitchFamily="18" charset="0"/>
                <a:ea typeface="Cambria" panose="02040503050406030204" pitchFamily="18" charset="0"/>
              </a:rPr>
              <a:t>Jacob returns to Bethel</a:t>
            </a:r>
            <a:endParaRPr lang="en-GB" sz="2800" b="1" i="1" dirty="0">
              <a:solidFill>
                <a:srgbClr val="FFFFFF"/>
              </a:solidFill>
              <a:latin typeface="Cambria" panose="02040503050406030204" pitchFamily="18" charset="0"/>
              <a:ea typeface="Cambria" panose="020405030504060302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972D2-208E-9EBB-A07D-F3ABDB80F44F}"/>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F505FBF5-F93C-B3E5-A499-A11F7726012C}"/>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76FC7103-DC4F-ECF4-FC8D-44283E4D1700}"/>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0470E2E-2978-C687-1699-63147333A6DC}"/>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49D901E-0F55-71B5-95B2-E73521B8DABB}"/>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3A51D66-29C9-B1FC-F56C-3F271253AAB9}"/>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a:t>
            </a:r>
            <a:r>
              <a:rPr lang="en-GB" altLang="en-US" sz="4000" b="1" dirty="0">
                <a:solidFill>
                  <a:srgbClr val="FFFFFF"/>
                </a:solidFill>
                <a:latin typeface="Cambria" panose="02040503050406030204" pitchFamily="18" charset="0"/>
              </a:rPr>
              <a:t>1</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DB526434-7CF2-5A32-0275-CB018C2AF6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7BB2D1BC-904E-1511-0666-6FD5BE67205B}"/>
              </a:ext>
            </a:extLst>
          </p:cNvPr>
          <p:cNvGraphicFramePr>
            <a:graphicFrameLocks noGrp="1"/>
          </p:cNvGraphicFramePr>
          <p:nvPr>
            <p:ph idx="1"/>
            <p:extLst>
              <p:ext uri="{D42A27DB-BD31-4B8C-83A1-F6EECF244321}">
                <p14:modId xmlns:p14="http://schemas.microsoft.com/office/powerpoint/2010/main" val="4149659258"/>
              </p:ext>
            </p:extLst>
          </p:nvPr>
        </p:nvGraphicFramePr>
        <p:xfrm>
          <a:off x="1620560" y="2819730"/>
          <a:ext cx="8663308"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47645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7" name="Rectangle 9"/>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2</a:t>
            </a:r>
            <a:endParaRPr lang="en-GB" sz="4000" dirty="0">
              <a:solidFill>
                <a:srgbClr val="FFFFFF"/>
              </a:solidFill>
            </a:endParaRP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p:cNvGraphicFramePr>
            <a:graphicFrameLocks noGrp="1"/>
          </p:cNvGraphicFramePr>
          <p:nvPr>
            <p:ph idx="1"/>
            <p:extLst>
              <p:ext uri="{D42A27DB-BD31-4B8C-83A1-F6EECF244321}">
                <p14:modId xmlns:p14="http://schemas.microsoft.com/office/powerpoint/2010/main" val="1915555941"/>
              </p:ext>
            </p:extLst>
          </p:nvPr>
        </p:nvGraphicFramePr>
        <p:xfrm>
          <a:off x="644056" y="2615979"/>
          <a:ext cx="10591791"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1A721-1AF0-7B24-99FF-5C00F835AE43}"/>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EAA8DE15-7CEA-49F0-95D2-2E28974A8841}"/>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A35F4C7A-4010-4EE2-94E5-FF15B68344DB}"/>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F4778B5-557B-8D9D-9669-035F0D748255}"/>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46116EE-8A15-5207-6E36-36872F671225}"/>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B5593FC-A334-2C40-F804-379EC13B4F72}"/>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3</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DF401C03-15E1-11E6-A179-35BD741C05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126B2D8D-FB54-7DB7-7D99-F1CEBB1A4561}"/>
              </a:ext>
            </a:extLst>
          </p:cNvPr>
          <p:cNvGraphicFramePr>
            <a:graphicFrameLocks noGrp="1"/>
          </p:cNvGraphicFramePr>
          <p:nvPr>
            <p:ph idx="1"/>
            <p:extLst>
              <p:ext uri="{D42A27DB-BD31-4B8C-83A1-F6EECF244321}">
                <p14:modId xmlns:p14="http://schemas.microsoft.com/office/powerpoint/2010/main" val="3388842116"/>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966366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D4E36-5B3D-9763-7A0C-F6E0C4DB05E7}"/>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0BAC3C3E-0748-3ACD-6A3A-631331157B18}"/>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8E5F75BE-1917-1166-B928-15EA09353574}"/>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14AE07F-3CCB-779F-2E12-1C4F8793A328}"/>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998027C-0BE8-CCD7-D815-9E745DC7D3ED}"/>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a:t>
            </a:r>
            <a:r>
              <a:rPr lang="en-GB" altLang="en-US" sz="4000" b="1" dirty="0">
                <a:solidFill>
                  <a:srgbClr val="FFFFFF"/>
                </a:solidFill>
                <a:latin typeface="Cambria" panose="02040503050406030204" pitchFamily="18" charset="0"/>
              </a:rPr>
              <a:t>4</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29953CF1-8063-D0BC-4ED5-2B41F2EBCD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F8DF4A3E-435E-F722-39A1-574728FC86C4}"/>
              </a:ext>
            </a:extLst>
          </p:cNvPr>
          <p:cNvGraphicFramePr>
            <a:graphicFrameLocks noGrp="1"/>
          </p:cNvGraphicFramePr>
          <p:nvPr>
            <p:ph idx="1"/>
            <p:extLst>
              <p:ext uri="{D42A27DB-BD31-4B8C-83A1-F6EECF244321}">
                <p14:modId xmlns:p14="http://schemas.microsoft.com/office/powerpoint/2010/main" val="1206121082"/>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65174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6317</TotalTime>
  <Words>650</Words>
  <Application>Microsoft Office PowerPoint</Application>
  <PresentationFormat>Widescreen</PresentationFormat>
  <Paragraphs>64</Paragraphs>
  <Slides>14</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Aptos</vt:lpstr>
      <vt:lpstr>Arial</vt:lpstr>
      <vt:lpstr>Calibri</vt:lpstr>
      <vt:lpstr>Calibri (Body)</vt:lpstr>
      <vt:lpstr>Calibri Light</vt:lpstr>
      <vt:lpstr>Cambria</vt:lpstr>
      <vt:lpstr>Office Theme</vt:lpstr>
      <vt:lpstr>SEARCH THE SCRIPTURES</vt:lpstr>
      <vt:lpstr>REVIEW OF THE ASSIGNMENT FROM LAST STUDY</vt:lpstr>
      <vt:lpstr> LESSON 28: Jacob returns to Bethel</vt:lpstr>
      <vt:lpstr>INTRODUCTION</vt:lpstr>
      <vt:lpstr>Jacob returns to Bethel</vt:lpstr>
      <vt:lpstr>QUESTION 1</vt:lpstr>
      <vt:lpstr>QUESTION 2</vt:lpstr>
      <vt:lpstr>QUESTION 3</vt:lpstr>
      <vt:lpstr>QUESTION 4</vt:lpstr>
      <vt:lpstr>QUESTION 5</vt:lpstr>
      <vt:lpstr>QUESTION 6</vt:lpstr>
      <vt:lpstr>QUESTION 7</vt:lpstr>
      <vt:lpstr>CONCLUSION</vt:lpstr>
      <vt:lpstr>ASSIGNMENT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SEARCH THE SCRIPTURES</dc:title>
  <dc:creator>G. ANOKYE</dc:creator>
  <cp:lastModifiedBy>DCLM NL</cp:lastModifiedBy>
  <cp:revision>251</cp:revision>
  <dcterms:modified xsi:type="dcterms:W3CDTF">2026-07-07T11:40:57Z</dcterms:modified>
</cp:coreProperties>
</file>