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94" r:id="rId3"/>
    <p:sldId id="258" r:id="rId4"/>
    <p:sldId id="298" r:id="rId5"/>
    <p:sldId id="287" r:id="rId6"/>
    <p:sldId id="283" r:id="rId7"/>
    <p:sldId id="276" r:id="rId8"/>
    <p:sldId id="292" r:id="rId9"/>
    <p:sldId id="297" r:id="rId10"/>
    <p:sldId id="296" r:id="rId11"/>
    <p:sldId id="300" r:id="rId12"/>
    <p:sldId id="299" r:id="rId13"/>
    <p:sldId id="269" r:id="rId14"/>
    <p:sldId id="288" r:id="rId15"/>
  </p:sldIdLst>
  <p:sldSz cx="12192000" cy="6858000"/>
  <p:notesSz cx="6858000" cy="9144000"/>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C846E0-AB01-4779-8A9B-0414E0E4E094}" v="23" dt="2026-07-07T11:35:24.6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80" autoAdjust="0"/>
    <p:restoredTop sz="89369" autoAdjust="0"/>
  </p:normalViewPr>
  <p:slideViewPr>
    <p:cSldViewPr snapToGrid="0">
      <p:cViewPr varScale="1">
        <p:scale>
          <a:sx n="71" d="100"/>
          <a:sy n="71" d="100"/>
        </p:scale>
        <p:origin x="53" y="14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CLM NL" userId="57f3ed0d-ae9c-485c-9738-6351eaddc248" providerId="ADAL" clId="{DB9D4196-092C-4817-BE64-F00FCE99FF6D}"/>
    <pc:docChg chg="custSel modSld">
      <pc:chgData name="DCLM NL" userId="57f3ed0d-ae9c-485c-9738-6351eaddc248" providerId="ADAL" clId="{DB9D4196-092C-4817-BE64-F00FCE99FF6D}" dt="2026-07-07T11:40:14.400" v="184" actId="2710"/>
      <pc:docMkLst>
        <pc:docMk/>
      </pc:docMkLst>
      <pc:sldChg chg="modSp modAnim">
        <pc:chgData name="DCLM NL" userId="57f3ed0d-ae9c-485c-9738-6351eaddc248" providerId="ADAL" clId="{DB9D4196-092C-4817-BE64-F00FCE99FF6D}" dt="2026-07-07T11:28:43.142" v="36" actId="6549"/>
        <pc:sldMkLst>
          <pc:docMk/>
          <pc:sldMk cId="0" sldId="258"/>
        </pc:sldMkLst>
        <pc:spChg chg="mod">
          <ac:chgData name="DCLM NL" userId="57f3ed0d-ae9c-485c-9738-6351eaddc248" providerId="ADAL" clId="{DB9D4196-092C-4817-BE64-F00FCE99FF6D}" dt="2026-07-07T11:28:43.142" v="36" actId="6549"/>
          <ac:spMkLst>
            <pc:docMk/>
            <pc:sldMk cId="0" sldId="258"/>
            <ac:spMk id="8" creationId="{00000000-0000-0000-0000-000000000000}"/>
          </ac:spMkLst>
        </pc:spChg>
      </pc:sldChg>
      <pc:sldChg chg="modSp mod">
        <pc:chgData name="DCLM NL" userId="57f3ed0d-ae9c-485c-9738-6351eaddc248" providerId="ADAL" clId="{DB9D4196-092C-4817-BE64-F00FCE99FF6D}" dt="2026-07-07T11:36:17.500" v="170" actId="20577"/>
        <pc:sldMkLst>
          <pc:docMk/>
          <pc:sldMk cId="0" sldId="269"/>
        </pc:sldMkLst>
        <pc:spChg chg="mod">
          <ac:chgData name="DCLM NL" userId="57f3ed0d-ae9c-485c-9738-6351eaddc248" providerId="ADAL" clId="{DB9D4196-092C-4817-BE64-F00FCE99FF6D}" dt="2026-07-07T11:36:17.500" v="170" actId="20577"/>
          <ac:spMkLst>
            <pc:docMk/>
            <pc:sldMk cId="0" sldId="269"/>
            <ac:spMk id="3" creationId="{00000000-0000-0000-0000-000000000000}"/>
          </ac:spMkLst>
        </pc:spChg>
      </pc:sldChg>
      <pc:sldChg chg="modSp mod">
        <pc:chgData name="DCLM NL" userId="57f3ed0d-ae9c-485c-9738-6351eaddc248" providerId="ADAL" clId="{DB9D4196-092C-4817-BE64-F00FCE99FF6D}" dt="2026-07-07T11:33:18.910" v="101" actId="20577"/>
        <pc:sldMkLst>
          <pc:docMk/>
          <pc:sldMk cId="0" sldId="276"/>
        </pc:sldMkLst>
        <pc:graphicFrameChg chg="modGraphic">
          <ac:chgData name="DCLM NL" userId="57f3ed0d-ae9c-485c-9738-6351eaddc248" providerId="ADAL" clId="{DB9D4196-092C-4817-BE64-F00FCE99FF6D}" dt="2026-07-07T11:33:18.910" v="101" actId="20577"/>
          <ac:graphicFrameMkLst>
            <pc:docMk/>
            <pc:sldMk cId="0" sldId="276"/>
            <ac:graphicFrameMk id="6" creationId="{00000000-0000-0000-0000-000000000000}"/>
          </ac:graphicFrameMkLst>
        </pc:graphicFrameChg>
      </pc:sldChg>
      <pc:sldChg chg="modSp mod">
        <pc:chgData name="DCLM NL" userId="57f3ed0d-ae9c-485c-9738-6351eaddc248" providerId="ADAL" clId="{DB9D4196-092C-4817-BE64-F00FCE99FF6D}" dt="2026-07-07T11:33:32.396" v="111" actId="20577"/>
        <pc:sldMkLst>
          <pc:docMk/>
          <pc:sldMk cId="1647645489" sldId="283"/>
        </pc:sldMkLst>
        <pc:graphicFrameChg chg="mod modGraphic">
          <ac:chgData name="DCLM NL" userId="57f3ed0d-ae9c-485c-9738-6351eaddc248" providerId="ADAL" clId="{DB9D4196-092C-4817-BE64-F00FCE99FF6D}" dt="2026-07-07T11:33:32.396" v="111" actId="20577"/>
          <ac:graphicFrameMkLst>
            <pc:docMk/>
            <pc:sldMk cId="1647645489" sldId="283"/>
            <ac:graphicFrameMk id="6" creationId="{7BB2D1BC-904E-1511-0666-6FD5BE67205B}"/>
          </ac:graphicFrameMkLst>
        </pc:graphicFrameChg>
      </pc:sldChg>
      <pc:sldChg chg="modSp mod">
        <pc:chgData name="DCLM NL" userId="57f3ed0d-ae9c-485c-9738-6351eaddc248" providerId="ADAL" clId="{DB9D4196-092C-4817-BE64-F00FCE99FF6D}" dt="2026-07-07T11:32:21.598" v="92" actId="20577"/>
        <pc:sldMkLst>
          <pc:docMk/>
          <pc:sldMk cId="0" sldId="287"/>
        </pc:sldMkLst>
        <pc:spChg chg="mod">
          <ac:chgData name="DCLM NL" userId="57f3ed0d-ae9c-485c-9738-6351eaddc248" providerId="ADAL" clId="{DB9D4196-092C-4817-BE64-F00FCE99FF6D}" dt="2026-07-07T11:32:21.598" v="92" actId="20577"/>
          <ac:spMkLst>
            <pc:docMk/>
            <pc:sldMk cId="0" sldId="287"/>
            <ac:spMk id="3" creationId="{00000000-0000-0000-0000-000000000000}"/>
          </ac:spMkLst>
        </pc:spChg>
      </pc:sldChg>
      <pc:sldChg chg="modSp mod">
        <pc:chgData name="DCLM NL" userId="57f3ed0d-ae9c-485c-9738-6351eaddc248" providerId="ADAL" clId="{DB9D4196-092C-4817-BE64-F00FCE99FF6D}" dt="2026-07-07T11:37:31.287" v="182" actId="20577"/>
        <pc:sldMkLst>
          <pc:docMk/>
          <pc:sldMk cId="3147146620" sldId="288"/>
        </pc:sldMkLst>
        <pc:spChg chg="mod">
          <ac:chgData name="DCLM NL" userId="57f3ed0d-ae9c-485c-9738-6351eaddc248" providerId="ADAL" clId="{DB9D4196-092C-4817-BE64-F00FCE99FF6D}" dt="2026-07-07T11:37:31.287" v="182" actId="20577"/>
          <ac:spMkLst>
            <pc:docMk/>
            <pc:sldMk cId="3147146620" sldId="288"/>
            <ac:spMk id="3" creationId="{5726220F-64AF-5D4E-529F-4F53CD27DA00}"/>
          </ac:spMkLst>
        </pc:spChg>
      </pc:sldChg>
      <pc:sldChg chg="modSp mod">
        <pc:chgData name="DCLM NL" userId="57f3ed0d-ae9c-485c-9738-6351eaddc248" providerId="ADAL" clId="{DB9D4196-092C-4817-BE64-F00FCE99FF6D}" dt="2026-07-07T11:33:55.525" v="117" actId="20577"/>
        <pc:sldMkLst>
          <pc:docMk/>
          <pc:sldMk cId="1496636655" sldId="292"/>
        </pc:sldMkLst>
        <pc:graphicFrameChg chg="modGraphic">
          <ac:chgData name="DCLM NL" userId="57f3ed0d-ae9c-485c-9738-6351eaddc248" providerId="ADAL" clId="{DB9D4196-092C-4817-BE64-F00FCE99FF6D}" dt="2026-07-07T11:33:55.525" v="117" actId="20577"/>
          <ac:graphicFrameMkLst>
            <pc:docMk/>
            <pc:sldMk cId="1496636655" sldId="292"/>
            <ac:graphicFrameMk id="6" creationId="{126B2D8D-FB54-7DB7-7D99-F1CEBB1A4561}"/>
          </ac:graphicFrameMkLst>
        </pc:graphicFrameChg>
      </pc:sldChg>
      <pc:sldChg chg="modSp mod">
        <pc:chgData name="DCLM NL" userId="57f3ed0d-ae9c-485c-9738-6351eaddc248" providerId="ADAL" clId="{DB9D4196-092C-4817-BE64-F00FCE99FF6D}" dt="2026-07-07T11:40:14.400" v="184" actId="2710"/>
        <pc:sldMkLst>
          <pc:docMk/>
          <pc:sldMk cId="402866119" sldId="294"/>
        </pc:sldMkLst>
        <pc:spChg chg="mod">
          <ac:chgData name="DCLM NL" userId="57f3ed0d-ae9c-485c-9738-6351eaddc248" providerId="ADAL" clId="{DB9D4196-092C-4817-BE64-F00FCE99FF6D}" dt="2026-07-07T11:40:14.400" v="184" actId="2710"/>
          <ac:spMkLst>
            <pc:docMk/>
            <pc:sldMk cId="402866119" sldId="294"/>
            <ac:spMk id="3" creationId="{00000000-0000-0000-0000-000000000000}"/>
          </ac:spMkLst>
        </pc:spChg>
        <pc:spChg chg="mod">
          <ac:chgData name="DCLM NL" userId="57f3ed0d-ae9c-485c-9738-6351eaddc248" providerId="ADAL" clId="{DB9D4196-092C-4817-BE64-F00FCE99FF6D}" dt="2026-07-07T11:26:45.498" v="21" actId="20577"/>
          <ac:spMkLst>
            <pc:docMk/>
            <pc:sldMk cId="402866119" sldId="294"/>
            <ac:spMk id="5" creationId="{00000000-0000-0000-0000-000000000000}"/>
          </ac:spMkLst>
        </pc:spChg>
      </pc:sldChg>
      <pc:sldChg chg="modSp mod">
        <pc:chgData name="DCLM NL" userId="57f3ed0d-ae9c-485c-9738-6351eaddc248" providerId="ADAL" clId="{DB9D4196-092C-4817-BE64-F00FCE99FF6D}" dt="2026-07-07T11:34:30.554" v="136" actId="20577"/>
        <pc:sldMkLst>
          <pc:docMk/>
          <pc:sldMk cId="3823765782" sldId="296"/>
        </pc:sldMkLst>
        <pc:graphicFrameChg chg="mod modGraphic">
          <ac:chgData name="DCLM NL" userId="57f3ed0d-ae9c-485c-9738-6351eaddc248" providerId="ADAL" clId="{DB9D4196-092C-4817-BE64-F00FCE99FF6D}" dt="2026-07-07T11:34:30.554" v="136" actId="20577"/>
          <ac:graphicFrameMkLst>
            <pc:docMk/>
            <pc:sldMk cId="3823765782" sldId="296"/>
            <ac:graphicFrameMk id="6" creationId="{606079D7-DB26-A9E1-2BCC-ACC81E7F5928}"/>
          </ac:graphicFrameMkLst>
        </pc:graphicFrameChg>
      </pc:sldChg>
      <pc:sldChg chg="modSp mod">
        <pc:chgData name="DCLM NL" userId="57f3ed0d-ae9c-485c-9738-6351eaddc248" providerId="ADAL" clId="{DB9D4196-092C-4817-BE64-F00FCE99FF6D}" dt="2026-07-07T11:34:15.223" v="127" actId="20577"/>
        <pc:sldMkLst>
          <pc:docMk/>
          <pc:sldMk cId="196517483" sldId="297"/>
        </pc:sldMkLst>
        <pc:graphicFrameChg chg="mod modGraphic">
          <ac:chgData name="DCLM NL" userId="57f3ed0d-ae9c-485c-9738-6351eaddc248" providerId="ADAL" clId="{DB9D4196-092C-4817-BE64-F00FCE99FF6D}" dt="2026-07-07T11:34:15.223" v="127" actId="20577"/>
          <ac:graphicFrameMkLst>
            <pc:docMk/>
            <pc:sldMk cId="196517483" sldId="297"/>
            <ac:graphicFrameMk id="6" creationId="{F8DF4A3E-435E-F722-39A1-574728FC86C4}"/>
          </ac:graphicFrameMkLst>
        </pc:graphicFrameChg>
      </pc:sldChg>
      <pc:sldChg chg="modSp mod">
        <pc:chgData name="DCLM NL" userId="57f3ed0d-ae9c-485c-9738-6351eaddc248" providerId="ADAL" clId="{DB9D4196-092C-4817-BE64-F00FCE99FF6D}" dt="2026-07-07T11:31:31.667" v="87" actId="20577"/>
        <pc:sldMkLst>
          <pc:docMk/>
          <pc:sldMk cId="3058351110" sldId="298"/>
        </pc:sldMkLst>
        <pc:spChg chg="mod">
          <ac:chgData name="DCLM NL" userId="57f3ed0d-ae9c-485c-9738-6351eaddc248" providerId="ADAL" clId="{DB9D4196-092C-4817-BE64-F00FCE99FF6D}" dt="2026-07-07T11:31:31.667" v="87" actId="20577"/>
          <ac:spMkLst>
            <pc:docMk/>
            <pc:sldMk cId="3058351110" sldId="298"/>
            <ac:spMk id="3" creationId="{EBB1C039-6AFC-ECC8-75BF-3DC6FC8F75C4}"/>
          </ac:spMkLst>
        </pc:spChg>
      </pc:sldChg>
      <pc:sldChg chg="modSp mod">
        <pc:chgData name="DCLM NL" userId="57f3ed0d-ae9c-485c-9738-6351eaddc248" providerId="ADAL" clId="{DB9D4196-092C-4817-BE64-F00FCE99FF6D}" dt="2026-07-07T11:35:25.477" v="160" actId="20577"/>
        <pc:sldMkLst>
          <pc:docMk/>
          <pc:sldMk cId="2463901062" sldId="299"/>
        </pc:sldMkLst>
        <pc:graphicFrameChg chg="mod modGraphic">
          <ac:chgData name="DCLM NL" userId="57f3ed0d-ae9c-485c-9738-6351eaddc248" providerId="ADAL" clId="{DB9D4196-092C-4817-BE64-F00FCE99FF6D}" dt="2026-07-07T11:35:25.477" v="160" actId="20577"/>
          <ac:graphicFrameMkLst>
            <pc:docMk/>
            <pc:sldMk cId="2463901062" sldId="299"/>
            <ac:graphicFrameMk id="6" creationId="{BB5170AE-3ACF-4C12-F848-C930C400C680}"/>
          </ac:graphicFrameMkLst>
        </pc:graphicFrameChg>
      </pc:sldChg>
      <pc:sldChg chg="modSp mod">
        <pc:chgData name="DCLM NL" userId="57f3ed0d-ae9c-485c-9738-6351eaddc248" providerId="ADAL" clId="{DB9D4196-092C-4817-BE64-F00FCE99FF6D}" dt="2026-07-07T11:35:14.166" v="154" actId="20577"/>
        <pc:sldMkLst>
          <pc:docMk/>
          <pc:sldMk cId="2793946308" sldId="300"/>
        </pc:sldMkLst>
        <pc:graphicFrameChg chg="modGraphic">
          <ac:chgData name="DCLM NL" userId="57f3ed0d-ae9c-485c-9738-6351eaddc248" providerId="ADAL" clId="{DB9D4196-092C-4817-BE64-F00FCE99FF6D}" dt="2026-07-07T11:35:14.166" v="154" actId="20577"/>
          <ac:graphicFrameMkLst>
            <pc:docMk/>
            <pc:sldMk cId="2793946308" sldId="300"/>
            <ac:graphicFrameMk id="6" creationId="{6B5E2BDD-C3DE-D6FB-C39F-57C32FC8F0C3}"/>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6">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What do you learn from the envy and hatred Joseph’s brothers showed towards him? How can you avoid these attitudes today?</a:t>
          </a:r>
          <a:endParaRPr lang="en-US" sz="3200" kern="1200" dirty="0"/>
        </a:p>
        <a:p>
          <a:pPr algn="ctr">
            <a:lnSpc>
              <a:spcPct val="100000"/>
            </a:lnSpc>
            <a:spcBef>
              <a:spcPct val="0"/>
            </a:spcBef>
            <a:spcAft>
              <a:spcPts val="600"/>
            </a:spcAft>
          </a:pPr>
          <a:r>
            <a:rPr lang="fr-FR" sz="3200" b="1" i="1" kern="1200" dirty="0">
              <a:solidFill>
                <a:prstClr val="black">
                  <a:hueOff val="0"/>
                  <a:satOff val="0"/>
                  <a:lumOff val="0"/>
                  <a:alphaOff val="0"/>
                </a:prstClr>
              </a:solidFill>
              <a:latin typeface="+mn-lt"/>
              <a:ea typeface="+mn-ea"/>
              <a:cs typeface="+mn-cs"/>
            </a:rPr>
            <a:t>Genesis 37:4, 11; </a:t>
          </a:r>
          <a:r>
            <a:rPr lang="fr-FR" sz="3200" b="1" i="1" kern="1200" dirty="0" err="1">
              <a:solidFill>
                <a:prstClr val="black">
                  <a:hueOff val="0"/>
                  <a:satOff val="0"/>
                  <a:lumOff val="0"/>
                  <a:alphaOff val="0"/>
                </a:prstClr>
              </a:solidFill>
              <a:latin typeface="+mn-lt"/>
              <a:ea typeface="+mn-ea"/>
              <a:cs typeface="+mn-cs"/>
            </a:rPr>
            <a:t>Proverbs</a:t>
          </a:r>
          <a:r>
            <a:rPr lang="fr-FR" sz="3200" b="1" i="1" kern="1200" dirty="0">
              <a:solidFill>
                <a:prstClr val="black">
                  <a:hueOff val="0"/>
                  <a:satOff val="0"/>
                  <a:lumOff val="0"/>
                  <a:alphaOff val="0"/>
                </a:prstClr>
              </a:solidFill>
              <a:latin typeface="+mn-lt"/>
              <a:ea typeface="+mn-ea"/>
              <a:cs typeface="+mn-cs"/>
            </a:rPr>
            <a:t> 14:30; James 3:16</a:t>
          </a:r>
          <a:endParaRPr lang="en-GB" sz="3200" b="1" i="1" kern="1200" dirty="0">
            <a:latin typeface="+mn-lt"/>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8861" custScaleY="76115" custLinFactNeighborX="-1382" custLinFactNeighborY="-4431">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6" loCatId="hierarchy" qsTypeId="urn:microsoft.com/office/officeart/2005/8/quickstyle/simple1#5" qsCatId="simple" csTypeId="urn:microsoft.com/office/officeart/2005/8/colors/accent0_3#6"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Give biblical examples that show the destructive effects of envy. What lessons can you learn from them?</a:t>
          </a:r>
          <a:endParaRPr lang="en-GB" sz="3200" b="1" i="1" kern="1200" dirty="0">
            <a:solidFill>
              <a:prstClr val="black">
                <a:hueOff val="0"/>
                <a:satOff val="0"/>
                <a:lumOff val="0"/>
                <a:alphaOff val="0"/>
              </a:prstClr>
            </a:solidFill>
            <a:latin typeface="Calibri"/>
            <a:ea typeface="+mn-ea"/>
            <a:cs typeface="+mn-cs"/>
          </a:endParaRPr>
        </a:p>
      </dgm:t>
    </dgm:pt>
    <dgm:pt modelId="{9E84C169-3ED9-436C-BE7D-98EA155ECFDB}" type="parTrans" cxnId="{70482D5F-5C3D-4C90-A84D-0908E2290F31}">
      <dgm:prSet/>
      <dgm:spPr/>
      <dgm:t>
        <a:bodyPr/>
        <a:lstStyle/>
        <a:p>
          <a:endParaRPr lang="en-US"/>
        </a:p>
      </dgm:t>
    </dgm:pt>
    <dgm:pt modelId="{8B714856-D08B-41FD-BF3A-5E4B3859D26F}" type="sibTrans" cxnId="{70482D5F-5C3D-4C90-A84D-0908E2290F31}">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896" custScaleY="76846">
        <dgm:presLayoutVars>
          <dgm:chPref val="3"/>
        </dgm:presLayoutVars>
      </dgm:prSet>
      <dgm:spPr/>
    </dgm:pt>
    <dgm:pt modelId="{39243EBB-08C3-40AD-9EBD-DFB2E309673B}" type="pres">
      <dgm:prSet presAssocID="{60B4422F-B5F1-45C8-8FA5-66CA47A48205}" presName="hierChild2" presStyleCnt="0"/>
      <dgm:spPr/>
    </dgm:pt>
  </dgm:ptLst>
  <dgm:cxnLst>
    <dgm:cxn modelId="{E0B83A36-9E76-4A3A-93CA-DF78C34A098C}" type="presOf" srcId="{49828610-9B16-48BE-81A5-8175BFC125E8}" destId="{7BC538D0-47AE-414F-9DE4-F18E62186D5B}" srcOrd="0" destOrd="0" presId="urn:microsoft.com/office/officeart/2005/8/layout/hierarchy1#6"/>
    <dgm:cxn modelId="{5114093B-4020-4803-B0B0-89B486BFDBF6}" type="presOf" srcId="{60B4422F-B5F1-45C8-8FA5-66CA47A48205}" destId="{DDCA46C2-3612-464D-9F92-813CC60D482F}" srcOrd="0" destOrd="0" presId="urn:microsoft.com/office/officeart/2005/8/layout/hierarchy1#6"/>
    <dgm:cxn modelId="{70482D5F-5C3D-4C90-A84D-0908E2290F31}" srcId="{49828610-9B16-48BE-81A5-8175BFC125E8}" destId="{60B4422F-B5F1-45C8-8FA5-66CA47A48205}" srcOrd="0" destOrd="0" parTransId="{9E84C169-3ED9-436C-BE7D-98EA155ECFDB}" sibTransId="{8B714856-D08B-41FD-BF3A-5E4B3859D26F}"/>
    <dgm:cxn modelId="{953A0546-7B1A-40BF-ADA3-18E577BC1D29}" type="presParOf" srcId="{7BC538D0-47AE-414F-9DE4-F18E62186D5B}" destId="{A5087579-C124-49EC-86E7-A232783731D9}" srcOrd="0" destOrd="0" presId="urn:microsoft.com/office/officeart/2005/8/layout/hierarchy1#6"/>
    <dgm:cxn modelId="{3C875ABF-0894-49EF-9FE0-2686E535A811}" type="presParOf" srcId="{A5087579-C124-49EC-86E7-A232783731D9}" destId="{E432CA65-1FEE-4816-920D-95060379FF5B}" srcOrd="0" destOrd="0" presId="urn:microsoft.com/office/officeart/2005/8/layout/hierarchy1#6"/>
    <dgm:cxn modelId="{F56DCE3D-86E6-493D-A8D2-F080C30A0785}" type="presParOf" srcId="{E432CA65-1FEE-4816-920D-95060379FF5B}" destId="{A31D16F8-974D-4512-94F2-E4F4716BC42E}" srcOrd="0" destOrd="0" presId="urn:microsoft.com/office/officeart/2005/8/layout/hierarchy1#6"/>
    <dgm:cxn modelId="{7B866CFB-6FF8-4528-94D4-DB956488D16C}" type="presParOf" srcId="{E432CA65-1FEE-4816-920D-95060379FF5B}" destId="{DDCA46C2-3612-464D-9F92-813CC60D482F}" srcOrd="1" destOrd="0" presId="urn:microsoft.com/office/officeart/2005/8/layout/hierarchy1#6"/>
    <dgm:cxn modelId="{324570EC-9D61-4DAA-BB8E-038AA0D272B4}" type="presParOf" srcId="{A5087579-C124-49EC-86E7-A232783731D9}" destId="{39243EBB-08C3-40AD-9EBD-DFB2E309673B}" srcOrd="1" destOrd="0" presId="urn:microsoft.com/office/officeart/2005/8/layout/hierarchy1#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What can parents, church leaders, and believers do to prevent envy and hatred in the family and the church</a:t>
          </a:r>
          <a:r>
            <a:rPr lang="en-US" sz="3200" dirty="0"/>
            <a:t>? </a:t>
          </a:r>
        </a:p>
        <a:p>
          <a:pPr algn="ctr">
            <a:lnSpc>
              <a:spcPct val="100000"/>
            </a:lnSpc>
            <a:spcBef>
              <a:spcPct val="0"/>
            </a:spcBef>
            <a:spcAft>
              <a:spcPts val="600"/>
            </a:spcAft>
          </a:pPr>
          <a:r>
            <a:rPr lang="fi-FI" sz="3200" b="1" i="1" dirty="0"/>
            <a:t>2 Genesis 37:3,4;</a:t>
          </a:r>
          <a:r>
            <a:rPr lang="en-GB" sz="3200" b="1" i="1" dirty="0"/>
            <a:t> Philippians 2:3,4; John 13:34,35</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9902"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What does Joseph’s obedience and diligence in carrying out his father’s instruction teach you about your responsibility in fulfilling the Great Commission?</a:t>
          </a:r>
          <a:r>
            <a:rPr lang="en-US" sz="3200" kern="1200" dirty="0"/>
            <a:t> </a:t>
          </a:r>
          <a:r>
            <a:rPr lang="en-GB" sz="3200" b="1" i="1" kern="1200" dirty="0">
              <a:solidFill>
                <a:prstClr val="black">
                  <a:hueOff val="0"/>
                  <a:satOff val="0"/>
                  <a:lumOff val="0"/>
                  <a:alphaOff val="0"/>
                </a:prstClr>
              </a:solidFill>
              <a:latin typeface="Calibri"/>
              <a:ea typeface="+mn-ea"/>
              <a:cs typeface="+mn-cs"/>
            </a:rPr>
            <a:t>Genesis 37:13–14</a:t>
          </a:r>
          <a:r>
            <a:rPr lang="nl-NL" sz="3200" b="1" i="1" kern="1200" dirty="0">
              <a:solidFill>
                <a:prstClr val="black">
                  <a:hueOff val="0"/>
                  <a:satOff val="0"/>
                  <a:lumOff val="0"/>
                  <a:alphaOff val="0"/>
                </a:prstClr>
              </a:solidFill>
              <a:latin typeface="Calibri"/>
              <a:ea typeface="+mn-ea"/>
              <a:cs typeface="+mn-cs"/>
            </a:rPr>
            <a:t>; </a:t>
          </a:r>
          <a:r>
            <a:rPr lang="en-GB" sz="3200" b="1" i="1" kern="1200" dirty="0">
              <a:solidFill>
                <a:prstClr val="black">
                  <a:hueOff val="0"/>
                  <a:satOff val="0"/>
                  <a:lumOff val="0"/>
                  <a:alphaOff val="0"/>
                </a:prstClr>
              </a:solidFill>
              <a:latin typeface="Calibri"/>
              <a:ea typeface="+mn-ea"/>
              <a:cs typeface="+mn-cs"/>
            </a:rPr>
            <a:t>Luke 9:23</a:t>
          </a:r>
          <a:r>
            <a:rPr lang="nl-NL" sz="3200" b="1" i="1" kern="1200" dirty="0">
              <a:solidFill>
                <a:prstClr val="black">
                  <a:hueOff val="0"/>
                  <a:satOff val="0"/>
                  <a:lumOff val="0"/>
                  <a:alphaOff val="0"/>
                </a:prstClr>
              </a:solidFill>
              <a:latin typeface="Calibri"/>
              <a:ea typeface="+mn-ea"/>
              <a:cs typeface="+mn-cs"/>
            </a:rPr>
            <a:t>; </a:t>
          </a:r>
          <a:r>
            <a:rPr lang="en-GB" sz="3200" b="1" i="1" kern="1200" dirty="0">
              <a:solidFill>
                <a:prstClr val="black">
                  <a:hueOff val="0"/>
                  <a:satOff val="0"/>
                  <a:lumOff val="0"/>
                  <a:alphaOff val="0"/>
                </a:prstClr>
              </a:solidFill>
              <a:latin typeface="Calibri"/>
              <a:ea typeface="+mn-ea"/>
              <a:cs typeface="+mn-cs"/>
            </a:rPr>
            <a:t>2 Timothy 4:2</a:t>
          </a:r>
          <a:endParaRPr lang="en-GB" sz="3200" b="1" i="1" kern="1200"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How did Joseph’s life demonstrate that salvation and God’s presence are life’s greatest possessions</a:t>
          </a:r>
          <a:r>
            <a:rPr lang="en-US" sz="3200" dirty="0"/>
            <a:t>? </a:t>
          </a:r>
          <a:r>
            <a:rPr lang="en-GB" sz="3200" b="1" i="1" dirty="0"/>
            <a:t>Genesis 39:2, 21, 23</a:t>
          </a:r>
          <a:r>
            <a:rPr lang="en-US" sz="3200" b="1" i="1" dirty="0"/>
            <a:t>; </a:t>
          </a:r>
          <a:r>
            <a:rPr lang="en-GB" sz="3200" b="1" i="1" dirty="0"/>
            <a:t>Psalm 73:25–26</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Why are fornication and adultery described in Scripture as great sins against God? What are their consequences in this life and in eternity</a:t>
          </a:r>
          <a:r>
            <a:rPr lang="en-US" sz="3200" dirty="0"/>
            <a:t>? </a:t>
          </a:r>
          <a:r>
            <a:rPr lang="en-GB" sz="3200" b="1" i="1" dirty="0"/>
            <a:t>Isaiah 59:1,2; Proverbs 6:32,33; 1 Corinthians 6:9,10</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What can you learn from the way God’s invisible hand preserved and guided Joseph through every danger he faced</a:t>
          </a:r>
          <a:r>
            <a:rPr lang="en-US" sz="3200" dirty="0"/>
            <a:t>? </a:t>
          </a:r>
          <a:r>
            <a:rPr lang="en-GB" sz="3200" b="1" i="1" dirty="0"/>
            <a:t>Genesis 39:2, 21; 50:20; Psalm 34:19</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7742" y="-174292"/>
          <a:ext cx="7439393" cy="302511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873176" y="486369"/>
          <a:ext cx="7439393" cy="3025116"/>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do you learn from the envy and hatred Joseph’s brothers showed towards him? How can you avoid these attitudes today?</a:t>
          </a:r>
          <a:endParaRPr lang="en-US" sz="3200" kern="1200" dirty="0"/>
        </a:p>
        <a:p>
          <a:pPr marL="0" lvl="0" indent="0" algn="ctr" defTabSz="1422400">
            <a:lnSpc>
              <a:spcPct val="100000"/>
            </a:lnSpc>
            <a:spcBef>
              <a:spcPct val="0"/>
            </a:spcBef>
            <a:spcAft>
              <a:spcPts val="600"/>
            </a:spcAft>
            <a:buNone/>
          </a:pPr>
          <a:r>
            <a:rPr lang="fr-FR" sz="3200" b="1" i="1" kern="1200" dirty="0">
              <a:solidFill>
                <a:prstClr val="black">
                  <a:hueOff val="0"/>
                  <a:satOff val="0"/>
                  <a:lumOff val="0"/>
                  <a:alphaOff val="0"/>
                </a:prstClr>
              </a:solidFill>
              <a:latin typeface="+mn-lt"/>
              <a:ea typeface="+mn-ea"/>
              <a:cs typeface="+mn-cs"/>
            </a:rPr>
            <a:t>Genesis 37:4, 11; </a:t>
          </a:r>
          <a:r>
            <a:rPr lang="fr-FR" sz="3200" b="1" i="1" kern="1200" dirty="0" err="1">
              <a:solidFill>
                <a:prstClr val="black">
                  <a:hueOff val="0"/>
                  <a:satOff val="0"/>
                  <a:lumOff val="0"/>
                  <a:alphaOff val="0"/>
                </a:prstClr>
              </a:solidFill>
              <a:latin typeface="+mn-lt"/>
              <a:ea typeface="+mn-ea"/>
              <a:cs typeface="+mn-cs"/>
            </a:rPr>
            <a:t>Proverbs</a:t>
          </a:r>
          <a:r>
            <a:rPr lang="fr-FR" sz="3200" b="1" i="1" kern="1200" dirty="0">
              <a:solidFill>
                <a:prstClr val="black">
                  <a:hueOff val="0"/>
                  <a:satOff val="0"/>
                  <a:lumOff val="0"/>
                  <a:alphaOff val="0"/>
                </a:prstClr>
              </a:solidFill>
              <a:latin typeface="+mn-lt"/>
              <a:ea typeface="+mn-ea"/>
              <a:cs typeface="+mn-cs"/>
            </a:rPr>
            <a:t> 14:30; James 3:16</a:t>
          </a:r>
          <a:endParaRPr lang="en-GB" sz="3200" b="1" i="1" kern="1200" dirty="0">
            <a:latin typeface="+mn-lt"/>
          </a:endParaRPr>
        </a:p>
      </dsp:txBody>
      <dsp:txXfrm>
        <a:off x="961779" y="574972"/>
        <a:ext cx="7262187" cy="2847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352813" y="2027"/>
          <a:ext cx="7196249" cy="302993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042727" y="657446"/>
          <a:ext cx="7196249" cy="302993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Give biblical examples that show the destructive effects of envy. What lessons can you learn from them?</a:t>
          </a:r>
          <a:endParaRPr lang="en-GB" sz="3200" b="1" i="1" kern="1200" dirty="0">
            <a:solidFill>
              <a:prstClr val="black">
                <a:hueOff val="0"/>
                <a:satOff val="0"/>
                <a:lumOff val="0"/>
                <a:alphaOff val="0"/>
              </a:prstClr>
            </a:solidFill>
            <a:latin typeface="Calibri"/>
            <a:ea typeface="+mn-ea"/>
            <a:cs typeface="+mn-cs"/>
          </a:endParaRPr>
        </a:p>
      </dsp:txBody>
      <dsp:txXfrm>
        <a:off x="2131471" y="746190"/>
        <a:ext cx="7018761" cy="28524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352717" y="1387"/>
          <a:ext cx="569467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880433" y="502717"/>
          <a:ext cx="569467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can parents, church leaders, and believers do to prevent envy and hatred in the family and the church</a:t>
          </a:r>
          <a:r>
            <a:rPr lang="en-US" sz="3200" kern="1200" dirty="0"/>
            <a:t>? </a:t>
          </a:r>
        </a:p>
        <a:p>
          <a:pPr marL="0" lvl="0" indent="0" algn="ctr" defTabSz="1422400">
            <a:lnSpc>
              <a:spcPct val="100000"/>
            </a:lnSpc>
            <a:spcBef>
              <a:spcPct val="0"/>
            </a:spcBef>
            <a:spcAft>
              <a:spcPts val="600"/>
            </a:spcAft>
            <a:buNone/>
          </a:pPr>
          <a:r>
            <a:rPr lang="fi-FI" sz="3200" b="1" i="1" kern="1200" dirty="0"/>
            <a:t>2 Genesis 37:3,4;</a:t>
          </a:r>
          <a:r>
            <a:rPr lang="en-GB" sz="3200" b="1" i="1" kern="1200" dirty="0"/>
            <a:t> Philippians 2:3,4; John 13:34,35</a:t>
          </a:r>
        </a:p>
      </dsp:txBody>
      <dsp:txXfrm>
        <a:off x="2973727" y="596011"/>
        <a:ext cx="5508089"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does Joseph’s obedience and diligence in carrying out his father’s instruction teach you about your responsibility in fulfilling the Great Commission?</a:t>
          </a:r>
          <a:r>
            <a:rPr lang="en-US" sz="3200" kern="1200" dirty="0"/>
            <a:t> </a:t>
          </a:r>
          <a:r>
            <a:rPr lang="en-GB" sz="3200" b="1" i="1" kern="1200" dirty="0">
              <a:solidFill>
                <a:prstClr val="black">
                  <a:hueOff val="0"/>
                  <a:satOff val="0"/>
                  <a:lumOff val="0"/>
                  <a:alphaOff val="0"/>
                </a:prstClr>
              </a:solidFill>
              <a:latin typeface="Calibri"/>
              <a:ea typeface="+mn-ea"/>
              <a:cs typeface="+mn-cs"/>
            </a:rPr>
            <a:t>Genesis 37:13–14</a:t>
          </a:r>
          <a:r>
            <a:rPr lang="nl-NL" sz="3200" b="1" i="1" kern="1200" dirty="0">
              <a:solidFill>
                <a:prstClr val="black">
                  <a:hueOff val="0"/>
                  <a:satOff val="0"/>
                  <a:lumOff val="0"/>
                  <a:alphaOff val="0"/>
                </a:prstClr>
              </a:solidFill>
              <a:latin typeface="Calibri"/>
              <a:ea typeface="+mn-ea"/>
              <a:cs typeface="+mn-cs"/>
            </a:rPr>
            <a:t>; </a:t>
          </a:r>
          <a:r>
            <a:rPr lang="en-GB" sz="3200" b="1" i="1" kern="1200" dirty="0">
              <a:solidFill>
                <a:prstClr val="black">
                  <a:hueOff val="0"/>
                  <a:satOff val="0"/>
                  <a:lumOff val="0"/>
                  <a:alphaOff val="0"/>
                </a:prstClr>
              </a:solidFill>
              <a:latin typeface="Calibri"/>
              <a:ea typeface="+mn-ea"/>
              <a:cs typeface="+mn-cs"/>
            </a:rPr>
            <a:t>Luke 9:23</a:t>
          </a:r>
          <a:r>
            <a:rPr lang="nl-NL" sz="3200" b="1" i="1" kern="1200" dirty="0">
              <a:solidFill>
                <a:prstClr val="black">
                  <a:hueOff val="0"/>
                  <a:satOff val="0"/>
                  <a:lumOff val="0"/>
                  <a:alphaOff val="0"/>
                </a:prstClr>
              </a:solidFill>
              <a:latin typeface="Calibri"/>
              <a:ea typeface="+mn-ea"/>
              <a:cs typeface="+mn-cs"/>
            </a:rPr>
            <a:t>; </a:t>
          </a:r>
          <a:r>
            <a:rPr lang="en-GB" sz="3200" b="1" i="1" kern="1200" dirty="0">
              <a:solidFill>
                <a:prstClr val="black">
                  <a:hueOff val="0"/>
                  <a:satOff val="0"/>
                  <a:lumOff val="0"/>
                  <a:alphaOff val="0"/>
                </a:prstClr>
              </a:solidFill>
              <a:latin typeface="Calibri"/>
              <a:ea typeface="+mn-ea"/>
              <a:cs typeface="+mn-cs"/>
            </a:rPr>
            <a:t>2 Timothy 4:2</a:t>
          </a:r>
          <a:endParaRPr lang="en-GB" sz="3200" b="1" i="1" kern="1200" dirty="0"/>
        </a:p>
      </dsp:txBody>
      <dsp:txXfrm>
        <a:off x="2383870" y="596011"/>
        <a:ext cx="6687804"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How did Joseph’s life demonstrate that salvation and God’s presence are life’s greatest possessions</a:t>
          </a:r>
          <a:r>
            <a:rPr lang="en-US" sz="3200" kern="1200" dirty="0"/>
            <a:t>? </a:t>
          </a:r>
          <a:r>
            <a:rPr lang="en-GB" sz="3200" b="1" i="1" kern="1200" dirty="0"/>
            <a:t>Genesis 39:2, 21, 23</a:t>
          </a:r>
          <a:r>
            <a:rPr lang="en-US" sz="3200" b="1" i="1" kern="1200" dirty="0"/>
            <a:t>; </a:t>
          </a:r>
          <a:r>
            <a:rPr lang="en-GB" sz="3200" b="1" i="1" kern="1200" dirty="0"/>
            <a:t>Psalm 73:25–26</a:t>
          </a:r>
        </a:p>
      </dsp:txBody>
      <dsp:txXfrm>
        <a:off x="2735732" y="596011"/>
        <a:ext cx="5984079"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Why are fornication and adultery described in Scripture as great sins against God? What are their consequences in this life and in eternity</a:t>
          </a:r>
          <a:r>
            <a:rPr lang="en-US" sz="3200" kern="1200" dirty="0"/>
            <a:t>? </a:t>
          </a:r>
          <a:r>
            <a:rPr lang="en-GB" sz="3200" b="1" i="1" kern="1200" dirty="0"/>
            <a:t>Isaiah 59:1,2; Proverbs 6:32,33; 1 Corinthians 6:9,10</a:t>
          </a:r>
        </a:p>
      </dsp:txBody>
      <dsp:txXfrm>
        <a:off x="2735732" y="596011"/>
        <a:ext cx="5984079" cy="299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can you learn from the way God’s invisible hand preserved and guided Joseph through every danger he faced</a:t>
          </a:r>
          <a:r>
            <a:rPr lang="en-US" sz="3200" kern="1200" dirty="0"/>
            <a:t>? </a:t>
          </a:r>
          <a:r>
            <a:rPr lang="en-GB" sz="3200" b="1" i="1" kern="1200" dirty="0"/>
            <a:t>Genesis 39:2, 21; 50:20; Psalm 34:19</a:t>
          </a:r>
        </a:p>
      </dsp:txBody>
      <dsp:txXfrm>
        <a:off x="2735732" y="596011"/>
        <a:ext cx="5984079" cy="29987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6">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99BDD5-BA06-4E29-8B13-3C82608DB588}" type="datetimeFigureOut">
              <a:rPr lang="en-US" smtClean="0"/>
              <a:t>7/7/2026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05F175-DDF5-4570-A698-9A96E4F2BEA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2</a:t>
            </a:fld>
            <a:endParaRPr lang="en-US"/>
          </a:p>
        </p:txBody>
      </p:sp>
    </p:spTree>
    <p:extLst>
      <p:ext uri="{BB962C8B-B14F-4D97-AF65-F5344CB8AC3E}">
        <p14:creationId xmlns:p14="http://schemas.microsoft.com/office/powerpoint/2010/main" val="3554625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B2CD5-DD4C-D42E-ABAB-60FF1C7C48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1D7A6-B49D-F536-E67B-07C77BDBE9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002E26-0070-7A1D-6013-1C27319FC8E1}"/>
              </a:ext>
            </a:extLst>
          </p:cNvPr>
          <p:cNvSpPr>
            <a:spLocks noGrp="1"/>
          </p:cNvSpPr>
          <p:nvPr>
            <p:ph type="body" idx="1"/>
          </p:nvPr>
        </p:nvSpPr>
        <p:spPr/>
        <p:txBody>
          <a:bodyPr/>
          <a:lstStyle/>
          <a:p>
            <a:r>
              <a:rPr lang="en-NL" b="1" dirty="0"/>
              <a:t>Loss of fellowship with God</a:t>
            </a:r>
            <a:r>
              <a:rPr lang="en-NL" dirty="0"/>
              <a:t> (Isaiah 59:1–2).</a:t>
            </a:r>
            <a:r>
              <a:rPr lang="en-NL" b="1" dirty="0"/>
              <a:t>Broken marriages and families</a:t>
            </a:r>
            <a:r>
              <a:rPr lang="en-NL" dirty="0"/>
              <a:t> (Proverbs 6:32–33).</a:t>
            </a:r>
            <a:r>
              <a:rPr lang="en-NL" b="1" dirty="0"/>
              <a:t>Shame, guilt, and damaged reputation</a:t>
            </a:r>
            <a:r>
              <a:rPr lang="en-NL" dirty="0"/>
              <a:t> (Proverbs 5:8–11).</a:t>
            </a:r>
            <a:r>
              <a:rPr lang="en-NL" b="1" dirty="0"/>
              <a:t>Emotional, physical, and spiritual consequences</a:t>
            </a:r>
            <a:r>
              <a:rPr lang="en-NL" dirty="0"/>
              <a:t>, including loss of peace and trust.</a:t>
            </a:r>
            <a:r>
              <a:rPr lang="en-NL" b="1" dirty="0"/>
              <a:t>Loss of God's favour, testimony, and usefulness</a:t>
            </a:r>
            <a:r>
              <a:rPr lang="en-NL" dirty="0"/>
              <a:t>, as seen in the lives of David and Samson after their moral failures (2 Samuel 12:9–14; Judges 16:20–21).</a:t>
            </a:r>
            <a:endParaRPr lang="en-US" dirty="0"/>
          </a:p>
        </p:txBody>
      </p:sp>
      <p:sp>
        <p:nvSpPr>
          <p:cNvPr id="4" name="Slide Number Placeholder 3">
            <a:extLst>
              <a:ext uri="{FF2B5EF4-FFF2-40B4-BE49-F238E27FC236}">
                <a16:creationId xmlns:a16="http://schemas.microsoft.com/office/drawing/2014/main" id="{96C6E321-62F9-7165-343E-D4DE6CAF14FC}"/>
              </a:ext>
            </a:extLst>
          </p:cNvPr>
          <p:cNvSpPr>
            <a:spLocks noGrp="1"/>
          </p:cNvSpPr>
          <p:nvPr>
            <p:ph type="sldNum" sz="quarter" idx="5"/>
          </p:nvPr>
        </p:nvSpPr>
        <p:spPr/>
        <p:txBody>
          <a:bodyPr/>
          <a:lstStyle/>
          <a:p>
            <a:fld id="{C505F175-DDF5-4570-A698-9A96E4F2BEA7}" type="slidenum">
              <a:rPr lang="en-US" smtClean="0"/>
              <a:t>11</a:t>
            </a:fld>
            <a:endParaRPr lang="en-US"/>
          </a:p>
        </p:txBody>
      </p:sp>
    </p:spTree>
    <p:extLst>
      <p:ext uri="{BB962C8B-B14F-4D97-AF65-F5344CB8AC3E}">
        <p14:creationId xmlns:p14="http://schemas.microsoft.com/office/powerpoint/2010/main" val="2288458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9A7BD-A398-6A88-DFDE-B67B54500D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BBC18-82C1-5D23-0DAD-8A140984BA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4A3948-93B3-CDA3-5D1D-26A6455F39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71620A-6DA4-131F-E427-E23929A7AC3B}"/>
              </a:ext>
            </a:extLst>
          </p:cNvPr>
          <p:cNvSpPr>
            <a:spLocks noGrp="1"/>
          </p:cNvSpPr>
          <p:nvPr>
            <p:ph type="sldNum" sz="quarter" idx="5"/>
          </p:nvPr>
        </p:nvSpPr>
        <p:spPr/>
        <p:txBody>
          <a:bodyPr/>
          <a:lstStyle/>
          <a:p>
            <a:fld id="{C505F175-DDF5-4570-A698-9A96E4F2BEA7}" type="slidenum">
              <a:rPr lang="en-US" smtClean="0"/>
              <a:t>12</a:t>
            </a:fld>
            <a:endParaRPr lang="en-US"/>
          </a:p>
        </p:txBody>
      </p:sp>
    </p:spTree>
    <p:extLst>
      <p:ext uri="{BB962C8B-B14F-4D97-AF65-F5344CB8AC3E}">
        <p14:creationId xmlns:p14="http://schemas.microsoft.com/office/powerpoint/2010/main" val="2796484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13</a:t>
            </a:fld>
            <a:endParaRPr lang="en-US"/>
          </a:p>
        </p:txBody>
      </p:sp>
    </p:spTree>
    <p:extLst>
      <p:ext uri="{BB962C8B-B14F-4D97-AF65-F5344CB8AC3E}">
        <p14:creationId xmlns:p14="http://schemas.microsoft.com/office/powerpoint/2010/main" val="2635277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3</a:t>
            </a:fld>
            <a:endParaRPr lang="en-US"/>
          </a:p>
        </p:txBody>
      </p:sp>
    </p:spTree>
    <p:extLst>
      <p:ext uri="{BB962C8B-B14F-4D97-AF65-F5344CB8AC3E}">
        <p14:creationId xmlns:p14="http://schemas.microsoft.com/office/powerpoint/2010/main" val="340489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BDB0B-5F04-379B-4C8E-2276ABB77D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CAAAC7-A505-986B-EBE5-B356084D1F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7E433C-0B5A-2824-F16E-8CBEA79DDF2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B0E537B-4B7F-9786-F58A-4F30BBEE2BE7}"/>
              </a:ext>
            </a:extLst>
          </p:cNvPr>
          <p:cNvSpPr>
            <a:spLocks noGrp="1"/>
          </p:cNvSpPr>
          <p:nvPr>
            <p:ph type="sldNum" sz="quarter" idx="5"/>
          </p:nvPr>
        </p:nvSpPr>
        <p:spPr/>
        <p:txBody>
          <a:bodyPr/>
          <a:lstStyle/>
          <a:p>
            <a:fld id="{C505F175-DDF5-4570-A698-9A96E4F2BEA7}" type="slidenum">
              <a:rPr lang="en-US" smtClean="0"/>
              <a:t>4</a:t>
            </a:fld>
            <a:endParaRPr lang="en-US"/>
          </a:p>
        </p:txBody>
      </p:sp>
    </p:spTree>
    <p:extLst>
      <p:ext uri="{BB962C8B-B14F-4D97-AF65-F5344CB8AC3E}">
        <p14:creationId xmlns:p14="http://schemas.microsoft.com/office/powerpoint/2010/main" val="704212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sz="1200" b="0" i="0" kern="1200" dirty="0">
                <a:solidFill>
                  <a:schemeClr val="tx1"/>
                </a:solidFill>
                <a:effectLst/>
                <a:latin typeface="+mn-lt"/>
                <a:ea typeface="+mn-ea"/>
                <a:cs typeface="+mn-cs"/>
              </a:rPr>
              <a:t>Envy, hatred and favouritism destroy families, relationships and spiritual fellowship. Believers must cultivate love, contentment and impartiality (Genesis 37:3-11; Proverbs 14:30).</a:t>
            </a:r>
          </a:p>
          <a:p>
            <a:r>
              <a:rPr lang="en-NL" sz="1200" b="0" i="0" kern="1200" dirty="0">
                <a:solidFill>
                  <a:schemeClr val="tx1"/>
                </a:solidFill>
                <a:effectLst/>
                <a:latin typeface="+mn-lt"/>
                <a:ea typeface="+mn-ea"/>
                <a:cs typeface="+mn-cs"/>
              </a:rPr>
              <a:t>Obedience, diligence and faithfulness to God remain the pathway to divine favour and fulfilment of God's purpose, even in difficult circumstances (Genesis 37:13-17; Colossians 3:23-24).</a:t>
            </a:r>
          </a:p>
          <a:p>
            <a:r>
              <a:rPr lang="en-NL" sz="1200" b="0" i="0" kern="1200" dirty="0">
                <a:solidFill>
                  <a:schemeClr val="tx1"/>
                </a:solidFill>
                <a:effectLst/>
                <a:latin typeface="+mn-lt"/>
                <a:ea typeface="+mn-ea"/>
                <a:cs typeface="+mn-cs"/>
              </a:rPr>
              <a:t>No trial, persecution or opposition can frustrate God's plan for a righteous believer who continues to trust and obey Him (Genesis 39:2-5,21-23; Romans 8:28).</a:t>
            </a:r>
          </a:p>
          <a:p>
            <a:r>
              <a:rPr lang="en-NL" sz="1200" b="0" i="0" kern="1200" dirty="0">
                <a:solidFill>
                  <a:schemeClr val="tx1"/>
                </a:solidFill>
                <a:effectLst/>
                <a:latin typeface="+mn-lt"/>
                <a:ea typeface="+mn-ea"/>
                <a:cs typeface="+mn-cs"/>
              </a:rPr>
              <a:t>Fornication and adultery are great wickedness against God. Believers must flee every form of sexual immorality and maintain holiness (Genesis 39:7-12; 1 Corinthians 6:18-20).</a:t>
            </a:r>
          </a:p>
          <a:p>
            <a:r>
              <a:rPr lang="en-NL" sz="1200" b="0" i="0" kern="1200" dirty="0">
                <a:solidFill>
                  <a:schemeClr val="tx1"/>
                </a:solidFill>
                <a:effectLst/>
                <a:latin typeface="+mn-lt"/>
                <a:ea typeface="+mn-ea"/>
                <a:cs typeface="+mn-cs"/>
              </a:rPr>
              <a:t>The presence of God is the believer's greatest possession. Those who walk in righteousness will enjoy His guidance, protection, favour and ultimate victory (Genesis 39:2,21; Psalm 34:19).</a:t>
            </a:r>
          </a:p>
          <a:p>
            <a:pPr marL="0" indent="0" algn="just" eaLnBrk="0" fontAlgn="base" hangingPunct="0">
              <a:lnSpc>
                <a:spcPct val="100000"/>
              </a:lnSpc>
              <a:spcBef>
                <a:spcPct val="0"/>
              </a:spcBef>
              <a:spcAft>
                <a:spcPts val="600"/>
              </a:spcAft>
              <a:buFont typeface="+mj-lt"/>
              <a:buNone/>
              <a:defRPr/>
            </a:pPr>
            <a:endParaRPr lang="en-US" dirty="0"/>
          </a:p>
        </p:txBody>
      </p:sp>
      <p:sp>
        <p:nvSpPr>
          <p:cNvPr id="4" name="Slide Number Placeholder 3"/>
          <p:cNvSpPr>
            <a:spLocks noGrp="1"/>
          </p:cNvSpPr>
          <p:nvPr>
            <p:ph type="sldNum" sz="quarter" idx="5"/>
          </p:nvPr>
        </p:nvSpPr>
        <p:spPr/>
        <p:txBody>
          <a:bodyPr/>
          <a:lstStyle/>
          <a:p>
            <a:fld id="{C505F175-DDF5-4570-A698-9A96E4F2BEA7}" type="slidenum">
              <a:rPr lang="en-US" smtClean="0"/>
              <a:t>5</a:t>
            </a:fld>
            <a:endParaRPr lang="en-US"/>
          </a:p>
        </p:txBody>
      </p:sp>
    </p:spTree>
    <p:extLst>
      <p:ext uri="{BB962C8B-B14F-4D97-AF65-F5344CB8AC3E}">
        <p14:creationId xmlns:p14="http://schemas.microsoft.com/office/powerpoint/2010/main" val="1469659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6</a:t>
            </a:fld>
            <a:endParaRPr lang="en-US"/>
          </a:p>
        </p:txBody>
      </p:sp>
    </p:spTree>
    <p:extLst>
      <p:ext uri="{BB962C8B-B14F-4D97-AF65-F5344CB8AC3E}">
        <p14:creationId xmlns:p14="http://schemas.microsoft.com/office/powerpoint/2010/main" val="2869163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sz="1200" b="0" i="0" kern="1200" dirty="0">
                <a:solidFill>
                  <a:schemeClr val="tx1"/>
                </a:solidFill>
                <a:effectLst/>
                <a:latin typeface="+mn-lt"/>
                <a:ea typeface="+mn-ea"/>
                <a:cs typeface="+mn-cs"/>
              </a:rPr>
              <a:t>Envy can lead to: Hatred and broken relationships; Violence and injustice; Bitterness and unforgiveness; Opposition to God's purpose; Spiritual and moral downfall.</a:t>
            </a:r>
          </a:p>
          <a:p>
            <a:endParaRPr lang="en-NL" sz="1200" b="1" i="0" kern="1200" dirty="0">
              <a:solidFill>
                <a:schemeClr val="tx1"/>
              </a:solidFill>
              <a:effectLst/>
              <a:latin typeface="+mn-lt"/>
              <a:ea typeface="+mn-ea"/>
              <a:cs typeface="+mn-cs"/>
            </a:endParaRPr>
          </a:p>
          <a:p>
            <a:r>
              <a:rPr lang="en-NL" sz="1200" b="1" i="0" kern="1200" dirty="0">
                <a:solidFill>
                  <a:schemeClr val="tx1"/>
                </a:solidFill>
                <a:effectLst/>
                <a:latin typeface="+mn-lt"/>
                <a:ea typeface="+mn-ea"/>
                <a:cs typeface="+mn-cs"/>
              </a:rPr>
              <a:t>Cain envied Abel</a:t>
            </a:r>
            <a:r>
              <a:rPr lang="en-NL" sz="1200" b="0" i="0" kern="1200" dirty="0">
                <a:solidFill>
                  <a:schemeClr val="tx1"/>
                </a:solidFill>
                <a:effectLst/>
                <a:latin typeface="+mn-lt"/>
                <a:ea typeface="+mn-ea"/>
                <a:cs typeface="+mn-cs"/>
              </a:rPr>
              <a:t> and murdered him (Genesis 4:3–8).</a:t>
            </a:r>
          </a:p>
          <a:p>
            <a:r>
              <a:rPr lang="en-NL" sz="1200" b="1" i="0" kern="1200" dirty="0">
                <a:solidFill>
                  <a:schemeClr val="tx1"/>
                </a:solidFill>
                <a:effectLst/>
                <a:latin typeface="+mn-lt"/>
                <a:ea typeface="+mn-ea"/>
                <a:cs typeface="+mn-cs"/>
              </a:rPr>
              <a:t>Saul envied David</a:t>
            </a:r>
            <a:r>
              <a:rPr lang="en-NL" sz="1200" b="0" i="0" kern="1200" dirty="0">
                <a:solidFill>
                  <a:schemeClr val="tx1"/>
                </a:solidFill>
                <a:effectLst/>
                <a:latin typeface="+mn-lt"/>
                <a:ea typeface="+mn-ea"/>
                <a:cs typeface="+mn-cs"/>
              </a:rPr>
              <a:t> and repeatedly sought to kill him (1 Samuel 18:7–11).</a:t>
            </a:r>
          </a:p>
          <a:p>
            <a:r>
              <a:rPr lang="en-NL" sz="1200" b="1" i="0" kern="1200" dirty="0">
                <a:solidFill>
                  <a:schemeClr val="tx1"/>
                </a:solidFill>
                <a:effectLst/>
                <a:latin typeface="+mn-lt"/>
                <a:ea typeface="+mn-ea"/>
                <a:cs typeface="+mn-cs"/>
              </a:rPr>
              <a:t>The Jewish leaders envied Jesus</a:t>
            </a:r>
            <a:r>
              <a:rPr lang="en-NL" sz="1200" b="0" i="0" kern="1200" dirty="0">
                <a:solidFill>
                  <a:schemeClr val="tx1"/>
                </a:solidFill>
                <a:effectLst/>
                <a:latin typeface="+mn-lt"/>
                <a:ea typeface="+mn-ea"/>
                <a:cs typeface="+mn-cs"/>
              </a:rPr>
              <a:t> and delivered Him to be crucified (Mark 15:10).</a:t>
            </a:r>
          </a:p>
          <a:p>
            <a:endParaRPr lang="en-NL" sz="1200" b="0" i="0" kern="1200" dirty="0">
              <a:solidFill>
                <a:schemeClr val="tx1"/>
              </a:solidFill>
              <a:effectLst/>
              <a:latin typeface="+mn-lt"/>
              <a:ea typeface="+mn-ea"/>
              <a:cs typeface="+mn-cs"/>
            </a:endParaRPr>
          </a:p>
          <a:p>
            <a:r>
              <a:rPr lang="en-NL" sz="1200" b="0" i="0" u="none" strike="noStrike" kern="1200" dirty="0">
                <a:solidFill>
                  <a:schemeClr val="tx1"/>
                </a:solidFill>
                <a:effectLst/>
                <a:latin typeface="+mn-lt"/>
                <a:ea typeface="+mn-ea"/>
                <a:cs typeface="+mn-cs"/>
              </a:rPr>
              <a:t>Believers should rejoice in God's blessings upon others, avoid comparison, and cultivate love, humility, and contentment.</a:t>
            </a:r>
            <a:endParaRPr lang="en-NL" sz="1200" b="0" i="0" kern="1200" dirty="0">
              <a:solidFill>
                <a:schemeClr val="tx1"/>
              </a:solidFill>
              <a:effectLst/>
              <a:latin typeface="+mn-lt"/>
              <a:ea typeface="+mn-ea"/>
              <a:cs typeface="+mn-cs"/>
            </a:endParaRPr>
          </a:p>
          <a:p>
            <a:endParaRPr lang="nl-NL" dirty="0"/>
          </a:p>
        </p:txBody>
      </p:sp>
      <p:sp>
        <p:nvSpPr>
          <p:cNvPr id="4" name="Slide Number Placeholder 3"/>
          <p:cNvSpPr>
            <a:spLocks noGrp="1"/>
          </p:cNvSpPr>
          <p:nvPr>
            <p:ph type="sldNum" sz="quarter" idx="5"/>
          </p:nvPr>
        </p:nvSpPr>
        <p:spPr/>
        <p:txBody>
          <a:bodyPr/>
          <a:lstStyle/>
          <a:p>
            <a:fld id="{C505F175-DDF5-4570-A698-9A96E4F2BEA7}" type="slidenum">
              <a:rPr lang="en-US" smtClean="0"/>
              <a:t>7</a:t>
            </a:fld>
            <a:endParaRPr lang="en-US"/>
          </a:p>
        </p:txBody>
      </p:sp>
    </p:spTree>
    <p:extLst>
      <p:ext uri="{BB962C8B-B14F-4D97-AF65-F5344CB8AC3E}">
        <p14:creationId xmlns:p14="http://schemas.microsoft.com/office/powerpoint/2010/main" val="2510542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sz="1200" b="0" i="0" u="none" strike="noStrike" kern="1200" dirty="0">
                <a:solidFill>
                  <a:schemeClr val="tx1"/>
                </a:solidFill>
                <a:effectLst/>
                <a:latin typeface="+mn-lt"/>
                <a:ea typeface="+mn-ea"/>
                <a:cs typeface="+mn-cs"/>
              </a:rPr>
              <a:t>Envy grows where comparison is encouraged, but love grows where people are valued, treated fairly, and taught to rejoice in one another's blessings. Parents and leaders should model impartiality, encourage unity, and address jealousy before it develops into bitterness or conflict.</a:t>
            </a:r>
            <a:endParaRPr lang="en-US" dirty="0"/>
          </a:p>
        </p:txBody>
      </p:sp>
      <p:sp>
        <p:nvSpPr>
          <p:cNvPr id="4" name="Slide Number Placeholder 3"/>
          <p:cNvSpPr>
            <a:spLocks noGrp="1"/>
          </p:cNvSpPr>
          <p:nvPr>
            <p:ph type="sldNum" sz="quarter" idx="5"/>
          </p:nvPr>
        </p:nvSpPr>
        <p:spPr/>
        <p:txBody>
          <a:bodyPr/>
          <a:lstStyle/>
          <a:p>
            <a:fld id="{C505F175-DDF5-4570-A698-9A96E4F2BEA7}" type="slidenum">
              <a:rPr lang="en-US" smtClean="0"/>
              <a:t>8</a:t>
            </a:fld>
            <a:endParaRPr lang="en-US"/>
          </a:p>
        </p:txBody>
      </p:sp>
    </p:spTree>
    <p:extLst>
      <p:ext uri="{BB962C8B-B14F-4D97-AF65-F5344CB8AC3E}">
        <p14:creationId xmlns:p14="http://schemas.microsoft.com/office/powerpoint/2010/main" val="1735794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5FDB-682A-6BB7-BB3C-96BA2B131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CF6D0-FF48-3C8C-45E3-DC28760BC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E4362-54B5-DF03-E609-1A448B01B53D}"/>
              </a:ext>
            </a:extLst>
          </p:cNvPr>
          <p:cNvSpPr>
            <a:spLocks noGrp="1"/>
          </p:cNvSpPr>
          <p:nvPr>
            <p:ph type="body" idx="1"/>
          </p:nvPr>
        </p:nvSpPr>
        <p:spPr/>
        <p:txBody>
          <a:bodyPr/>
          <a:lstStyle/>
          <a:p>
            <a:r>
              <a:rPr lang="en-NL" sz="1200" b="0" i="0" u="none" strike="noStrike" kern="1200" dirty="0">
                <a:solidFill>
                  <a:schemeClr val="tx1"/>
                </a:solidFill>
                <a:effectLst/>
                <a:latin typeface="+mn-lt"/>
                <a:ea typeface="+mn-ea"/>
                <a:cs typeface="+mn-cs"/>
              </a:rPr>
              <a:t>Like Joseph, believers should obey Christ's command to preach the gospel with a willing heart, faithfully carrying out the Great Commission regardless of inconvenience, rejection, or hardship, knowing that God honours obedient servants.</a:t>
            </a:r>
            <a:endParaRPr lang="en-US" dirty="0"/>
          </a:p>
        </p:txBody>
      </p:sp>
      <p:sp>
        <p:nvSpPr>
          <p:cNvPr id="4" name="Slide Number Placeholder 3">
            <a:extLst>
              <a:ext uri="{FF2B5EF4-FFF2-40B4-BE49-F238E27FC236}">
                <a16:creationId xmlns:a16="http://schemas.microsoft.com/office/drawing/2014/main" id="{3E9E7D51-3B11-D82C-4578-218D1FB7CF11}"/>
              </a:ext>
            </a:extLst>
          </p:cNvPr>
          <p:cNvSpPr>
            <a:spLocks noGrp="1"/>
          </p:cNvSpPr>
          <p:nvPr>
            <p:ph type="sldNum" sz="quarter" idx="5"/>
          </p:nvPr>
        </p:nvSpPr>
        <p:spPr/>
        <p:txBody>
          <a:bodyPr/>
          <a:lstStyle/>
          <a:p>
            <a:fld id="{C505F175-DDF5-4570-A698-9A96E4F2BEA7}" type="slidenum">
              <a:rPr lang="en-US" smtClean="0"/>
              <a:t>9</a:t>
            </a:fld>
            <a:endParaRPr lang="en-US"/>
          </a:p>
        </p:txBody>
      </p:sp>
    </p:spTree>
    <p:extLst>
      <p:ext uri="{BB962C8B-B14F-4D97-AF65-F5344CB8AC3E}">
        <p14:creationId xmlns:p14="http://schemas.microsoft.com/office/powerpoint/2010/main" val="1768580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E766-2958-2F03-DFC4-24D1B2B08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F9BFE-57FF-4672-EB36-BC3494D52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DE134-B994-CCD1-D4A1-6C7E1DBD9F33}"/>
              </a:ext>
            </a:extLst>
          </p:cNvPr>
          <p:cNvSpPr>
            <a:spLocks noGrp="1"/>
          </p:cNvSpPr>
          <p:nvPr>
            <p:ph type="body" idx="1"/>
          </p:nvPr>
        </p:nvSpPr>
        <p:spPr/>
        <p:txBody>
          <a:bodyPr/>
          <a:lstStyle/>
          <a:p>
            <a:r>
              <a:rPr lang="en-NL" sz="1200" b="0" i="0" u="none" strike="noStrike" kern="1200" dirty="0">
                <a:solidFill>
                  <a:schemeClr val="tx1"/>
                </a:solidFill>
                <a:effectLst/>
                <a:latin typeface="+mn-lt"/>
                <a:ea typeface="+mn-ea"/>
                <a:cs typeface="+mn-cs"/>
              </a:rPr>
              <a:t>elievers should value their salvation above wealth, comfort, popularity, or position. Like Joseph, we must be willing to suffer loss rather than compromise our relationship with God, knowing that His presence is our greatest possession both in this life and in eternity.</a:t>
            </a:r>
            <a:endParaRPr lang="en-US" dirty="0"/>
          </a:p>
        </p:txBody>
      </p:sp>
      <p:sp>
        <p:nvSpPr>
          <p:cNvPr id="4" name="Slide Number Placeholder 3">
            <a:extLst>
              <a:ext uri="{FF2B5EF4-FFF2-40B4-BE49-F238E27FC236}">
                <a16:creationId xmlns:a16="http://schemas.microsoft.com/office/drawing/2014/main" id="{DAD935E3-09B5-7E7F-8F53-B594418395BA}"/>
              </a:ext>
            </a:extLst>
          </p:cNvPr>
          <p:cNvSpPr>
            <a:spLocks noGrp="1"/>
          </p:cNvSpPr>
          <p:nvPr>
            <p:ph type="sldNum" sz="quarter" idx="5"/>
          </p:nvPr>
        </p:nvSpPr>
        <p:spPr/>
        <p:txBody>
          <a:bodyPr/>
          <a:lstStyle/>
          <a:p>
            <a:fld id="{C505F175-DDF5-4570-A698-9A96E4F2BEA7}" type="slidenum">
              <a:rPr lang="en-US" smtClean="0"/>
              <a:t>10</a:t>
            </a:fld>
            <a:endParaRPr lang="en-US"/>
          </a:p>
        </p:txBody>
      </p:sp>
    </p:spTree>
    <p:extLst>
      <p:ext uri="{BB962C8B-B14F-4D97-AF65-F5344CB8AC3E}">
        <p14:creationId xmlns:p14="http://schemas.microsoft.com/office/powerpoint/2010/main" val="3664336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07/07/2026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07/07/2026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07/07/2026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07/07/2026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dirty="0">
                <a:ln>
                  <a:noFill/>
                </a:ln>
                <a:effectLst/>
                <a:uLnTx/>
                <a:uFillTx/>
                <a:latin typeface="Cambria" panose="02040503050406030204" pitchFamily="18" charset="0"/>
                <a:ea typeface="+mj-ea"/>
                <a:cs typeface="+mj-cs"/>
              </a:rPr>
              <a:t>SEARCH THE SCRIPTURES</a:t>
            </a:r>
            <a:endParaRPr lang="en-GB" sz="7000" dirty="0"/>
          </a:p>
        </p:txBody>
      </p:sp>
      <p:sp>
        <p:nvSpPr>
          <p:cNvPr id="3" name="Subtitle 2"/>
          <p:cNvSpPr>
            <a:spLocks noGrp="1"/>
          </p:cNvSpPr>
          <p:nvPr>
            <p:ph type="subTitle" idx="1"/>
          </p:nvPr>
        </p:nvSpPr>
        <p:spPr>
          <a:xfrm>
            <a:off x="1524000" y="4617728"/>
            <a:ext cx="9144000" cy="944339"/>
          </a:xfrm>
        </p:spPr>
        <p:txBody>
          <a:bodyPr>
            <a:normAutofit/>
          </a:bodyPr>
          <a:lstStyle/>
          <a:p>
            <a:r>
              <a:rPr lang="en-GB" b="1" dirty="0"/>
              <a:t>26-07-2026</a:t>
            </a:r>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75247-11D8-0D6A-1AF6-9865F161B0EA}"/>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68A3D8D-EC4F-C267-C96B-4211F3299FB6}"/>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0C6D00A9-72D7-7700-FCD3-B08122BB407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F83392-3D54-6258-946C-EEAA8E1BD20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2610B6F-B50B-26F7-3CE5-DDD6225D29A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E88F4C-9F48-467E-E148-CB24E3DD557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5</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3F698F8-348F-2FA9-3F57-2B213E6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06079D7-DB26-A9E1-2BCC-ACC81E7F5928}"/>
              </a:ext>
            </a:extLst>
          </p:cNvPr>
          <p:cNvGraphicFramePr>
            <a:graphicFrameLocks noGrp="1"/>
          </p:cNvGraphicFramePr>
          <p:nvPr>
            <p:ph idx="1"/>
            <p:extLst>
              <p:ext uri="{D42A27DB-BD31-4B8C-83A1-F6EECF244321}">
                <p14:modId xmlns:p14="http://schemas.microsoft.com/office/powerpoint/2010/main" val="296650938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3765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EE1E6-4D7C-7088-DA03-704264673509}"/>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7F001C2-F025-7CE6-50BD-8327A3B4EA44}"/>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81E20A51-5499-9F81-674E-876488C1F2FF}"/>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29322F8-9540-4F4A-CE53-BCEC28DA3624}"/>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04F5E0A-6B67-708C-CB10-D5DBF2AE10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ED19265-975E-E675-1A43-BE37C7FEF3F7}"/>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6</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CBAD636-185A-0DBE-A4AF-FDF84D4A9A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B5E2BDD-C3DE-D6FB-C39F-57C32FC8F0C3}"/>
              </a:ext>
            </a:extLst>
          </p:cNvPr>
          <p:cNvGraphicFramePr>
            <a:graphicFrameLocks noGrp="1"/>
          </p:cNvGraphicFramePr>
          <p:nvPr>
            <p:ph idx="1"/>
            <p:extLst>
              <p:ext uri="{D42A27DB-BD31-4B8C-83A1-F6EECF244321}">
                <p14:modId xmlns:p14="http://schemas.microsoft.com/office/powerpoint/2010/main" val="346058489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93946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C74D8-48D2-596E-B58D-0625629B00DC}"/>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9428EB42-4F6C-44FB-0FD2-79DE52D23077}"/>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3255AA8B-DBA9-404D-F991-B820FBB09A8C}"/>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D0E0E7-2EEF-94E8-75B5-BB8F9C6B2849}"/>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8CE261E-BBBB-6AF9-FD7F-642954076E16}"/>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CA080-3466-729C-9F08-752DA4ABEB76}"/>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7</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C0E3C77F-0BA6-6F16-0B9C-0505A1A44D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BB5170AE-3ACF-4C12-F848-C930C400C680}"/>
              </a:ext>
            </a:extLst>
          </p:cNvPr>
          <p:cNvGraphicFramePr>
            <a:graphicFrameLocks noGrp="1"/>
          </p:cNvGraphicFramePr>
          <p:nvPr>
            <p:ph idx="1"/>
            <p:extLst>
              <p:ext uri="{D42A27DB-BD31-4B8C-83A1-F6EECF244321}">
                <p14:modId xmlns:p14="http://schemas.microsoft.com/office/powerpoint/2010/main" val="316484042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63901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CONCLUSION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044601" y="686862"/>
            <a:ext cx="7602868" cy="5470097"/>
          </a:xfrm>
        </p:spPr>
        <p:txBody>
          <a:bodyPr anchor="ctr">
            <a:noAutofit/>
          </a:bodyPr>
          <a:lstStyle/>
          <a:p>
            <a:pPr marL="0" indent="0" algn="ctr">
              <a:buNone/>
            </a:pPr>
            <a:r>
              <a:rPr lang="en-GB" b="1" dirty="0"/>
              <a:t>Sin hinders God’s purpose and bring painful consequences. Joseph’s life teaches that those who fear God, flee temptation, remain obedient, and trust His providence will enjoy His presence, protection, and ultimate victory despite trials and opposition. </a:t>
            </a:r>
          </a:p>
          <a:p>
            <a:pPr marL="0" indent="0" algn="ctr">
              <a:buNone/>
            </a:pPr>
            <a:r>
              <a:rPr lang="en-GB" b="1" dirty="0"/>
              <a:t>No circumstance can frustrate God’s plan for those who walk in righteousness. Sinners should repent and receive Christ, for salvation and fellowship with God are life’s greatest possessions both now and in eternity</a:t>
            </a:r>
            <a:r>
              <a:rPr lang="en-US" b="1" dirty="0"/>
              <a:t>. </a:t>
            </a:r>
            <a:endParaRPr lang="en-NL" b="1" dirty="0"/>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044601" y="686861"/>
            <a:ext cx="7681055" cy="5712217"/>
          </a:xfrm>
        </p:spPr>
        <p:txBody>
          <a:bodyPr anchor="ctr">
            <a:noAutofit/>
          </a:bodyPr>
          <a:lstStyle/>
          <a:p>
            <a:pPr marL="0" indent="0" algn="ctr">
              <a:buNone/>
            </a:pPr>
            <a:r>
              <a:rPr lang="en-GB" b="1" dirty="0"/>
              <a:t>A faithful Christian is falsely accused and denied a promotion because of a jealous colleague.</a:t>
            </a:r>
          </a:p>
          <a:p>
            <a:pPr algn="ctr"/>
            <a:r>
              <a:rPr lang="en-GB" b="1" dirty="0"/>
              <a:t>How should he/she respond according to Joseph’s example?</a:t>
            </a:r>
          </a:p>
          <a:p>
            <a:pPr algn="ctr"/>
            <a:r>
              <a:rPr lang="en-GB" b="1" dirty="0"/>
              <a:t>What practical lessons can be learned from Joseph’s life?</a:t>
            </a:r>
          </a:p>
          <a:p>
            <a:pPr marL="0" indent="0" algn="ctr">
              <a:buNone/>
            </a:pPr>
            <a:endParaRPr lang="en-GB" b="1" dirty="0"/>
          </a:p>
          <a:p>
            <a:pPr marL="0" indent="0" algn="ctr">
              <a:buNone/>
            </a:pPr>
            <a:r>
              <a:rPr lang="en-GB" b="1" dirty="0"/>
              <a:t>Support your answer with relevant Bible references.</a:t>
            </a:r>
            <a:endParaRPr lang="en-US" b="1" dirty="0"/>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14714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44601" y="457200"/>
            <a:ext cx="7681055" cy="5952745"/>
          </a:xfrm>
        </p:spPr>
        <p:txBody>
          <a:bodyPr anchor="ctr">
            <a:noAutofit/>
          </a:bodyPr>
          <a:lstStyle/>
          <a:p>
            <a:pPr marL="0" indent="0" algn="ctr">
              <a:lnSpc>
                <a:spcPct val="100000"/>
              </a:lnSpc>
              <a:buNone/>
            </a:pPr>
            <a:r>
              <a:rPr lang="en-US" b="1" i="1" dirty="0"/>
              <a:t>Describe one person in the Bible who allowed material prosperity to affect his commitment to God and another one who did not. What made the difference? What do you learn from them? </a:t>
            </a:r>
          </a:p>
          <a:p>
            <a:pPr marL="0" indent="0" algn="ctr">
              <a:lnSpc>
                <a:spcPct val="100000"/>
              </a:lnSpc>
              <a:buNone/>
            </a:pPr>
            <a:r>
              <a:rPr lang="en-US" b="1" i="1" dirty="0"/>
              <a:t>Be ready to share your reflection next Sunday with Bible references.</a:t>
            </a:r>
          </a:p>
          <a:p>
            <a:pPr marL="0" indent="0" algn="ctr">
              <a:lnSpc>
                <a:spcPct val="100000"/>
              </a:lnSpc>
              <a:spcBef>
                <a:spcPts val="600"/>
              </a:spcBef>
              <a:buNone/>
            </a:pPr>
            <a:endParaRPr lang="en-US" b="1" dirty="0">
              <a:solidFill>
                <a:schemeClr val="bg1">
                  <a:lumMod val="65000"/>
                </a:schemeClr>
              </a:solidFill>
              <a:latin typeface="Calibri" panose="020F0502020204030204" pitchFamily="34" charset="0"/>
            </a:endParaRPr>
          </a:p>
          <a:p>
            <a:pPr marL="0" indent="0" algn="ctr">
              <a:lnSpc>
                <a:spcPct val="100000"/>
              </a:lnSpc>
              <a:spcBef>
                <a:spcPts val="600"/>
              </a:spcBef>
              <a:buNone/>
            </a:pPr>
            <a:r>
              <a:rPr lang="en-US" b="1" dirty="0">
                <a:latin typeface="Calibri" panose="020F0502020204030204" pitchFamily="34" charset="0"/>
              </a:rPr>
              <a:t>Volunteers please!</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altLang="en-GB" sz="2800" b="1" i="1" dirty="0">
                <a:solidFill>
                  <a:srgbClr val="FFFFFF"/>
                </a:solidFill>
                <a:latin typeface="Cambria" panose="02040503050406030204" pitchFamily="18" charset="0"/>
                <a:ea typeface="Cambria" panose="02040503050406030204" pitchFamily="18" charset="0"/>
              </a:rPr>
              <a:t> Jacob </a:t>
            </a:r>
            <a:r>
              <a:rPr lang="en-US" altLang="en-GB" sz="2800" b="1" i="1" dirty="0">
                <a:solidFill>
                  <a:srgbClr val="FFFFFF"/>
                </a:solidFill>
                <a:latin typeface="Cambria" panose="02040503050406030204" pitchFamily="18" charset="0"/>
                <a:ea typeface="Cambria" panose="02040503050406030204" pitchFamily="18" charset="0"/>
              </a:rPr>
              <a:t>returns to Bethel</a:t>
            </a:r>
            <a:endParaRPr kumimoji="0" lang="en-GB" altLang="en-GB"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40286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17466" y="741969"/>
            <a:ext cx="3971142" cy="4962524"/>
          </a:xfrm>
        </p:spPr>
        <p:txBody>
          <a:bodyPr vert="horz" lIns="91440" tIns="45720" rIns="91440" bIns="45720" rtlCol="0" anchor="ctr">
            <a:normAutofit/>
          </a:bodyPr>
          <a:lstStyle/>
          <a:p>
            <a:pPr algn="ctr"/>
            <a:br>
              <a:rPr kumimoji="0" lang="en-US" altLang="en-US" sz="4800" b="1" i="0" u="sng" strike="noStrike" kern="1200" cap="none" spc="0" normalizeH="0" baseline="0" noProof="0" dirty="0">
                <a:ln>
                  <a:noFill/>
                </a:ln>
                <a:solidFill>
                  <a:srgbClr val="FFFFFF"/>
                </a:solidFill>
                <a:effectLst/>
                <a:uLnTx/>
                <a:uFillTx/>
                <a:latin typeface="+mj-lt"/>
                <a:ea typeface="+mj-ea"/>
                <a:cs typeface="+mj-cs"/>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29</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br>
              <a:rPr kumimoji="0" lang="en-US" altLang="en-US" sz="4800" b="1" i="0" u="none" strike="noStrike" kern="1200" cap="none" spc="0" normalizeH="0" baseline="0" noProof="0" dirty="0">
                <a:ln>
                  <a:noFill/>
                </a:ln>
                <a:solidFill>
                  <a:srgbClr val="FFFFFF"/>
                </a:solidFill>
                <a:effectLst/>
                <a:uLnTx/>
                <a:uFillTx/>
                <a:latin typeface="+mj-lt"/>
                <a:ea typeface="+mj-ea"/>
                <a:cs typeface="+mj-cs"/>
              </a:rPr>
            </a:br>
            <a:r>
              <a:rPr lang="en-US" altLang="en-US" sz="4800" b="1" dirty="0">
                <a:solidFill>
                  <a:srgbClr val="FFFFFF"/>
                </a:solidFill>
              </a:rPr>
              <a:t>The Plot Against Joseph</a:t>
            </a:r>
            <a:endParaRPr lang="en-US" sz="4800" kern="1200" dirty="0">
              <a:solidFill>
                <a:srgbClr val="FFFFFF"/>
              </a:solidFill>
              <a:latin typeface="+mj-lt"/>
              <a:ea typeface="+mj-ea"/>
              <a:cs typeface="+mj-cs"/>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lvl="0" indent="0" algn="l" defTabSz="1644650">
              <a:lnSpc>
                <a:spcPct val="90000"/>
              </a:lnSpc>
              <a:spcBef>
                <a:spcPct val="0"/>
              </a:spcBef>
              <a:spcAft>
                <a:spcPct val="35000"/>
              </a:spcAft>
              <a:buNone/>
            </a:pPr>
            <a:r>
              <a:rPr lang="en-GB" sz="3200" b="1" i="0" kern="1200" baseline="0" dirty="0"/>
              <a:t>MEMORY VERSE: ……</a:t>
            </a:r>
            <a:endParaRPr lang="en-US" sz="3200" kern="1200" dirty="0"/>
          </a:p>
        </p:txBody>
      </p:sp>
      <p:sp>
        <p:nvSpPr>
          <p:cNvPr id="8" name="Freeform: Shape 7"/>
          <p:cNvSpPr/>
          <p:nvPr/>
        </p:nvSpPr>
        <p:spPr>
          <a:xfrm>
            <a:off x="5389276" y="1578634"/>
            <a:ext cx="6263640"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lvl="1" indent="-180975" algn="ctr" defTabSz="1289050">
              <a:lnSpc>
                <a:spcPct val="90000"/>
              </a:lnSpc>
              <a:spcBef>
                <a:spcPct val="0"/>
              </a:spcBef>
              <a:spcAft>
                <a:spcPct val="20000"/>
              </a:spcAft>
            </a:pPr>
            <a:r>
              <a:rPr lang="en-US" sz="2800" i="1" dirty="0"/>
              <a:t>“</a:t>
            </a:r>
            <a:r>
              <a:rPr lang="en-GB" sz="2800" i="1" dirty="0"/>
              <a:t>Yea, and all that will live godly in Christ Jesus shall suffer persecution” (</a:t>
            </a:r>
            <a:r>
              <a:rPr lang="en-GB" sz="2800" b="1" i="1" dirty="0"/>
              <a:t>2 Timothy 3:12</a:t>
            </a:r>
            <a:r>
              <a:rPr lang="en-GB" sz="2800" i="1" dirty="0"/>
              <a:t>).</a:t>
            </a:r>
            <a:endParaRPr lang="en-GB" sz="2400" kern="1200" dirty="0"/>
          </a:p>
        </p:txBody>
      </p:sp>
      <p:sp>
        <p:nvSpPr>
          <p:cNvPr id="3" name="Freeform: Shape 2"/>
          <p:cNvSpPr/>
          <p:nvPr/>
        </p:nvSpPr>
        <p:spPr>
          <a:xfrm>
            <a:off x="5468389" y="5227607"/>
            <a:ext cx="6263640" cy="867507"/>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algn="ctr" defTabSz="1644650">
              <a:lnSpc>
                <a:spcPct val="90000"/>
              </a:lnSpc>
              <a:spcBef>
                <a:spcPct val="0"/>
              </a:spcBef>
              <a:spcAft>
                <a:spcPct val="35000"/>
              </a:spcAft>
            </a:pPr>
            <a:r>
              <a:rPr lang="en-GB" sz="2800" b="1" i="0" kern="1200" baseline="0" dirty="0"/>
              <a:t>TEXT:</a:t>
            </a:r>
            <a:r>
              <a:rPr lang="en-GB" sz="2800" b="1" i="1" kern="1200" baseline="0" dirty="0"/>
              <a:t>  </a:t>
            </a:r>
            <a:r>
              <a:rPr lang="fi-FI" sz="2800" b="1" i="1" kern="1200" baseline="0" dirty="0">
                <a:latin typeface="Calibri" panose="020F0502020204030204" pitchFamily="34" charset="0"/>
                <a:sym typeface="+mn-ea"/>
              </a:rPr>
              <a:t>Genesis 37:1-36; 39:1-23</a:t>
            </a: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02EF74-6938-7561-648F-970075CD716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8EA1695-F958-CFD1-0325-3CA1055D0C04}"/>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8">
            <a:extLst>
              <a:ext uri="{FF2B5EF4-FFF2-40B4-BE49-F238E27FC236}">
                <a16:creationId xmlns:a16="http://schemas.microsoft.com/office/drawing/2014/main" id="{7F4BC8F4-22B3-D888-BCFE-923523B6A3FC}"/>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692F196-F998-3983-D237-6282E0227AC3}"/>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INTRODUCTION</a:t>
            </a:r>
            <a:endParaRPr lang="en-GB" sz="2800" dirty="0">
              <a:solidFill>
                <a:srgbClr val="FFFFFF"/>
              </a:solidFill>
            </a:endParaRPr>
          </a:p>
        </p:txBody>
      </p:sp>
      <p:sp>
        <p:nvSpPr>
          <p:cNvPr id="11" name="Rectangle 10">
            <a:extLst>
              <a:ext uri="{FF2B5EF4-FFF2-40B4-BE49-F238E27FC236}">
                <a16:creationId xmlns:a16="http://schemas.microsoft.com/office/drawing/2014/main" id="{3A2D9BB6-97BC-D2DC-8F75-77074B2A24AD}"/>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 name="Content Placeholder 2">
            <a:extLst>
              <a:ext uri="{FF2B5EF4-FFF2-40B4-BE49-F238E27FC236}">
                <a16:creationId xmlns:a16="http://schemas.microsoft.com/office/drawing/2014/main" id="{EBB1C039-6AFC-ECC8-75BF-3DC6FC8F75C4}"/>
              </a:ext>
            </a:extLst>
          </p:cNvPr>
          <p:cNvSpPr>
            <a:spLocks noGrp="1"/>
          </p:cNvSpPr>
          <p:nvPr>
            <p:ph idx="1"/>
          </p:nvPr>
        </p:nvSpPr>
        <p:spPr>
          <a:xfrm>
            <a:off x="4114394" y="448056"/>
            <a:ext cx="7611262" cy="5951024"/>
          </a:xfrm>
        </p:spPr>
        <p:txBody>
          <a:bodyPr anchor="ctr">
            <a:noAutofit/>
          </a:bodyPr>
          <a:lstStyle/>
          <a:p>
            <a:pPr marL="0" indent="0" algn="just">
              <a:lnSpc>
                <a:spcPct val="100000"/>
              </a:lnSpc>
              <a:buNone/>
            </a:pPr>
            <a:r>
              <a:rPr lang="en-GB" dirty="0"/>
              <a:t>Joseph feared God and obeyed his father, but his brothers were driven by envy, hatred, and deceit. Joseph suffered betrayal, slavery, temptation, false accusation, and imprisonment. But God remained with him and fulfilled His purpose for his life (</a:t>
            </a:r>
            <a:r>
              <a:rPr lang="en-GB" dirty="0" err="1"/>
              <a:t>Psa</a:t>
            </a:r>
            <a:r>
              <a:rPr lang="en-GB" dirty="0"/>
              <a:t> 34:19; Rom 8:28).</a:t>
            </a:r>
          </a:p>
          <a:p>
            <a:pPr marL="0" indent="0" algn="just">
              <a:lnSpc>
                <a:spcPct val="100000"/>
              </a:lnSpc>
              <a:buNone/>
            </a:pPr>
            <a:r>
              <a:rPr lang="en-GB" dirty="0"/>
              <a:t>This study warns against envy, immorality, and revenge and encourages us to live in obedience, purity, patience, and unwavering faith. Like Joseph, we must remain faithful through every trial, knowing that God’s purpose cannot be frustrated.</a:t>
            </a:r>
          </a:p>
        </p:txBody>
      </p:sp>
      <p:pic>
        <p:nvPicPr>
          <p:cNvPr id="4" name="Picture 3" descr="Logo&#10;&#10;Description automatically generated">
            <a:extLst>
              <a:ext uri="{FF2B5EF4-FFF2-40B4-BE49-F238E27FC236}">
                <a16:creationId xmlns:a16="http://schemas.microsoft.com/office/drawing/2014/main" id="{6E81A339-E23E-2B46-A7F0-C59C965238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058351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037182" y="457199"/>
            <a:ext cx="7688474" cy="6068861"/>
          </a:xfrm>
        </p:spPr>
        <p:txBody>
          <a:bodyPr anchor="ctr">
            <a:noAutofit/>
          </a:bodyPr>
          <a:lstStyle/>
          <a:p>
            <a:pPr marL="514350" indent="-514350" algn="just" eaLnBrk="0" fontAlgn="base" hangingPunct="0">
              <a:lnSpc>
                <a:spcPct val="100000"/>
              </a:lnSpc>
              <a:spcBef>
                <a:spcPct val="0"/>
              </a:spcBef>
              <a:spcAft>
                <a:spcPts val="600"/>
              </a:spcAft>
              <a:buFont typeface="+mj-lt"/>
              <a:buAutoNum type="arabicPeriod"/>
              <a:defRPr/>
            </a:pPr>
            <a:r>
              <a:rPr lang="en-GB" dirty="0"/>
              <a:t>Envy and hatred destroy relationships, but love and contentment preserve unity.</a:t>
            </a:r>
          </a:p>
          <a:p>
            <a:pPr marL="514350" indent="-514350" algn="just" eaLnBrk="0" fontAlgn="base" hangingPunct="0">
              <a:lnSpc>
                <a:spcPct val="100000"/>
              </a:lnSpc>
              <a:spcBef>
                <a:spcPct val="0"/>
              </a:spcBef>
              <a:spcAft>
                <a:spcPts val="600"/>
              </a:spcAft>
              <a:buFont typeface="+mj-lt"/>
              <a:buAutoNum type="arabicPeriod"/>
              <a:defRPr/>
            </a:pPr>
            <a:r>
              <a:rPr lang="en-GB" dirty="0"/>
              <a:t>God honours obedience, diligence, and integrity, even in times of suffering.</a:t>
            </a:r>
          </a:p>
          <a:p>
            <a:pPr marL="514350" indent="-514350" algn="just" eaLnBrk="0" fontAlgn="base" hangingPunct="0">
              <a:lnSpc>
                <a:spcPct val="100000"/>
              </a:lnSpc>
              <a:spcBef>
                <a:spcPct val="0"/>
              </a:spcBef>
              <a:spcAft>
                <a:spcPts val="600"/>
              </a:spcAft>
              <a:buFont typeface="+mj-lt"/>
              <a:buAutoNum type="arabicPeriod"/>
              <a:defRPr/>
            </a:pPr>
            <a:r>
              <a:rPr lang="en-GB" dirty="0"/>
              <a:t>No opposition can frustrate God’s purpose for those who trust and obey Him.</a:t>
            </a:r>
          </a:p>
          <a:p>
            <a:pPr marL="514350" indent="-514350" algn="just" eaLnBrk="0" fontAlgn="base" hangingPunct="0">
              <a:lnSpc>
                <a:spcPct val="100000"/>
              </a:lnSpc>
              <a:spcBef>
                <a:spcPct val="0"/>
              </a:spcBef>
              <a:spcAft>
                <a:spcPts val="600"/>
              </a:spcAft>
              <a:buFont typeface="+mj-lt"/>
              <a:buAutoNum type="arabicPeriod"/>
              <a:defRPr/>
            </a:pPr>
            <a:r>
              <a:rPr lang="en-GB" dirty="0"/>
              <a:t>Believers must flee sexual immorality and live holy lives that honour God.</a:t>
            </a:r>
          </a:p>
          <a:p>
            <a:pPr marL="514350" indent="-514350" algn="just" eaLnBrk="0" fontAlgn="base" hangingPunct="0">
              <a:lnSpc>
                <a:spcPct val="100000"/>
              </a:lnSpc>
              <a:spcBef>
                <a:spcPct val="0"/>
              </a:spcBef>
              <a:spcAft>
                <a:spcPts val="600"/>
              </a:spcAft>
              <a:buFont typeface="+mj-lt"/>
              <a:buAutoNum type="arabicPeriod"/>
              <a:defRPr/>
            </a:pPr>
            <a:r>
              <a:rPr lang="en-GB" dirty="0"/>
              <a:t>God’s presence is our greatest blessing, bringing protection, favour, and victory.</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800" b="1" dirty="0">
                <a:solidFill>
                  <a:srgbClr val="FFFFFF"/>
                </a:solidFill>
                <a:latin typeface="Cambria" panose="02040503050406030204" pitchFamily="18" charset="0"/>
              </a:rPr>
              <a:t>KEY LESSONS IN THE STUDY OF TODAY</a:t>
            </a:r>
            <a:endParaRPr lang="en-GB" altLang="en-US" sz="2800" b="1" dirty="0">
              <a:solidFill>
                <a:srgbClr val="FFFFFF"/>
              </a:solidFill>
              <a:latin typeface="Cambria" panose="02040503050406030204" pitchFamily="18" charset="0"/>
            </a:endParaRPr>
          </a:p>
        </p:txBody>
      </p:sp>
      <p:sp>
        <p:nvSpPr>
          <p:cNvPr id="2" name="Title 1"/>
          <p:cNvSpPr>
            <a:spLocks noGrp="1"/>
          </p:cNvSpPr>
          <p:nvPr>
            <p:ph type="title"/>
          </p:nvPr>
        </p:nvSpPr>
        <p:spPr>
          <a:xfrm>
            <a:off x="466344" y="4485736"/>
            <a:ext cx="3414368" cy="1818229"/>
          </a:xfrm>
        </p:spPr>
        <p:txBody>
          <a:bodyPr>
            <a:normAutofit/>
          </a:bodyPr>
          <a:lstStyle/>
          <a:p>
            <a:pPr algn="ctr"/>
            <a:r>
              <a:rPr lang="en-GB" sz="2800" b="1" i="1" dirty="0">
                <a:solidFill>
                  <a:srgbClr val="FFFFFF"/>
                </a:solidFill>
                <a:latin typeface="Cambria" panose="02040503050406030204" pitchFamily="18" charset="0"/>
                <a:ea typeface="Cambria" panose="02040503050406030204" pitchFamily="18" charset="0"/>
              </a:rPr>
              <a:t>The Plot Against Joseph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72D2-208E-9EBB-A07D-F3ABDB80F44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F505FBF5-F93C-B3E5-A499-A11F7726012C}"/>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76FC7103-DC4F-ECF4-FC8D-44283E4D170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0470E2E-2978-C687-1699-63147333A6D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9D901E-0F55-71B5-95B2-E73521B8DA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A51D66-29C9-B1FC-F56C-3F271253AAB9}"/>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1</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B526434-7CF2-5A32-0275-CB018C2A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BB2D1BC-904E-1511-0666-6FD5BE67205B}"/>
              </a:ext>
            </a:extLst>
          </p:cNvPr>
          <p:cNvGraphicFramePr>
            <a:graphicFrameLocks noGrp="1"/>
          </p:cNvGraphicFramePr>
          <p:nvPr>
            <p:ph idx="1"/>
            <p:extLst>
              <p:ext uri="{D42A27DB-BD31-4B8C-83A1-F6EECF244321}">
                <p14:modId xmlns:p14="http://schemas.microsoft.com/office/powerpoint/2010/main" val="1349659678"/>
              </p:ext>
            </p:extLst>
          </p:nvPr>
        </p:nvGraphicFramePr>
        <p:xfrm>
          <a:off x="1620560" y="2819730"/>
          <a:ext cx="8663308"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7645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7"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2</a:t>
            </a:r>
            <a:endParaRPr lang="en-GB" sz="4000" dirty="0">
              <a:solidFill>
                <a:srgbClr val="FFFFFF"/>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p:cNvGraphicFramePr>
            <a:graphicFrameLocks noGrp="1"/>
          </p:cNvGraphicFramePr>
          <p:nvPr>
            <p:ph idx="1"/>
            <p:extLst>
              <p:ext uri="{D42A27DB-BD31-4B8C-83A1-F6EECF244321}">
                <p14:modId xmlns:p14="http://schemas.microsoft.com/office/powerpoint/2010/main" val="2582277860"/>
              </p:ext>
            </p:extLst>
          </p:nvPr>
        </p:nvGraphicFramePr>
        <p:xfrm>
          <a:off x="644056" y="2615979"/>
          <a:ext cx="10591791"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A721-1AF0-7B24-99FF-5C00F835AE4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EAA8DE15-7CEA-49F0-95D2-2E28974A8841}"/>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A35F4C7A-4010-4EE2-94E5-FF15B68344DB}"/>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F4778B5-557B-8D9D-9669-035F0D748255}"/>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46116EE-8A15-5207-6E36-36872F671225}"/>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B5593FC-A334-2C40-F804-379EC13B4F7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3</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F401C03-15E1-11E6-A179-35BD741C0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26B2D8D-FB54-7DB7-7D99-F1CEBB1A4561}"/>
              </a:ext>
            </a:extLst>
          </p:cNvPr>
          <p:cNvGraphicFramePr>
            <a:graphicFrameLocks noGrp="1"/>
          </p:cNvGraphicFramePr>
          <p:nvPr>
            <p:ph idx="1"/>
            <p:extLst>
              <p:ext uri="{D42A27DB-BD31-4B8C-83A1-F6EECF244321}">
                <p14:modId xmlns:p14="http://schemas.microsoft.com/office/powerpoint/2010/main" val="1593923092"/>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6636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4E36-5B3D-9763-7A0C-F6E0C4DB05E7}"/>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BAC3C3E-0748-3ACD-6A3A-631331157B18}"/>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8E5F75BE-1917-1166-B928-15EA09353574}"/>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14AE07F-3CCB-779F-2E12-1C4F8793A32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98027C-0BE8-CCD7-D815-9E745DC7D3E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4</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29953CF1-8063-D0BC-4ED5-2B41F2EBC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F8DF4A3E-435E-F722-39A1-574728FC86C4}"/>
              </a:ext>
            </a:extLst>
          </p:cNvPr>
          <p:cNvGraphicFramePr>
            <a:graphicFrameLocks noGrp="1"/>
          </p:cNvGraphicFramePr>
          <p:nvPr>
            <p:ph idx="1"/>
            <p:extLst>
              <p:ext uri="{D42A27DB-BD31-4B8C-83A1-F6EECF244321}">
                <p14:modId xmlns:p14="http://schemas.microsoft.com/office/powerpoint/2010/main" val="331171870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6517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6287</TotalTime>
  <Words>1086</Words>
  <Application>Microsoft Office PowerPoint</Application>
  <PresentationFormat>Widescreen</PresentationFormat>
  <Paragraphs>75</Paragraphs>
  <Slides>14</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Calibri</vt:lpstr>
      <vt:lpstr>Calibri Light</vt:lpstr>
      <vt:lpstr>Cambria</vt:lpstr>
      <vt:lpstr>Office Theme</vt:lpstr>
      <vt:lpstr>SEARCH THE SCRIPTURES</vt:lpstr>
      <vt:lpstr>REVIEW OF THE ASSIGNMENT FROM LAST STUDY</vt:lpstr>
      <vt:lpstr> LESSON 29:  The Plot Against Joseph</vt:lpstr>
      <vt:lpstr>INTRODUCTION</vt:lpstr>
      <vt:lpstr>The Plot Against Joseph</vt:lpstr>
      <vt:lpstr>QUESTION 1</vt:lpstr>
      <vt:lpstr>QUESTION 2</vt:lpstr>
      <vt:lpstr>QUESTION 3</vt:lpstr>
      <vt:lpstr>QUESTION 4</vt:lpstr>
      <vt:lpstr>QUESTION 5</vt:lpstr>
      <vt:lpstr>QUESTION 6</vt:lpstr>
      <vt:lpstr>QUESTION 7</vt:lpstr>
      <vt:lpstr>CONCLUSION</vt:lpstr>
      <vt:lpstr>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G. ANOKYE</dc:creator>
  <cp:lastModifiedBy>DCLM NL</cp:lastModifiedBy>
  <cp:revision>251</cp:revision>
  <dcterms:modified xsi:type="dcterms:W3CDTF">2026-07-07T11:40:15Z</dcterms:modified>
</cp:coreProperties>
</file>