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94" r:id="rId3"/>
    <p:sldId id="300" r:id="rId4"/>
    <p:sldId id="258" r:id="rId5"/>
    <p:sldId id="259" r:id="rId6"/>
    <p:sldId id="287" r:id="rId7"/>
    <p:sldId id="283" r:id="rId8"/>
    <p:sldId id="276" r:id="rId9"/>
    <p:sldId id="292" r:id="rId10"/>
    <p:sldId id="297" r:id="rId11"/>
    <p:sldId id="296" r:id="rId12"/>
    <p:sldId id="298" r:id="rId13"/>
    <p:sldId id="299" r:id="rId14"/>
    <p:sldId id="269" r:id="rId15"/>
    <p:sldId id="288" r:id="rId16"/>
  </p:sldIdLst>
  <p:sldSz cx="12192000" cy="6858000"/>
  <p:notesSz cx="6858000" cy="9144000"/>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64A2C7-BBF9-4589-A6DD-9609ADCB2563}" v="4" dt="2026-07-07T11:58:42.9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5" autoAdjust="0"/>
    <p:restoredTop sz="76066" autoAdjust="0"/>
  </p:normalViewPr>
  <p:slideViewPr>
    <p:cSldViewPr snapToGrid="0">
      <p:cViewPr varScale="1">
        <p:scale>
          <a:sx n="74" d="100"/>
          <a:sy n="74" d="100"/>
        </p:scale>
        <p:origin x="43" y="9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CLM NL" userId="57f3ed0d-ae9c-485c-9738-6351eaddc248" providerId="ADAL" clId="{DB9D4196-092C-4817-BE64-F00FCE99FF6D}"/>
    <pc:docChg chg="custSel addSld modSld">
      <pc:chgData name="DCLM NL" userId="57f3ed0d-ae9c-485c-9738-6351eaddc248" providerId="ADAL" clId="{DB9D4196-092C-4817-BE64-F00FCE99FF6D}" dt="2026-07-07T11:58:20.164" v="133" actId="14100"/>
      <pc:docMkLst>
        <pc:docMk/>
      </pc:docMkLst>
      <pc:sldChg chg="modSp mod">
        <pc:chgData name="DCLM NL" userId="57f3ed0d-ae9c-485c-9738-6351eaddc248" providerId="ADAL" clId="{DB9D4196-092C-4817-BE64-F00FCE99FF6D}" dt="2026-07-07T11:57:34.593" v="129" actId="6549"/>
        <pc:sldMkLst>
          <pc:docMk/>
          <pc:sldMk cId="0" sldId="269"/>
        </pc:sldMkLst>
        <pc:spChg chg="mod">
          <ac:chgData name="DCLM NL" userId="57f3ed0d-ae9c-485c-9738-6351eaddc248" providerId="ADAL" clId="{DB9D4196-092C-4817-BE64-F00FCE99FF6D}" dt="2026-07-07T11:57:34.593" v="129" actId="6549"/>
          <ac:spMkLst>
            <pc:docMk/>
            <pc:sldMk cId="0" sldId="269"/>
            <ac:spMk id="3" creationId="{00000000-0000-0000-0000-000000000000}"/>
          </ac:spMkLst>
        </pc:spChg>
      </pc:sldChg>
      <pc:sldChg chg="modSp mod">
        <pc:chgData name="DCLM NL" userId="57f3ed0d-ae9c-485c-9738-6351eaddc248" providerId="ADAL" clId="{DB9D4196-092C-4817-BE64-F00FCE99FF6D}" dt="2026-07-07T11:55:58.485" v="106" actId="20577"/>
        <pc:sldMkLst>
          <pc:docMk/>
          <pc:sldMk cId="0" sldId="276"/>
        </pc:sldMkLst>
        <pc:graphicFrameChg chg="modGraphic">
          <ac:chgData name="DCLM NL" userId="57f3ed0d-ae9c-485c-9738-6351eaddc248" providerId="ADAL" clId="{DB9D4196-092C-4817-BE64-F00FCE99FF6D}" dt="2026-07-07T11:55:58.485" v="106" actId="20577"/>
          <ac:graphicFrameMkLst>
            <pc:docMk/>
            <pc:sldMk cId="0" sldId="276"/>
            <ac:graphicFrameMk id="6" creationId="{00000000-0000-0000-0000-000000000000}"/>
          </ac:graphicFrameMkLst>
        </pc:graphicFrameChg>
      </pc:sldChg>
      <pc:sldChg chg="modSp mod">
        <pc:chgData name="DCLM NL" userId="57f3ed0d-ae9c-485c-9738-6351eaddc248" providerId="ADAL" clId="{DB9D4196-092C-4817-BE64-F00FCE99FF6D}" dt="2026-07-07T11:55:30.753" v="96" actId="6549"/>
        <pc:sldMkLst>
          <pc:docMk/>
          <pc:sldMk cId="0" sldId="287"/>
        </pc:sldMkLst>
        <pc:spChg chg="mod">
          <ac:chgData name="DCLM NL" userId="57f3ed0d-ae9c-485c-9738-6351eaddc248" providerId="ADAL" clId="{DB9D4196-092C-4817-BE64-F00FCE99FF6D}" dt="2026-07-07T11:55:30.753" v="96" actId="6549"/>
          <ac:spMkLst>
            <pc:docMk/>
            <pc:sldMk cId="0" sldId="287"/>
            <ac:spMk id="3" creationId="{00000000-0000-0000-0000-000000000000}"/>
          </ac:spMkLst>
        </pc:spChg>
      </pc:sldChg>
      <pc:sldChg chg="modSp mod">
        <pc:chgData name="DCLM NL" userId="57f3ed0d-ae9c-485c-9738-6351eaddc248" providerId="ADAL" clId="{DB9D4196-092C-4817-BE64-F00FCE99FF6D}" dt="2026-07-07T11:58:20.164" v="133" actId="14100"/>
        <pc:sldMkLst>
          <pc:docMk/>
          <pc:sldMk cId="3147146620" sldId="288"/>
        </pc:sldMkLst>
        <pc:spChg chg="mod">
          <ac:chgData name="DCLM NL" userId="57f3ed0d-ae9c-485c-9738-6351eaddc248" providerId="ADAL" clId="{DB9D4196-092C-4817-BE64-F00FCE99FF6D}" dt="2026-07-07T11:58:20.164" v="133" actId="14100"/>
          <ac:spMkLst>
            <pc:docMk/>
            <pc:sldMk cId="3147146620" sldId="288"/>
            <ac:spMk id="3" creationId="{5726220F-64AF-5D4E-529F-4F53CD27DA00}"/>
          </ac:spMkLst>
        </pc:spChg>
      </pc:sldChg>
      <pc:sldChg chg="modSp mod">
        <pc:chgData name="DCLM NL" userId="57f3ed0d-ae9c-485c-9738-6351eaddc248" providerId="ADAL" clId="{DB9D4196-092C-4817-BE64-F00FCE99FF6D}" dt="2026-07-07T11:56:09.103" v="107" actId="20577"/>
        <pc:sldMkLst>
          <pc:docMk/>
          <pc:sldMk cId="1496636655" sldId="292"/>
        </pc:sldMkLst>
        <pc:graphicFrameChg chg="modGraphic">
          <ac:chgData name="DCLM NL" userId="57f3ed0d-ae9c-485c-9738-6351eaddc248" providerId="ADAL" clId="{DB9D4196-092C-4817-BE64-F00FCE99FF6D}" dt="2026-07-07T11:56:09.103" v="107" actId="20577"/>
          <ac:graphicFrameMkLst>
            <pc:docMk/>
            <pc:sldMk cId="1496636655" sldId="292"/>
            <ac:graphicFrameMk id="6" creationId="{126B2D8D-FB54-7DB7-7D99-F1CEBB1A4561}"/>
          </ac:graphicFrameMkLst>
        </pc:graphicFrameChg>
      </pc:sldChg>
      <pc:sldChg chg="modSp mod">
        <pc:chgData name="DCLM NL" userId="57f3ed0d-ae9c-485c-9738-6351eaddc248" providerId="ADAL" clId="{DB9D4196-092C-4817-BE64-F00FCE99FF6D}" dt="2026-07-07T11:52:02.359" v="19" actId="114"/>
        <pc:sldMkLst>
          <pc:docMk/>
          <pc:sldMk cId="402866119" sldId="294"/>
        </pc:sldMkLst>
        <pc:spChg chg="mod">
          <ac:chgData name="DCLM NL" userId="57f3ed0d-ae9c-485c-9738-6351eaddc248" providerId="ADAL" clId="{DB9D4196-092C-4817-BE64-F00FCE99FF6D}" dt="2026-07-07T11:52:02.359" v="19" actId="114"/>
          <ac:spMkLst>
            <pc:docMk/>
            <pc:sldMk cId="402866119" sldId="294"/>
            <ac:spMk id="3" creationId="{00000000-0000-0000-0000-000000000000}"/>
          </ac:spMkLst>
        </pc:spChg>
      </pc:sldChg>
      <pc:sldChg chg="modSp mod">
        <pc:chgData name="DCLM NL" userId="57f3ed0d-ae9c-485c-9738-6351eaddc248" providerId="ADAL" clId="{DB9D4196-092C-4817-BE64-F00FCE99FF6D}" dt="2026-07-07T11:56:35.665" v="110" actId="20577"/>
        <pc:sldMkLst>
          <pc:docMk/>
          <pc:sldMk cId="2551624157" sldId="298"/>
        </pc:sldMkLst>
        <pc:graphicFrameChg chg="modGraphic">
          <ac:chgData name="DCLM NL" userId="57f3ed0d-ae9c-485c-9738-6351eaddc248" providerId="ADAL" clId="{DB9D4196-092C-4817-BE64-F00FCE99FF6D}" dt="2026-07-07T11:56:35.665" v="110" actId="20577"/>
          <ac:graphicFrameMkLst>
            <pc:docMk/>
            <pc:sldMk cId="2551624157" sldId="298"/>
            <ac:graphicFrameMk id="6" creationId="{5E14B331-F08D-36DB-185C-A72CF1BCB00F}"/>
          </ac:graphicFrameMkLst>
        </pc:graphicFrameChg>
      </pc:sldChg>
      <pc:sldChg chg="modSp add mod">
        <pc:chgData name="DCLM NL" userId="57f3ed0d-ae9c-485c-9738-6351eaddc248" providerId="ADAL" clId="{DB9D4196-092C-4817-BE64-F00FCE99FF6D}" dt="2026-07-07T11:52:58.327" v="34"/>
        <pc:sldMkLst>
          <pc:docMk/>
          <pc:sldMk cId="145279556" sldId="300"/>
        </pc:sldMkLst>
        <pc:spChg chg="mod">
          <ac:chgData name="DCLM NL" userId="57f3ed0d-ae9c-485c-9738-6351eaddc248" providerId="ADAL" clId="{DB9D4196-092C-4817-BE64-F00FCE99FF6D}" dt="2026-07-07T11:52:33.393" v="32" actId="20577"/>
          <ac:spMkLst>
            <pc:docMk/>
            <pc:sldMk cId="145279556" sldId="300"/>
            <ac:spMk id="2" creationId="{8CE91BBB-D24D-47C8-B6C2-9556CFE67ED3}"/>
          </ac:spMkLst>
        </pc:spChg>
        <pc:spChg chg="mod">
          <ac:chgData name="DCLM NL" userId="57f3ed0d-ae9c-485c-9738-6351eaddc248" providerId="ADAL" clId="{DB9D4196-092C-4817-BE64-F00FCE99FF6D}" dt="2026-07-07T11:52:58.327" v="34"/>
          <ac:spMkLst>
            <pc:docMk/>
            <pc:sldMk cId="145279556" sldId="300"/>
            <ac:spMk id="3" creationId="{F6E7F937-2BDA-CEE2-857D-B0527BCC65E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 What should be the attitude of a believer in times of </a:t>
          </a:r>
          <a:r>
            <a:rPr lang="nl-NL" sz="3200" kern="1200" dirty="0"/>
            <a:t>adversity?</a:t>
          </a:r>
        </a:p>
        <a:p>
          <a:r>
            <a:rPr lang="nl-NL" sz="3200" b="1" i="1" kern="1200" dirty="0">
              <a:solidFill>
                <a:schemeClr val="tx1"/>
              </a:solidFill>
              <a:latin typeface="+mn-lt"/>
              <a:ea typeface="+mn-ea"/>
              <a:cs typeface="+mn-cs"/>
            </a:rPr>
            <a:t>James 1:2-3; 1 Peter 5:7; Psalm 46:1 </a:t>
          </a:r>
          <a:endParaRPr lang="en-GB" sz="3200" b="1" i="1" kern="1200" dirty="0">
            <a:solidFill>
              <a:schemeClr val="tx1"/>
            </a:solidFill>
            <a:latin typeface="+mn-lt"/>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8861" custScaleY="76115" custLinFactNeighborX="-13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What should be our attitude to dreams, and what caution should we exercise about them?</a:t>
          </a:r>
        </a:p>
        <a:p>
          <a:pPr algn="ctr">
            <a:lnSpc>
              <a:spcPct val="100000"/>
            </a:lnSpc>
            <a:spcBef>
              <a:spcPct val="0"/>
            </a:spcBef>
            <a:spcAft>
              <a:spcPts val="600"/>
            </a:spcAft>
          </a:pPr>
          <a:r>
            <a:rPr lang="nl-NL" sz="3200" b="1" i="1" kern="1200" dirty="0">
              <a:solidFill>
                <a:schemeClr val="tx1"/>
              </a:solidFill>
            </a:rPr>
            <a:t>Ecclesiastes 5:3,7; Isaiah 8:20</a:t>
          </a:r>
          <a:endParaRPr lang="en-GB" sz="3200" b="1" i="1" kern="1200" dirty="0">
            <a:solidFill>
              <a:schemeClr val="tx1"/>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896"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Why does God speak through dreams, especially to </a:t>
          </a:r>
          <a:r>
            <a:rPr lang="nl-NL" sz="3200" dirty="0"/>
            <a:t>the heathen?</a:t>
          </a:r>
        </a:p>
        <a:p>
          <a:pPr algn="ctr">
            <a:lnSpc>
              <a:spcPct val="100000"/>
            </a:lnSpc>
            <a:spcBef>
              <a:spcPct val="0"/>
            </a:spcBef>
            <a:spcAft>
              <a:spcPts val="600"/>
            </a:spcAft>
          </a:pPr>
          <a:r>
            <a:rPr lang="nl-NL" sz="3200" b="1" i="1" dirty="0"/>
            <a:t>Job 33:14-17,23,24</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60158"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Mention the three essentials in Joseph’s </a:t>
          </a:r>
          <a:r>
            <a:rPr lang="nl-NL" sz="3200" kern="1200" dirty="0"/>
            <a:t>interpretation and counsel.</a:t>
          </a:r>
        </a:p>
        <a:p>
          <a:pPr algn="ctr"/>
          <a:r>
            <a:rPr lang="en-US" sz="3200" b="1" i="1" kern="1200" dirty="0"/>
            <a:t>Genesis 41:25,29,30,33,35</a:t>
          </a:r>
          <a:endParaRPr lang="en-US" sz="3200" kern="1200"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What is the similarity between Pharaoh’s dream and the current state of the world?</a:t>
          </a:r>
        </a:p>
        <a:p>
          <a:pPr algn="ctr"/>
          <a:r>
            <a:rPr lang="nl-NL" sz="3200" b="1" i="1" dirty="0"/>
            <a:t>Matthew 24:21; 28:18,19 </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72363"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Mention some success qualities in Joseph and how you can apply them to the task of soul-winning.</a:t>
          </a:r>
        </a:p>
        <a:p>
          <a:pPr algn="ctr"/>
          <a:r>
            <a:rPr lang="nl-NL" sz="3200" b="1" i="1" dirty="0"/>
            <a:t>Genesis 45:7; Genesis 41:33-35, 37 </a:t>
          </a:r>
          <a:endParaRPr lang="en-GB" sz="3200" b="1" i="1" dirty="0"/>
        </a:p>
      </dgm:t>
    </dgm:pt>
    <dgm:pt modelId="{8B714856-D08B-41FD-BF3A-5E4B3859D26F}" type="sibTrans" cxnId="{E42147C2-4BB6-4E89-85A7-F14B7BF4B1C5}">
      <dgm:prSet/>
      <dgm:spPr/>
      <dgm:t>
        <a:bodyPr/>
        <a:lstStyle/>
        <a:p>
          <a:endParaRPr lang="en-US"/>
        </a:p>
      </dgm:t>
    </dgm:pt>
    <dgm:pt modelId="{9E84C169-3ED9-436C-BE7D-98EA155ECFDB}" type="par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7400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How did Joseph overcome his adversaries?</a:t>
          </a:r>
        </a:p>
        <a:p>
          <a:pPr algn="ctr">
            <a:lnSpc>
              <a:spcPct val="100000"/>
            </a:lnSpc>
            <a:spcBef>
              <a:spcPct val="0"/>
            </a:spcBef>
            <a:spcAft>
              <a:spcPts val="600"/>
            </a:spcAft>
          </a:pPr>
          <a:r>
            <a:rPr lang="en-US" sz="3200" b="1" i="1" dirty="0">
              <a:solidFill>
                <a:schemeClr val="tx1"/>
              </a:solidFill>
            </a:rPr>
            <a:t>Gen 50:20; Gen 45:4,5,7;</a:t>
          </a:r>
          <a:r>
            <a:rPr lang="en-US" sz="3200" b="1" i="1" dirty="0">
              <a:solidFill>
                <a:srgbClr val="FF0000"/>
              </a:solidFill>
            </a:rPr>
            <a:t> </a:t>
          </a:r>
          <a:r>
            <a:rPr lang="en-US" sz="3200" b="1" i="1" dirty="0">
              <a:solidFill>
                <a:schemeClr val="tx1"/>
              </a:solidFill>
            </a:rPr>
            <a:t>Gen 39:7-9</a:t>
          </a:r>
          <a:r>
            <a:rPr lang="en-US" sz="3200" b="1" i="1" dirty="0">
              <a:solidFill>
                <a:srgbClr val="FF0000"/>
              </a:solidFill>
            </a:rPr>
            <a:t> </a:t>
          </a:r>
          <a:endParaRPr lang="en-GB" sz="3200" b="1" i="1" dirty="0">
            <a:solidFill>
              <a:srgbClr val="FF0000"/>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7400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7742" y="-174292"/>
          <a:ext cx="7439393" cy="302511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873176" y="486369"/>
          <a:ext cx="7439393" cy="302511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 What should be the attitude of a believer in times of </a:t>
          </a:r>
          <a:r>
            <a:rPr lang="nl-NL" sz="3200" kern="1200" dirty="0"/>
            <a:t>adversity?</a:t>
          </a:r>
        </a:p>
        <a:p>
          <a:pPr marL="0" lvl="0" indent="0" defTabSz="1422400">
            <a:buNone/>
          </a:pPr>
          <a:r>
            <a:rPr lang="nl-NL" sz="3200" b="1" i="1" kern="1200" dirty="0">
              <a:solidFill>
                <a:schemeClr val="tx1"/>
              </a:solidFill>
              <a:latin typeface="+mn-lt"/>
              <a:ea typeface="+mn-ea"/>
              <a:cs typeface="+mn-cs"/>
            </a:rPr>
            <a:t>James 1:2-3; 1 Peter 5:7; Psalm 46:1 </a:t>
          </a:r>
          <a:endParaRPr lang="en-GB" sz="3200" b="1" i="1" kern="1200" dirty="0">
            <a:solidFill>
              <a:schemeClr val="tx1"/>
            </a:solidFill>
            <a:latin typeface="+mn-lt"/>
          </a:endParaRPr>
        </a:p>
      </dsp:txBody>
      <dsp:txXfrm>
        <a:off x="961779" y="574972"/>
        <a:ext cx="7262187" cy="2847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52813" y="2027"/>
          <a:ext cx="7196249" cy="302993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042727" y="657446"/>
          <a:ext cx="7196249" cy="302993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should be our attitude to dreams, and what caution should we exercise about them?</a:t>
          </a:r>
        </a:p>
        <a:p>
          <a:pPr marL="0" lvl="0" indent="0" algn="ctr" defTabSz="1422400">
            <a:lnSpc>
              <a:spcPct val="100000"/>
            </a:lnSpc>
            <a:spcBef>
              <a:spcPct val="0"/>
            </a:spcBef>
            <a:spcAft>
              <a:spcPts val="600"/>
            </a:spcAft>
            <a:buNone/>
          </a:pPr>
          <a:r>
            <a:rPr lang="nl-NL" sz="3200" b="1" i="1" kern="1200" dirty="0">
              <a:solidFill>
                <a:schemeClr val="tx1"/>
              </a:solidFill>
            </a:rPr>
            <a:t>Ecclesiastes 5:3,7; Isaiah 8:20</a:t>
          </a:r>
          <a:endParaRPr lang="en-GB" sz="3200" b="1" i="1" kern="1200" dirty="0">
            <a:solidFill>
              <a:schemeClr val="tx1"/>
            </a:solidFill>
            <a:latin typeface="Calibri"/>
            <a:ea typeface="+mn-ea"/>
            <a:cs typeface="+mn-cs"/>
          </a:endParaRPr>
        </a:p>
      </dsp:txBody>
      <dsp:txXfrm>
        <a:off x="2131471" y="746190"/>
        <a:ext cx="7018761" cy="28524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96749" y="1387"/>
          <a:ext cx="7606613"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1924465" y="502717"/>
          <a:ext cx="7606613"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Why does God speak through dreams, especially to </a:t>
          </a:r>
          <a:r>
            <a:rPr lang="nl-NL" sz="3200" kern="1200" dirty="0"/>
            <a:t>the heathen?</a:t>
          </a:r>
        </a:p>
        <a:p>
          <a:pPr marL="0" lvl="0" indent="0" algn="ctr" defTabSz="1422400">
            <a:lnSpc>
              <a:spcPct val="100000"/>
            </a:lnSpc>
            <a:spcBef>
              <a:spcPct val="0"/>
            </a:spcBef>
            <a:spcAft>
              <a:spcPts val="600"/>
            </a:spcAft>
            <a:buNone/>
          </a:pPr>
          <a:r>
            <a:rPr lang="nl-NL" sz="3200" b="1" i="1" kern="1200" dirty="0"/>
            <a:t>Job 33:14-17,23,24</a:t>
          </a:r>
          <a:endParaRPr lang="en-GB" sz="3200" b="1" i="1" kern="1200" dirty="0"/>
        </a:p>
      </dsp:txBody>
      <dsp:txXfrm>
        <a:off x="2017759" y="596011"/>
        <a:ext cx="7420025"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Mention the three essentials in Joseph’s </a:t>
          </a:r>
          <a:r>
            <a:rPr lang="nl-NL" sz="3200" kern="1200" dirty="0"/>
            <a:t>interpretation and counsel.</a:t>
          </a:r>
        </a:p>
        <a:p>
          <a:pPr marL="0" lvl="0" indent="0" algn="ctr" defTabSz="1422400">
            <a:buNone/>
          </a:pPr>
          <a:r>
            <a:rPr lang="en-US" sz="3200" b="1" i="1" kern="1200" dirty="0"/>
            <a:t>Genesis 41:25,29,30,33,35</a:t>
          </a:r>
          <a:endParaRPr lang="en-US" sz="3200" kern="1200" dirty="0"/>
        </a:p>
      </dsp:txBody>
      <dsp:txXfrm>
        <a:off x="2383870" y="596011"/>
        <a:ext cx="6687804"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106914" y="1387"/>
          <a:ext cx="8186283"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1634630" y="502717"/>
          <a:ext cx="8186283"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is the similarity between Pharaoh’s dream and the current state of the world?</a:t>
          </a:r>
        </a:p>
        <a:p>
          <a:pPr marL="0" lvl="0" indent="0" algn="ctr" defTabSz="1422400">
            <a:buNone/>
          </a:pPr>
          <a:r>
            <a:rPr lang="nl-NL" sz="3200" b="1" i="1" kern="1200" dirty="0"/>
            <a:t>Matthew 24:21; 28:18,19 </a:t>
          </a:r>
          <a:endParaRPr lang="en-GB" sz="3200" b="1" i="1" kern="1200" dirty="0"/>
        </a:p>
      </dsp:txBody>
      <dsp:txXfrm>
        <a:off x="1727924" y="596011"/>
        <a:ext cx="7999695"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068016" y="1387"/>
          <a:ext cx="8264079"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1595732" y="502717"/>
          <a:ext cx="8264079"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Mention some success qualities in Joseph and how you can apply them to the task of soul-winning.</a:t>
          </a:r>
        </a:p>
        <a:p>
          <a:pPr marL="0" lvl="0" indent="0" algn="ctr" defTabSz="1422400">
            <a:buNone/>
          </a:pPr>
          <a:r>
            <a:rPr lang="nl-NL" sz="3200" b="1" i="1" kern="1200" dirty="0"/>
            <a:t>Genesis 45:7; Genesis 41:33-35, 37 </a:t>
          </a:r>
          <a:endParaRPr lang="en-GB" sz="3200" b="1" i="1" kern="1200" dirty="0"/>
        </a:p>
      </dsp:txBody>
      <dsp:txXfrm>
        <a:off x="1689026" y="596011"/>
        <a:ext cx="8077491"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068016" y="1387"/>
          <a:ext cx="8264079"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1595732" y="502717"/>
          <a:ext cx="8264079"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How did Joseph overcome his adversaries?</a:t>
          </a:r>
        </a:p>
        <a:p>
          <a:pPr marL="0" lvl="0" indent="0" algn="ctr" defTabSz="1422400">
            <a:lnSpc>
              <a:spcPct val="100000"/>
            </a:lnSpc>
            <a:spcBef>
              <a:spcPct val="0"/>
            </a:spcBef>
            <a:spcAft>
              <a:spcPts val="600"/>
            </a:spcAft>
            <a:buNone/>
          </a:pPr>
          <a:r>
            <a:rPr lang="en-US" sz="3200" b="1" i="1" kern="1200" dirty="0">
              <a:solidFill>
                <a:schemeClr val="tx1"/>
              </a:solidFill>
            </a:rPr>
            <a:t>Gen 50:20; Gen 45:4,5,7;</a:t>
          </a:r>
          <a:r>
            <a:rPr lang="en-US" sz="3200" b="1" i="1" kern="1200" dirty="0">
              <a:solidFill>
                <a:srgbClr val="FF0000"/>
              </a:solidFill>
            </a:rPr>
            <a:t> </a:t>
          </a:r>
          <a:r>
            <a:rPr lang="en-US" sz="3200" b="1" i="1" kern="1200" dirty="0">
              <a:solidFill>
                <a:schemeClr val="tx1"/>
              </a:solidFill>
            </a:rPr>
            <a:t>Gen 39:7-9</a:t>
          </a:r>
          <a:r>
            <a:rPr lang="en-US" sz="3200" b="1" i="1" kern="1200" dirty="0">
              <a:solidFill>
                <a:srgbClr val="FF0000"/>
              </a:solidFill>
            </a:rPr>
            <a:t> </a:t>
          </a:r>
          <a:endParaRPr lang="en-GB" sz="3200" b="1" i="1" kern="1200" dirty="0">
            <a:solidFill>
              <a:srgbClr val="FF0000"/>
            </a:solidFill>
          </a:endParaRPr>
        </a:p>
      </dsp:txBody>
      <dsp:txXfrm>
        <a:off x="1689026" y="596011"/>
        <a:ext cx="8077491" cy="29987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99BDD5-BA06-4E29-8B13-3C82608DB588}"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05F175-DDF5-4570-A698-9A96E4F2BEA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2</a:t>
            </a:fld>
            <a:endParaRPr lang="en-US"/>
          </a:p>
        </p:txBody>
      </p:sp>
    </p:spTree>
    <p:extLst>
      <p:ext uri="{BB962C8B-B14F-4D97-AF65-F5344CB8AC3E}">
        <p14:creationId xmlns:p14="http://schemas.microsoft.com/office/powerpoint/2010/main" val="3554625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fld id="{C505F175-DDF5-4570-A698-9A96E4F2BEA7}" type="slidenum">
              <a:rPr lang="en-US" smtClean="0"/>
              <a:t>11</a:t>
            </a:fld>
            <a:endParaRPr lang="en-US"/>
          </a:p>
        </p:txBody>
      </p:sp>
    </p:spTree>
    <p:extLst>
      <p:ext uri="{BB962C8B-B14F-4D97-AF65-F5344CB8AC3E}">
        <p14:creationId xmlns:p14="http://schemas.microsoft.com/office/powerpoint/2010/main" val="3664336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DF0C3-E26E-C3F8-E306-6FE3DE48CF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FEAFB0-3AE8-BAF6-DFF5-4F60F1DA892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99CD022-8EF5-B782-3EFF-781738BA93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AB9E4B-1DB8-A4B2-72D4-32002F962229}"/>
              </a:ext>
            </a:extLst>
          </p:cNvPr>
          <p:cNvSpPr>
            <a:spLocks noGrp="1"/>
          </p:cNvSpPr>
          <p:nvPr>
            <p:ph type="sldNum" sz="quarter" idx="5"/>
          </p:nvPr>
        </p:nvSpPr>
        <p:spPr/>
        <p:txBody>
          <a:bodyPr/>
          <a:lstStyle/>
          <a:p>
            <a:fld id="{C505F175-DDF5-4570-A698-9A96E4F2BEA7}" type="slidenum">
              <a:rPr lang="en-US" smtClean="0"/>
              <a:t>12</a:t>
            </a:fld>
            <a:endParaRPr lang="en-US"/>
          </a:p>
        </p:txBody>
      </p:sp>
    </p:spTree>
    <p:extLst>
      <p:ext uri="{BB962C8B-B14F-4D97-AF65-F5344CB8AC3E}">
        <p14:creationId xmlns:p14="http://schemas.microsoft.com/office/powerpoint/2010/main" val="1002310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AEF0D-9CE3-F218-EC88-35A409C0B7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F708D-4C9F-B28A-CB99-00593224B6C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C1AF7CF-B702-FDC7-2F0F-C0028A7E61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7D6DE3-1F92-3D16-9887-8ADE2C93D80F}"/>
              </a:ext>
            </a:extLst>
          </p:cNvPr>
          <p:cNvSpPr>
            <a:spLocks noGrp="1"/>
          </p:cNvSpPr>
          <p:nvPr>
            <p:ph type="sldNum" sz="quarter" idx="5"/>
          </p:nvPr>
        </p:nvSpPr>
        <p:spPr/>
        <p:txBody>
          <a:bodyPr/>
          <a:lstStyle/>
          <a:p>
            <a:fld id="{C505F175-DDF5-4570-A698-9A96E4F2BEA7}" type="slidenum">
              <a:rPr lang="en-US" smtClean="0"/>
              <a:t>13</a:t>
            </a:fld>
            <a:endParaRPr lang="en-US"/>
          </a:p>
        </p:txBody>
      </p:sp>
    </p:spTree>
    <p:extLst>
      <p:ext uri="{BB962C8B-B14F-4D97-AF65-F5344CB8AC3E}">
        <p14:creationId xmlns:p14="http://schemas.microsoft.com/office/powerpoint/2010/main" val="570022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14</a:t>
            </a:fld>
            <a:endParaRPr lang="en-US"/>
          </a:p>
        </p:txBody>
      </p:sp>
    </p:spTree>
    <p:extLst>
      <p:ext uri="{BB962C8B-B14F-4D97-AF65-F5344CB8AC3E}">
        <p14:creationId xmlns:p14="http://schemas.microsoft.com/office/powerpoint/2010/main" val="2635277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275A-5475-C99F-E724-E3FD7D2866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138F26-136A-FDCD-63DB-29F036FBD4C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9834FC8-ED4E-258F-9690-D14D36442DB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A68EBC7-5306-8425-F7CE-9547CCD85012}"/>
              </a:ext>
            </a:extLst>
          </p:cNvPr>
          <p:cNvSpPr>
            <a:spLocks noGrp="1"/>
          </p:cNvSpPr>
          <p:nvPr>
            <p:ph type="sldNum" sz="quarter" idx="5"/>
          </p:nvPr>
        </p:nvSpPr>
        <p:spPr/>
        <p:txBody>
          <a:bodyPr/>
          <a:lstStyle/>
          <a:p>
            <a:fld id="{C505F175-DDF5-4570-A698-9A96E4F2BEA7}" type="slidenum">
              <a:rPr lang="en-US" smtClean="0"/>
              <a:t>3</a:t>
            </a:fld>
            <a:endParaRPr lang="en-US"/>
          </a:p>
        </p:txBody>
      </p:sp>
    </p:spTree>
    <p:extLst>
      <p:ext uri="{BB962C8B-B14F-4D97-AF65-F5344CB8AC3E}">
        <p14:creationId xmlns:p14="http://schemas.microsoft.com/office/powerpoint/2010/main" val="150427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4</a:t>
            </a:fld>
            <a:endParaRPr lang="en-US"/>
          </a:p>
        </p:txBody>
      </p:sp>
    </p:spTree>
    <p:extLst>
      <p:ext uri="{BB962C8B-B14F-4D97-AF65-F5344CB8AC3E}">
        <p14:creationId xmlns:p14="http://schemas.microsoft.com/office/powerpoint/2010/main" val="3404891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5</a:t>
            </a:fld>
            <a:endParaRPr lang="en-US"/>
          </a:p>
        </p:txBody>
      </p:sp>
    </p:spTree>
    <p:extLst>
      <p:ext uri="{BB962C8B-B14F-4D97-AF65-F5344CB8AC3E}">
        <p14:creationId xmlns:p14="http://schemas.microsoft.com/office/powerpoint/2010/main" val="1777761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just" defTabSz="914400" rtl="0" eaLnBrk="0" fontAlgn="base" latinLnBrk="0" hangingPunct="0">
              <a:lnSpc>
                <a:spcPct val="100000"/>
              </a:lnSpc>
              <a:spcBef>
                <a:spcPct val="0"/>
              </a:spcBef>
              <a:spcAft>
                <a:spcPts val="600"/>
              </a:spcAft>
              <a:buClrTx/>
              <a:buSzTx/>
              <a:buFont typeface="+mj-lt"/>
              <a:buNone/>
              <a:tabLst/>
              <a:defRPr/>
            </a:pPr>
            <a:r>
              <a:rPr lang="en-US" dirty="0">
                <a:solidFill>
                  <a:srgbClr val="FF0000"/>
                </a:solidFill>
              </a:rPr>
              <a:t>Joseph was imprisoned despite his innocence, yet he maintained his integrity.</a:t>
            </a:r>
          </a:p>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6</a:t>
            </a:fld>
            <a:endParaRPr lang="en-US"/>
          </a:p>
        </p:txBody>
      </p:sp>
    </p:spTree>
    <p:extLst>
      <p:ext uri="{BB962C8B-B14F-4D97-AF65-F5344CB8AC3E}">
        <p14:creationId xmlns:p14="http://schemas.microsoft.com/office/powerpoint/2010/main" val="1469659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7</a:t>
            </a:fld>
            <a:endParaRPr lang="en-US"/>
          </a:p>
        </p:txBody>
      </p:sp>
    </p:spTree>
    <p:extLst>
      <p:ext uri="{BB962C8B-B14F-4D97-AF65-F5344CB8AC3E}">
        <p14:creationId xmlns:p14="http://schemas.microsoft.com/office/powerpoint/2010/main" val="2869163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C505F175-DDF5-4570-A698-9A96E4F2BEA7}" type="slidenum">
              <a:rPr lang="en-US" smtClean="0"/>
              <a:t>8</a:t>
            </a:fld>
            <a:endParaRPr lang="en-US"/>
          </a:p>
        </p:txBody>
      </p:sp>
    </p:spTree>
    <p:extLst>
      <p:ext uri="{BB962C8B-B14F-4D97-AF65-F5344CB8AC3E}">
        <p14:creationId xmlns:p14="http://schemas.microsoft.com/office/powerpoint/2010/main" val="2510542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9</a:t>
            </a:fld>
            <a:endParaRPr lang="en-US"/>
          </a:p>
        </p:txBody>
      </p:sp>
    </p:spTree>
    <p:extLst>
      <p:ext uri="{BB962C8B-B14F-4D97-AF65-F5344CB8AC3E}">
        <p14:creationId xmlns:p14="http://schemas.microsoft.com/office/powerpoint/2010/main" val="1735794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5FDB-682A-6BB7-BB3C-96BA2B131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CF6D0-FF48-3C8C-45E3-DC28760BCE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2E4362-54B5-DF03-E609-1A448B01B5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9E7D51-3B11-D82C-4578-218D1FB7CF11}"/>
              </a:ext>
            </a:extLst>
          </p:cNvPr>
          <p:cNvSpPr>
            <a:spLocks noGrp="1"/>
          </p:cNvSpPr>
          <p:nvPr>
            <p:ph type="sldNum" sz="quarter" idx="5"/>
          </p:nvPr>
        </p:nvSpPr>
        <p:spPr/>
        <p:txBody>
          <a:bodyPr/>
          <a:lstStyle/>
          <a:p>
            <a:fld id="{C505F175-DDF5-4570-A698-9A96E4F2BEA7}" type="slidenum">
              <a:rPr lang="en-US" smtClean="0"/>
              <a:t>10</a:t>
            </a:fld>
            <a:endParaRPr lang="en-US"/>
          </a:p>
        </p:txBody>
      </p:sp>
    </p:spTree>
    <p:extLst>
      <p:ext uri="{BB962C8B-B14F-4D97-AF65-F5344CB8AC3E}">
        <p14:creationId xmlns:p14="http://schemas.microsoft.com/office/powerpoint/2010/main" val="1768580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07/07/2026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07/07/2026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07/07/2026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07/07/2026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dirty="0"/>
              <a:t>09-08-2026</a:t>
            </a:r>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4E36-5B3D-9763-7A0C-F6E0C4DB05E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BAC3C3E-0748-3ACD-6A3A-631331157B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8E5F75BE-1917-1166-B928-15EA09353574}"/>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14AE07F-3CCB-779F-2E12-1C4F8793A32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98027C-0BE8-CCD7-D815-9E745DC7D3E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9953CF1-8063-D0BC-4ED5-2B41F2EBC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F8DF4A3E-435E-F722-39A1-574728FC86C4}"/>
              </a:ext>
            </a:extLst>
          </p:cNvPr>
          <p:cNvGraphicFramePr>
            <a:graphicFrameLocks noGrp="1"/>
          </p:cNvGraphicFramePr>
          <p:nvPr>
            <p:ph idx="1"/>
            <p:extLst>
              <p:ext uri="{D42A27DB-BD31-4B8C-83A1-F6EECF244321}">
                <p14:modId xmlns:p14="http://schemas.microsoft.com/office/powerpoint/2010/main" val="260087871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517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extLst>
              <p:ext uri="{D42A27DB-BD31-4B8C-83A1-F6EECF244321}">
                <p14:modId xmlns:p14="http://schemas.microsoft.com/office/powerpoint/2010/main" val="191307763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3765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FE8B7-5C27-FB9F-469F-C3AFC1265680}"/>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DD6A9D44-E4F1-F7D2-1CA0-0A13BEC57E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BE01FA6B-1463-AFB6-512A-0BDEA4A841F6}"/>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0AC615C-02AE-EE76-F5E0-BF02A33E2E39}"/>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7E6A651-9D14-B671-D219-A763757C1BC4}"/>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FD7D320-DB05-4934-D0C3-E89133BD65BA}"/>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9186F072-0143-C4DA-BC84-EAC74EEBC1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5E14B331-F08D-36DB-185C-A72CF1BCB00F}"/>
              </a:ext>
            </a:extLst>
          </p:cNvPr>
          <p:cNvGraphicFramePr>
            <a:graphicFrameLocks noGrp="1"/>
          </p:cNvGraphicFramePr>
          <p:nvPr>
            <p:ph idx="1"/>
            <p:extLst>
              <p:ext uri="{D42A27DB-BD31-4B8C-83A1-F6EECF244321}">
                <p14:modId xmlns:p14="http://schemas.microsoft.com/office/powerpoint/2010/main" val="51763047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51624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474F5-682F-E0B2-385A-D8BF2B8C8004}"/>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10A0F62-3A63-578C-5E89-42552F802DAF}"/>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6C54E56B-43BC-3879-A8EA-53FEC0B5FF39}"/>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1252BC8-2102-ACC3-6FC0-E9EEF159E0F4}"/>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14E1AAF-0171-D9B4-45FD-825578E8B12F}"/>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5F2771-ADC1-9034-26E2-D1892D405204}"/>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7</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CEBD318-BEE8-0EE3-7A3A-0A7162B048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3E702048-4C3C-66C8-F3A4-1E4A295E14E1}"/>
              </a:ext>
            </a:extLst>
          </p:cNvPr>
          <p:cNvGraphicFramePr>
            <a:graphicFrameLocks noGrp="1"/>
          </p:cNvGraphicFramePr>
          <p:nvPr>
            <p:ph idx="1"/>
            <p:extLst>
              <p:ext uri="{D42A27DB-BD31-4B8C-83A1-F6EECF244321}">
                <p14:modId xmlns:p14="http://schemas.microsoft.com/office/powerpoint/2010/main" val="428385362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5538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044602" y="457201"/>
            <a:ext cx="7688475" cy="5952744"/>
          </a:xfrm>
        </p:spPr>
        <p:txBody>
          <a:bodyPr anchor="ctr">
            <a:noAutofit/>
          </a:bodyPr>
          <a:lstStyle/>
          <a:p>
            <a:pPr marL="0" indent="0" algn="ctr">
              <a:lnSpc>
                <a:spcPct val="100000"/>
              </a:lnSpc>
              <a:buNone/>
            </a:pPr>
            <a:r>
              <a:rPr lang="en-US" b="1" dirty="0"/>
              <a:t>Joseph’s interpretation of Pharaoh’s dream, guided by God’s Spirit, led to his appointment as Egypt’s second ruler. Pharaoh’s dream reflects our current state, where we are in a period of grace empowered by the Holy Spirit to win souls for the Kingdom. With a time of tribulation approaching, it is crucial to seize every opportunity to save sinners, much like visionary individuals such as Joseph.</a:t>
            </a:r>
            <a:endParaRPr lang="en-NL" b="1" dirty="0"/>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044600" y="446335"/>
            <a:ext cx="7681055" cy="5952744"/>
          </a:xfrm>
        </p:spPr>
        <p:txBody>
          <a:bodyPr anchor="ctr">
            <a:noAutofit/>
          </a:bodyPr>
          <a:lstStyle/>
          <a:p>
            <a:pPr marL="0" indent="0" algn="just">
              <a:buNone/>
            </a:pPr>
            <a:r>
              <a:rPr lang="en-US" b="1" dirty="0"/>
              <a:t>i) Reading about the life of Joseph from prison to Prime Minister, how can you encourage a believer going through a tough time? Support your answer with scriptures.</a:t>
            </a:r>
          </a:p>
          <a:p>
            <a:pPr marL="0" indent="0" algn="just">
              <a:buNone/>
            </a:pPr>
            <a:r>
              <a:rPr lang="en-US" b="1" dirty="0"/>
              <a:t>ii) How can you use your God-given gift(s) for the salvation of souls and the expansion of God’s kingdom? Give a recent incident.</a:t>
            </a:r>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1" y="457200"/>
            <a:ext cx="7681055" cy="5952745"/>
          </a:xfrm>
        </p:spPr>
        <p:txBody>
          <a:bodyPr anchor="ctr">
            <a:noAutofit/>
          </a:bodyPr>
          <a:lstStyle/>
          <a:p>
            <a:pPr marL="0" indent="0" algn="ctr">
              <a:lnSpc>
                <a:spcPct val="100000"/>
              </a:lnSpc>
              <a:spcBef>
                <a:spcPts val="0"/>
              </a:spcBef>
              <a:buNone/>
            </a:pPr>
            <a:endParaRPr lang="en-US" b="1" dirty="0">
              <a:solidFill>
                <a:schemeClr val="bg1">
                  <a:lumMod val="65000"/>
                </a:schemeClr>
              </a:solidFill>
              <a:latin typeface="Calibri" panose="020F0502020204030204" pitchFamily="34" charset="0"/>
            </a:endParaRPr>
          </a:p>
          <a:p>
            <a:pPr marL="0" indent="0" algn="ctr">
              <a:lnSpc>
                <a:spcPct val="110000"/>
              </a:lnSpc>
              <a:buNone/>
            </a:pPr>
            <a:r>
              <a:rPr lang="en-US" b="1" i="1" dirty="0"/>
              <a:t>A sister in your church has been in a relationship with an unbeliever for several years and now wants to marry him because he is loving, responsible and promises to attend church after the wedding. Using the Scriptures, counsel her on God’s standard for marriage.</a:t>
            </a:r>
          </a:p>
          <a:p>
            <a:pPr marL="0" indent="0" algn="ctr">
              <a:lnSpc>
                <a:spcPct val="110000"/>
              </a:lnSpc>
              <a:buNone/>
            </a:pPr>
            <a:r>
              <a:rPr lang="en-US" b="1" dirty="0"/>
              <a:t>Volunteers please!</a:t>
            </a:r>
          </a:p>
          <a:p>
            <a:pPr marL="0" indent="0" algn="ctr">
              <a:lnSpc>
                <a:spcPct val="110000"/>
              </a:lnSpc>
              <a:buNone/>
            </a:pPr>
            <a:endParaRPr lang="en-US" b="1" dirty="0">
              <a:solidFill>
                <a:schemeClr val="bg1">
                  <a:lumMod val="65000"/>
                </a:schemeClr>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altLang="en-GB" sz="2800" b="1" i="1" dirty="0">
                <a:solidFill>
                  <a:srgbClr val="FFFFFF"/>
                </a:solidFill>
                <a:latin typeface="Cambria" panose="02040503050406030204" pitchFamily="18" charset="0"/>
                <a:ea typeface="Cambria" panose="02040503050406030204" pitchFamily="18" charset="0"/>
              </a:rPr>
              <a:t>Judah’s Moral Slip</a:t>
            </a:r>
          </a:p>
        </p:txBody>
      </p:sp>
    </p:spTree>
    <p:extLst>
      <p:ext uri="{BB962C8B-B14F-4D97-AF65-F5344CB8AC3E}">
        <p14:creationId xmlns:p14="http://schemas.microsoft.com/office/powerpoint/2010/main" val="40286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55740-B7AF-5DD6-3BFD-A9FE1F59972E}"/>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FFA039C-37AA-7B9B-0F53-317DC2BBD73F}"/>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a:extLst>
              <a:ext uri="{FF2B5EF4-FFF2-40B4-BE49-F238E27FC236}">
                <a16:creationId xmlns:a16="http://schemas.microsoft.com/office/drawing/2014/main" id="{8CE91BBB-D24D-47C8-B6C2-9556CFE67ED3}"/>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 – Option 2</a:t>
            </a:r>
            <a:endParaRPr lang="en-GB" sz="2800" dirty="0">
              <a:solidFill>
                <a:srgbClr val="FFFFFF"/>
              </a:solidFill>
            </a:endParaRPr>
          </a:p>
        </p:txBody>
      </p:sp>
      <p:sp>
        <p:nvSpPr>
          <p:cNvPr id="11" name="Rectangle 10">
            <a:extLst>
              <a:ext uri="{FF2B5EF4-FFF2-40B4-BE49-F238E27FC236}">
                <a16:creationId xmlns:a16="http://schemas.microsoft.com/office/drawing/2014/main" id="{EC101A77-B056-6710-8853-CB7DCFEDD13F}"/>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55E0E2DB-26C3-F590-8326-07A7C409E73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F6E7F937-2BDA-CEE2-857D-B0527BCC65E6}"/>
              </a:ext>
            </a:extLst>
          </p:cNvPr>
          <p:cNvSpPr>
            <a:spLocks noGrp="1"/>
          </p:cNvSpPr>
          <p:nvPr>
            <p:ph idx="1"/>
          </p:nvPr>
        </p:nvSpPr>
        <p:spPr>
          <a:xfrm>
            <a:off x="4044601" y="457200"/>
            <a:ext cx="7681055" cy="5952745"/>
          </a:xfrm>
        </p:spPr>
        <p:txBody>
          <a:bodyPr anchor="ctr">
            <a:noAutofit/>
          </a:bodyPr>
          <a:lstStyle/>
          <a:p>
            <a:pPr marL="0" indent="0" algn="ctr">
              <a:lnSpc>
                <a:spcPct val="100000"/>
              </a:lnSpc>
              <a:spcBef>
                <a:spcPts val="0"/>
              </a:spcBef>
              <a:buNone/>
            </a:pPr>
            <a:endParaRPr lang="en-US" b="1" dirty="0">
              <a:solidFill>
                <a:schemeClr val="bg1">
                  <a:lumMod val="65000"/>
                </a:schemeClr>
              </a:solidFill>
              <a:latin typeface="Calibri" panose="020F0502020204030204" pitchFamily="34" charset="0"/>
            </a:endParaRPr>
          </a:p>
          <a:p>
            <a:pPr marL="0" indent="0" algn="ctr">
              <a:lnSpc>
                <a:spcPct val="110000"/>
              </a:lnSpc>
              <a:buNone/>
            </a:pPr>
            <a:r>
              <a:rPr lang="en-GB" b="1" i="1" dirty="0"/>
              <a:t>A Christian who fell into sexual immorality believes God can never forgive or use him again. Using the examples of Judah and David, explain what the Bible teaches about genuine repentance, forgiveness and restoration</a:t>
            </a:r>
            <a:r>
              <a:rPr lang="en-US" b="1" i="1" dirty="0"/>
              <a:t>.</a:t>
            </a:r>
          </a:p>
          <a:p>
            <a:pPr marL="0" indent="0" algn="ctr">
              <a:lnSpc>
                <a:spcPct val="110000"/>
              </a:lnSpc>
              <a:buNone/>
            </a:pPr>
            <a:r>
              <a:rPr lang="en-US" b="1" dirty="0"/>
              <a:t>Volunteers please!</a:t>
            </a:r>
          </a:p>
          <a:p>
            <a:pPr marL="0" indent="0" algn="ctr">
              <a:lnSpc>
                <a:spcPct val="110000"/>
              </a:lnSpc>
              <a:buNone/>
            </a:pPr>
            <a:endParaRPr lang="en-US" b="1" dirty="0">
              <a:solidFill>
                <a:schemeClr val="bg1">
                  <a:lumMod val="65000"/>
                </a:schemeClr>
              </a:solidFill>
            </a:endParaRPr>
          </a:p>
        </p:txBody>
      </p:sp>
      <p:pic>
        <p:nvPicPr>
          <p:cNvPr id="4" name="Picture 3" descr="Logo&#10;&#10;Description automatically generated">
            <a:extLst>
              <a:ext uri="{FF2B5EF4-FFF2-40B4-BE49-F238E27FC236}">
                <a16:creationId xmlns:a16="http://schemas.microsoft.com/office/drawing/2014/main" id="{7869CB04-1464-0B01-1046-E15963714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a:extLst>
              <a:ext uri="{FF2B5EF4-FFF2-40B4-BE49-F238E27FC236}">
                <a16:creationId xmlns:a16="http://schemas.microsoft.com/office/drawing/2014/main" id="{033621A0-4923-3E3B-05DF-29FCF8DEE711}"/>
              </a:ext>
            </a:extLst>
          </p:cNvPr>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altLang="en-GB" sz="2800" b="1" i="1" dirty="0">
                <a:solidFill>
                  <a:srgbClr val="FFFFFF"/>
                </a:solidFill>
                <a:latin typeface="Cambria" panose="02040503050406030204" pitchFamily="18" charset="0"/>
                <a:ea typeface="Cambria" panose="02040503050406030204" pitchFamily="18" charset="0"/>
              </a:rPr>
              <a:t>Judah’s Moral Slip</a:t>
            </a:r>
          </a:p>
        </p:txBody>
      </p:sp>
    </p:spTree>
    <p:extLst>
      <p:ext uri="{BB962C8B-B14F-4D97-AF65-F5344CB8AC3E}">
        <p14:creationId xmlns:p14="http://schemas.microsoft.com/office/powerpoint/2010/main" val="145279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17466" y="741969"/>
            <a:ext cx="3971142" cy="4962524"/>
          </a:xfrm>
        </p:spPr>
        <p:txBody>
          <a:bodyPr vert="horz" lIns="91440" tIns="45720" rIns="91440" bIns="45720" rtlCol="0" anchor="ctr">
            <a:normAutofit/>
          </a:bodyPr>
          <a:lstStyle/>
          <a:p>
            <a:pPr algn="ctr"/>
            <a:br>
              <a:rPr kumimoji="0" lang="en-US" altLang="en-US" sz="4800" b="1" i="0" u="sng" strike="noStrike" kern="1200" cap="none" spc="0" normalizeH="0" baseline="0" noProof="0" dirty="0">
                <a:ln>
                  <a:noFill/>
                </a:ln>
                <a:solidFill>
                  <a:srgbClr val="FFFFFF"/>
                </a:solidFill>
                <a:effectLst/>
                <a:uLnTx/>
                <a:uFillTx/>
                <a:latin typeface="+mj-lt"/>
                <a:ea typeface="+mj-ea"/>
                <a:cs typeface="+mj-cs"/>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31</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r>
              <a:rPr lang="en-US" altLang="en-US" sz="4800" b="1" dirty="0">
                <a:solidFill>
                  <a:srgbClr val="FFFFFF"/>
                </a:solidFill>
              </a:rPr>
              <a:t>Joseph’s Interpretation of Dreams and His Elevation</a:t>
            </a:r>
            <a:endParaRPr lang="en-US" sz="4800" kern="1200" dirty="0">
              <a:solidFill>
                <a:srgbClr val="FFFFFF"/>
              </a:solidFill>
              <a:latin typeface="+mj-lt"/>
              <a:ea typeface="+mj-ea"/>
              <a:cs typeface="+mj-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lvl="0" indent="0" algn="l" defTabSz="1644650">
              <a:lnSpc>
                <a:spcPct val="90000"/>
              </a:lnSpc>
              <a:spcBef>
                <a:spcPct val="0"/>
              </a:spcBef>
              <a:spcAft>
                <a:spcPct val="35000"/>
              </a:spcAft>
              <a:buNone/>
            </a:pPr>
            <a:r>
              <a:rPr lang="en-GB" sz="3200" b="1" i="0" kern="1200" baseline="0" dirty="0"/>
              <a:t>MEMORY VERSE: ……</a:t>
            </a:r>
            <a:endParaRPr lang="en-US" sz="3200" kern="1200" dirty="0"/>
          </a:p>
        </p:txBody>
      </p:sp>
      <p:sp>
        <p:nvSpPr>
          <p:cNvPr id="8" name="Freeform: Shape 7"/>
          <p:cNvSpPr/>
          <p:nvPr/>
        </p:nvSpPr>
        <p:spPr>
          <a:xfrm>
            <a:off x="5389276"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lvl="1" indent="-180975" algn="ctr" defTabSz="1289050">
              <a:lnSpc>
                <a:spcPct val="90000"/>
              </a:lnSpc>
              <a:spcBef>
                <a:spcPct val="0"/>
              </a:spcBef>
              <a:spcAft>
                <a:spcPct val="20000"/>
              </a:spcAft>
            </a:pPr>
            <a:r>
              <a:rPr lang="en-US" sz="2800" i="1" dirty="0"/>
              <a:t>“And Pharaoh said unto Joseph, Forasmuch as God hath shewed thee all this, there is none so discreet and wise as thou art: Thou shalt be over my house, and according unto thy word shall all my people be ruled: only in the throne will I be greater than thou” (Genesis 41:39,40).</a:t>
            </a:r>
            <a:endParaRPr lang="en-GB" sz="2400" kern="1200" dirty="0"/>
          </a:p>
        </p:txBody>
      </p:sp>
      <p:sp>
        <p:nvSpPr>
          <p:cNvPr id="3" name="Freeform: Shape 2"/>
          <p:cNvSpPr/>
          <p:nvPr/>
        </p:nvSpPr>
        <p:spPr>
          <a:xfrm>
            <a:off x="5468389" y="5227607"/>
            <a:ext cx="6263640" cy="867507"/>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algn="ctr" defTabSz="1644650">
              <a:lnSpc>
                <a:spcPct val="90000"/>
              </a:lnSpc>
              <a:spcBef>
                <a:spcPct val="0"/>
              </a:spcBef>
              <a:spcAft>
                <a:spcPct val="35000"/>
              </a:spcAft>
            </a:pPr>
            <a:r>
              <a:rPr lang="en-GB" sz="2800" b="1" i="0" kern="1200" baseline="0" dirty="0"/>
              <a:t>TEXT:</a:t>
            </a:r>
            <a:r>
              <a:rPr lang="en-GB" sz="2800" b="1" i="1" kern="1200" baseline="0" dirty="0"/>
              <a:t>  </a:t>
            </a:r>
            <a:r>
              <a:rPr lang="fi-FI" sz="2800" b="1" i="1" kern="1200" baseline="0" dirty="0">
                <a:latin typeface="Calibri" panose="020F0502020204030204" pitchFamily="34" charset="0"/>
                <a:sym typeface="+mn-ea"/>
              </a:rPr>
              <a:t>Genesis 40:1-23; 41:1-57</a:t>
            </a: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3554D3-1954-BC8C-38C3-93FDAF7260FF}"/>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Content Placeholder 2"/>
          <p:cNvSpPr>
            <a:spLocks noGrp="1"/>
          </p:cNvSpPr>
          <p:nvPr>
            <p:ph idx="1"/>
          </p:nvPr>
        </p:nvSpPr>
        <p:spPr>
          <a:xfrm>
            <a:off x="4114394" y="584234"/>
            <a:ext cx="7534048" cy="5678665"/>
          </a:xfrm>
        </p:spPr>
        <p:txBody>
          <a:bodyPr anchor="ctr">
            <a:noAutofit/>
          </a:bodyPr>
          <a:lstStyle/>
          <a:p>
            <a:pPr marL="0" indent="0" algn="just">
              <a:lnSpc>
                <a:spcPct val="100000"/>
              </a:lnSpc>
              <a:buNone/>
            </a:pPr>
            <a:r>
              <a:rPr lang="en-US" dirty="0"/>
              <a:t>Today’s lesson focuses on the story of Joseph, who, though imprisoned for a crime he did not commit, maintained his integrity and faithfulness. His exemplary character earned him the trust of the prison authorities, and he was put in charge of other inmates. Joseph interpreted dreams for Pharaoh’s chief butler and baker, correctly predicting their fates. Later, when Pharaoh was troubled by dreams, the butler remembered Joseph, who was summoned to interpret them. Joseph’s insightful interpretation and wise counsel impressed Pharaoh, leading to Joseph’s promotion and empowerment in Egypt. </a:t>
            </a:r>
            <a:endParaRPr lang="en-US" sz="2700" dirty="0">
              <a:latin typeface="Calibri (Body)"/>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044600" y="457200"/>
            <a:ext cx="7688477" cy="5941880"/>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US" dirty="0"/>
              <a:t>We should remain faithful in difficult situations. </a:t>
            </a:r>
          </a:p>
          <a:p>
            <a:pPr marL="514350" indent="-514350" algn="just" eaLnBrk="0" fontAlgn="base" hangingPunct="0">
              <a:lnSpc>
                <a:spcPct val="100000"/>
              </a:lnSpc>
              <a:spcBef>
                <a:spcPct val="0"/>
              </a:spcBef>
              <a:spcAft>
                <a:spcPts val="600"/>
              </a:spcAft>
              <a:buFont typeface="+mj-lt"/>
              <a:buAutoNum type="arabicPeriod"/>
              <a:defRPr/>
            </a:pPr>
            <a:r>
              <a:rPr lang="en-US" dirty="0"/>
              <a:t>Serve the Lord faithfully wherever He places you.</a:t>
            </a:r>
          </a:p>
          <a:p>
            <a:pPr marL="514350" indent="-514350" algn="just" eaLnBrk="0" fontAlgn="base" hangingPunct="0">
              <a:lnSpc>
                <a:spcPct val="100000"/>
              </a:lnSpc>
              <a:spcBef>
                <a:spcPct val="0"/>
              </a:spcBef>
              <a:spcAft>
                <a:spcPts val="600"/>
              </a:spcAft>
              <a:buFont typeface="+mj-lt"/>
              <a:buAutoNum type="arabicPeriod"/>
              <a:defRPr/>
            </a:pPr>
            <a:r>
              <a:rPr lang="en-US" dirty="0"/>
              <a:t>Interpretation of dreams comes from God, so all glory must be given to Him. We should maintain a humble disposition like Joseph did.</a:t>
            </a:r>
          </a:p>
          <a:p>
            <a:pPr marL="514350" indent="-514350" algn="just" eaLnBrk="0" fontAlgn="base" hangingPunct="0">
              <a:lnSpc>
                <a:spcPct val="100000"/>
              </a:lnSpc>
              <a:spcBef>
                <a:spcPct val="0"/>
              </a:spcBef>
              <a:spcAft>
                <a:spcPts val="600"/>
              </a:spcAft>
              <a:buFont typeface="+mj-lt"/>
              <a:buAutoNum type="arabicPeriod"/>
              <a:defRPr/>
            </a:pPr>
            <a:r>
              <a:rPr lang="en-US" dirty="0"/>
              <a:t>God sometimes uses waiting and adversity to prepare His people.</a:t>
            </a:r>
          </a:p>
          <a:p>
            <a:pPr marL="514350" indent="-514350" algn="just" eaLnBrk="0" fontAlgn="base" hangingPunct="0">
              <a:lnSpc>
                <a:spcPct val="100000"/>
              </a:lnSpc>
              <a:spcBef>
                <a:spcPct val="0"/>
              </a:spcBef>
              <a:spcAft>
                <a:spcPts val="600"/>
              </a:spcAft>
              <a:buFont typeface="+mj-lt"/>
              <a:buAutoNum type="arabicPeriod"/>
              <a:defRPr/>
            </a:pPr>
            <a:r>
              <a:rPr lang="en-US" dirty="0"/>
              <a:t>Your God-given gifts can open doors for greater opportunities. </a:t>
            </a:r>
          </a:p>
          <a:p>
            <a:pPr marL="514350" indent="-514350" algn="just" eaLnBrk="0" fontAlgn="base" hangingPunct="0">
              <a:lnSpc>
                <a:spcPct val="100000"/>
              </a:lnSpc>
              <a:spcBef>
                <a:spcPct val="0"/>
              </a:spcBef>
              <a:spcAft>
                <a:spcPts val="600"/>
              </a:spcAft>
              <a:buFont typeface="+mj-lt"/>
              <a:buAutoNum type="arabicPeriod"/>
              <a:defRPr/>
            </a:pPr>
            <a:r>
              <a:rPr lang="en-US" dirty="0"/>
              <a:t>Use today’s opportunities to prepare for tomorrow’s needs.</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0461" y="6032135"/>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800" b="1" dirty="0">
                <a:solidFill>
                  <a:srgbClr val="FFFFFF"/>
                </a:solidFill>
                <a:latin typeface="Cambria" panose="02040503050406030204" pitchFamily="18" charset="0"/>
              </a:rPr>
              <a:t>KEY LESSONS IN THE STUDY OF TODAY</a:t>
            </a:r>
            <a:endParaRPr lang="en-GB" altLang="en-US" sz="2800" b="1" dirty="0">
              <a:solidFill>
                <a:srgbClr val="FFFFFF"/>
              </a:solidFill>
              <a:latin typeface="Cambria" panose="02040503050406030204" pitchFamily="18" charset="0"/>
            </a:endParaRPr>
          </a:p>
        </p:txBody>
      </p:sp>
      <p:sp>
        <p:nvSpPr>
          <p:cNvPr id="2" name="Title 1"/>
          <p:cNvSpPr>
            <a:spLocks noGrp="1"/>
          </p:cNvSpPr>
          <p:nvPr>
            <p:ph type="title"/>
          </p:nvPr>
        </p:nvSpPr>
        <p:spPr>
          <a:xfrm>
            <a:off x="466344" y="4485736"/>
            <a:ext cx="3414368" cy="1818229"/>
          </a:xfrm>
        </p:spPr>
        <p:txBody>
          <a:bodyPr>
            <a:normAutofit/>
          </a:bodyPr>
          <a:lstStyle/>
          <a:p>
            <a:pPr algn="ctr"/>
            <a:r>
              <a:rPr lang="en-US" altLang="en-US" sz="2800" b="1" i="1" dirty="0">
                <a:solidFill>
                  <a:srgbClr val="FFFFFF"/>
                </a:solidFill>
                <a:latin typeface="Cambria" panose="02040503050406030204" pitchFamily="18" charset="0"/>
                <a:ea typeface="Cambria" panose="02040503050406030204" pitchFamily="18" charset="0"/>
              </a:rPr>
              <a:t>Joseph’s Interpretation of Dreams and His Elevation</a:t>
            </a:r>
            <a:endParaRPr lang="en-GB" sz="2800" b="1" i="1" dirty="0">
              <a:solidFill>
                <a:srgbClr val="FFFFFF"/>
              </a:solidFill>
              <a:latin typeface="Cambria" panose="02040503050406030204" pitchFamily="18" charset="0"/>
              <a:ea typeface="Cambria" panose="020405030504060302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extLst>
              <p:ext uri="{D42A27DB-BD31-4B8C-83A1-F6EECF244321}">
                <p14:modId xmlns:p14="http://schemas.microsoft.com/office/powerpoint/2010/main" val="3258311601"/>
              </p:ext>
            </p:extLst>
          </p:nvPr>
        </p:nvGraphicFramePr>
        <p:xfrm>
          <a:off x="1620560" y="2819730"/>
          <a:ext cx="8663308"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645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extLst>
              <p:ext uri="{D42A27DB-BD31-4B8C-83A1-F6EECF244321}">
                <p14:modId xmlns:p14="http://schemas.microsoft.com/office/powerpoint/2010/main" val="184785693"/>
              </p:ext>
            </p:extLst>
          </p:nvPr>
        </p:nvGraphicFramePr>
        <p:xfrm>
          <a:off x="644056" y="2615979"/>
          <a:ext cx="10591791"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extLst>
              <p:ext uri="{D42A27DB-BD31-4B8C-83A1-F6EECF244321}">
                <p14:modId xmlns:p14="http://schemas.microsoft.com/office/powerpoint/2010/main" val="396389030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6366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6989</TotalTime>
  <Words>699</Words>
  <Application>Microsoft Office PowerPoint</Application>
  <PresentationFormat>Widescreen</PresentationFormat>
  <Paragraphs>66</Paragraphs>
  <Slides>15</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Arial</vt:lpstr>
      <vt:lpstr>Calibri</vt:lpstr>
      <vt:lpstr>Calibri (Body)</vt:lpstr>
      <vt:lpstr>Calibri Light</vt:lpstr>
      <vt:lpstr>Cambria</vt:lpstr>
      <vt:lpstr>Office Theme</vt:lpstr>
      <vt:lpstr>SEARCH THE SCRIPTURES</vt:lpstr>
      <vt:lpstr>REVIEW OF THE ASSIGNMENT FROM LAST STUDY</vt:lpstr>
      <vt:lpstr>REVIEW OF THE ASSIGNMENT FROM LAST STUDY – Option 2</vt:lpstr>
      <vt:lpstr> LESSON 31: Joseph’s Interpretation of Dreams and His Elevation</vt:lpstr>
      <vt:lpstr>INTRODUCTION</vt:lpstr>
      <vt:lpstr>Joseph’s Interpretation of Dreams and His Elevation</vt:lpstr>
      <vt:lpstr>QUESTION 1</vt:lpstr>
      <vt:lpstr>QUESTION 2</vt:lpstr>
      <vt:lpstr>QUESTION 3</vt:lpstr>
      <vt:lpstr>QUESTION 4</vt:lpstr>
      <vt:lpstr>QUESTION 5</vt:lpstr>
      <vt:lpstr>QUESTION 6</vt:lpstr>
      <vt:lpstr>QUESTION 7</vt:lpstr>
      <vt:lpstr>CONCLUSION</vt:lpstr>
      <vt:lpstr>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G. ANOKYE</dc:creator>
  <cp:lastModifiedBy>DCLM NL</cp:lastModifiedBy>
  <cp:revision>254</cp:revision>
  <dcterms:modified xsi:type="dcterms:W3CDTF">2026-07-07T11:58:53Z</dcterms:modified>
</cp:coreProperties>
</file>