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6"/>
  </p:notesMasterIdLst>
  <p:sldIdLst>
    <p:sldId id="256" r:id="rId2"/>
    <p:sldId id="294" r:id="rId3"/>
    <p:sldId id="258" r:id="rId4"/>
    <p:sldId id="259" r:id="rId5"/>
    <p:sldId id="287" r:id="rId6"/>
    <p:sldId id="283" r:id="rId7"/>
    <p:sldId id="276" r:id="rId8"/>
    <p:sldId id="292" r:id="rId9"/>
    <p:sldId id="297" r:id="rId10"/>
    <p:sldId id="296" r:id="rId11"/>
    <p:sldId id="298" r:id="rId12"/>
    <p:sldId id="299" r:id="rId13"/>
    <p:sldId id="269" r:id="rId14"/>
    <p:sldId id="288" r:id="rId15"/>
  </p:sldIdLst>
  <p:sldSz cx="12192000" cy="6858000"/>
  <p:notesSz cx="6858000" cy="9144000"/>
  <p:defaultTextStyle>
    <a:defPPr lvl="0">
      <a:defRPr lang="en-US"/>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A528AE-E145-7B60-8606-288916411FED}" name="G. ANOKYE" initials="GA" userId="ffd800ae5dc12da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F68D94-F98C-4A92-9C84-B43613730421}" v="2" dt="2026-07-07T12:02:43.7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5" autoAdjust="0"/>
    <p:restoredTop sz="76066" autoAdjust="0"/>
  </p:normalViewPr>
  <p:slideViewPr>
    <p:cSldViewPr snapToGrid="0">
      <p:cViewPr varScale="1">
        <p:scale>
          <a:sx n="74" d="100"/>
          <a:sy n="74" d="100"/>
        </p:scale>
        <p:origin x="72" y="180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CLM NL" userId="57f3ed0d-ae9c-485c-9738-6351eaddc248" providerId="ADAL" clId="{DB9D4196-092C-4817-BE64-F00FCE99FF6D}"/>
    <pc:docChg chg="custSel modSld">
      <pc:chgData name="DCLM NL" userId="57f3ed0d-ae9c-485c-9738-6351eaddc248" providerId="ADAL" clId="{DB9D4196-092C-4817-BE64-F00FCE99FF6D}" dt="2026-07-07T12:03:31.932" v="25" actId="14100"/>
      <pc:docMkLst>
        <pc:docMk/>
      </pc:docMkLst>
      <pc:sldChg chg="modSp mod">
        <pc:chgData name="DCLM NL" userId="57f3ed0d-ae9c-485c-9738-6351eaddc248" providerId="ADAL" clId="{DB9D4196-092C-4817-BE64-F00FCE99FF6D}" dt="2026-07-07T12:00:12.574" v="4" actId="20577"/>
        <pc:sldMkLst>
          <pc:docMk/>
          <pc:sldMk cId="0" sldId="259"/>
        </pc:sldMkLst>
        <pc:spChg chg="mod">
          <ac:chgData name="DCLM NL" userId="57f3ed0d-ae9c-485c-9738-6351eaddc248" providerId="ADAL" clId="{DB9D4196-092C-4817-BE64-F00FCE99FF6D}" dt="2026-07-07T12:00:12.574" v="4" actId="20577"/>
          <ac:spMkLst>
            <pc:docMk/>
            <pc:sldMk cId="0" sldId="259"/>
            <ac:spMk id="3" creationId="{00000000-0000-0000-0000-000000000000}"/>
          </ac:spMkLst>
        </pc:spChg>
      </pc:sldChg>
      <pc:sldChg chg="modSp mod">
        <pc:chgData name="DCLM NL" userId="57f3ed0d-ae9c-485c-9738-6351eaddc248" providerId="ADAL" clId="{DB9D4196-092C-4817-BE64-F00FCE99FF6D}" dt="2026-07-07T12:03:08.598" v="21" actId="6549"/>
        <pc:sldMkLst>
          <pc:docMk/>
          <pc:sldMk cId="0" sldId="269"/>
        </pc:sldMkLst>
        <pc:spChg chg="mod">
          <ac:chgData name="DCLM NL" userId="57f3ed0d-ae9c-485c-9738-6351eaddc248" providerId="ADAL" clId="{DB9D4196-092C-4817-BE64-F00FCE99FF6D}" dt="2026-07-07T12:03:08.598" v="21" actId="6549"/>
          <ac:spMkLst>
            <pc:docMk/>
            <pc:sldMk cId="0" sldId="269"/>
            <ac:spMk id="3" creationId="{00000000-0000-0000-0000-000000000000}"/>
          </ac:spMkLst>
        </pc:spChg>
      </pc:sldChg>
      <pc:sldChg chg="modSp mod">
        <pc:chgData name="DCLM NL" userId="57f3ed0d-ae9c-485c-9738-6351eaddc248" providerId="ADAL" clId="{DB9D4196-092C-4817-BE64-F00FCE99FF6D}" dt="2026-07-07T12:02:01.933" v="12" actId="20577"/>
        <pc:sldMkLst>
          <pc:docMk/>
          <pc:sldMk cId="0" sldId="276"/>
        </pc:sldMkLst>
        <pc:graphicFrameChg chg="modGraphic">
          <ac:chgData name="DCLM NL" userId="57f3ed0d-ae9c-485c-9738-6351eaddc248" providerId="ADAL" clId="{DB9D4196-092C-4817-BE64-F00FCE99FF6D}" dt="2026-07-07T12:02:01.933" v="12" actId="20577"/>
          <ac:graphicFrameMkLst>
            <pc:docMk/>
            <pc:sldMk cId="0" sldId="276"/>
            <ac:graphicFrameMk id="6" creationId="{00000000-0000-0000-0000-000000000000}"/>
          </ac:graphicFrameMkLst>
        </pc:graphicFrameChg>
      </pc:sldChg>
      <pc:sldChg chg="modSp mod">
        <pc:chgData name="DCLM NL" userId="57f3ed0d-ae9c-485c-9738-6351eaddc248" providerId="ADAL" clId="{DB9D4196-092C-4817-BE64-F00FCE99FF6D}" dt="2026-07-07T12:01:26.470" v="11" actId="6549"/>
        <pc:sldMkLst>
          <pc:docMk/>
          <pc:sldMk cId="0" sldId="287"/>
        </pc:sldMkLst>
        <pc:spChg chg="mod">
          <ac:chgData name="DCLM NL" userId="57f3ed0d-ae9c-485c-9738-6351eaddc248" providerId="ADAL" clId="{DB9D4196-092C-4817-BE64-F00FCE99FF6D}" dt="2026-07-07T12:01:26.470" v="11" actId="6549"/>
          <ac:spMkLst>
            <pc:docMk/>
            <pc:sldMk cId="0" sldId="287"/>
            <ac:spMk id="3" creationId="{00000000-0000-0000-0000-000000000000}"/>
          </ac:spMkLst>
        </pc:spChg>
      </pc:sldChg>
      <pc:sldChg chg="modSp mod">
        <pc:chgData name="DCLM NL" userId="57f3ed0d-ae9c-485c-9738-6351eaddc248" providerId="ADAL" clId="{DB9D4196-092C-4817-BE64-F00FCE99FF6D}" dt="2026-07-07T12:03:31.932" v="25" actId="14100"/>
        <pc:sldMkLst>
          <pc:docMk/>
          <pc:sldMk cId="3147146620" sldId="288"/>
        </pc:sldMkLst>
        <pc:spChg chg="mod">
          <ac:chgData name="DCLM NL" userId="57f3ed0d-ae9c-485c-9738-6351eaddc248" providerId="ADAL" clId="{DB9D4196-092C-4817-BE64-F00FCE99FF6D}" dt="2026-07-07T12:03:31.932" v="25" actId="14100"/>
          <ac:spMkLst>
            <pc:docMk/>
            <pc:sldMk cId="3147146620" sldId="288"/>
            <ac:spMk id="3" creationId="{5726220F-64AF-5D4E-529F-4F53CD27DA00}"/>
          </ac:spMkLst>
        </pc:spChg>
      </pc:sldChg>
      <pc:sldChg chg="modSp mod">
        <pc:chgData name="DCLM NL" userId="57f3ed0d-ae9c-485c-9738-6351eaddc248" providerId="ADAL" clId="{DB9D4196-092C-4817-BE64-F00FCE99FF6D}" dt="2026-07-07T11:59:21.615" v="2" actId="114"/>
        <pc:sldMkLst>
          <pc:docMk/>
          <pc:sldMk cId="402866119" sldId="294"/>
        </pc:sldMkLst>
        <pc:spChg chg="mod">
          <ac:chgData name="DCLM NL" userId="57f3ed0d-ae9c-485c-9738-6351eaddc248" providerId="ADAL" clId="{DB9D4196-092C-4817-BE64-F00FCE99FF6D}" dt="2026-07-07T11:59:21.615" v="2" actId="114"/>
          <ac:spMkLst>
            <pc:docMk/>
            <pc:sldMk cId="402866119" sldId="294"/>
            <ac:spMk id="3"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6">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dirty="0"/>
            <a:t>What should characterise the life of believers for their God-given visions to be fulfilled?</a:t>
          </a:r>
        </a:p>
        <a:p>
          <a:pPr algn="ctr">
            <a:lnSpc>
              <a:spcPct val="100000"/>
            </a:lnSpc>
            <a:spcBef>
              <a:spcPct val="0"/>
            </a:spcBef>
            <a:spcAft>
              <a:spcPts val="600"/>
            </a:spcAft>
          </a:pPr>
          <a:r>
            <a:rPr lang="fr-FR" sz="3200" b="1" i="1" kern="1200" dirty="0" err="1">
              <a:solidFill>
                <a:prstClr val="black">
                  <a:hueOff val="0"/>
                  <a:satOff val="0"/>
                  <a:lumOff val="0"/>
                  <a:alphaOff val="0"/>
                </a:prstClr>
              </a:solidFill>
              <a:latin typeface="+mn-lt"/>
              <a:ea typeface="+mn-ea"/>
              <a:cs typeface="+mn-cs"/>
            </a:rPr>
            <a:t>Habakkuk</a:t>
          </a:r>
          <a:r>
            <a:rPr lang="fr-FR" sz="3200" b="1" i="1" kern="1200" dirty="0">
              <a:solidFill>
                <a:prstClr val="black">
                  <a:hueOff val="0"/>
                  <a:satOff val="0"/>
                  <a:lumOff val="0"/>
                  <a:alphaOff val="0"/>
                </a:prstClr>
              </a:solidFill>
              <a:latin typeface="+mn-lt"/>
              <a:ea typeface="+mn-ea"/>
              <a:cs typeface="+mn-cs"/>
            </a:rPr>
            <a:t> 2:3; Psalm 27:14</a:t>
          </a:r>
          <a:endParaRPr lang="en-GB" sz="3200" b="1" i="1" kern="1200" dirty="0">
            <a:latin typeface="+mn-lt"/>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8861" custScaleY="76115" custLinFactNeighborX="-1382" custLinFactNeighborY="-4431">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6" loCatId="hierarchy" qsTypeId="urn:microsoft.com/office/officeart/2005/8/quickstyle/simple1#5" qsCatId="simple" csTypeId="urn:microsoft.com/office/officeart/2005/8/colors/accent0_3#6"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dirty="0"/>
            <a:t>What is the major cause of famine in any society? </a:t>
          </a:r>
          <a:r>
            <a:rPr lang="en-US" sz="3200" b="1" i="1" kern="1200" dirty="0"/>
            <a:t>2 Chro 7:13,14; Psalm 107:17; Psalm 119:67</a:t>
          </a:r>
          <a:endParaRPr lang="en-GB" sz="3200" b="1" i="1" kern="1200" dirty="0">
            <a:solidFill>
              <a:prstClr val="black">
                <a:hueOff val="0"/>
                <a:satOff val="0"/>
                <a:lumOff val="0"/>
                <a:alphaOff val="0"/>
              </a:prstClr>
            </a:solidFill>
            <a:latin typeface="Calibri"/>
            <a:ea typeface="+mn-ea"/>
            <a:cs typeface="+mn-cs"/>
          </a:endParaRPr>
        </a:p>
      </dgm:t>
    </dgm:pt>
    <dgm:pt modelId="{9E84C169-3ED9-436C-BE7D-98EA155ECFDB}" type="parTrans" cxnId="{70482D5F-5C3D-4C90-A84D-0908E2290F31}">
      <dgm:prSet/>
      <dgm:spPr/>
      <dgm:t>
        <a:bodyPr/>
        <a:lstStyle/>
        <a:p>
          <a:endParaRPr lang="en-US"/>
        </a:p>
      </dgm:t>
    </dgm:pt>
    <dgm:pt modelId="{8B714856-D08B-41FD-BF3A-5E4B3859D26F}" type="sibTrans" cxnId="{70482D5F-5C3D-4C90-A84D-0908E2290F31}">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5896" custScaleY="76846">
        <dgm:presLayoutVars>
          <dgm:chPref val="3"/>
        </dgm:presLayoutVars>
      </dgm:prSet>
      <dgm:spPr/>
    </dgm:pt>
    <dgm:pt modelId="{39243EBB-08C3-40AD-9EBD-DFB2E309673B}" type="pres">
      <dgm:prSet presAssocID="{60B4422F-B5F1-45C8-8FA5-66CA47A48205}" presName="hierChild2" presStyleCnt="0"/>
      <dgm:spPr/>
    </dgm:pt>
  </dgm:ptLst>
  <dgm:cxnLst>
    <dgm:cxn modelId="{E0B83A36-9E76-4A3A-93CA-DF78C34A098C}" type="presOf" srcId="{49828610-9B16-48BE-81A5-8175BFC125E8}" destId="{7BC538D0-47AE-414F-9DE4-F18E62186D5B}" srcOrd="0" destOrd="0" presId="urn:microsoft.com/office/officeart/2005/8/layout/hierarchy1#6"/>
    <dgm:cxn modelId="{5114093B-4020-4803-B0B0-89B486BFDBF6}" type="presOf" srcId="{60B4422F-B5F1-45C8-8FA5-66CA47A48205}" destId="{DDCA46C2-3612-464D-9F92-813CC60D482F}" srcOrd="0" destOrd="0" presId="urn:microsoft.com/office/officeart/2005/8/layout/hierarchy1#6"/>
    <dgm:cxn modelId="{70482D5F-5C3D-4C90-A84D-0908E2290F31}" srcId="{49828610-9B16-48BE-81A5-8175BFC125E8}" destId="{60B4422F-B5F1-45C8-8FA5-66CA47A48205}" srcOrd="0" destOrd="0" parTransId="{9E84C169-3ED9-436C-BE7D-98EA155ECFDB}" sibTransId="{8B714856-D08B-41FD-BF3A-5E4B3859D26F}"/>
    <dgm:cxn modelId="{953A0546-7B1A-40BF-ADA3-18E577BC1D29}" type="presParOf" srcId="{7BC538D0-47AE-414F-9DE4-F18E62186D5B}" destId="{A5087579-C124-49EC-86E7-A232783731D9}" srcOrd="0" destOrd="0" presId="urn:microsoft.com/office/officeart/2005/8/layout/hierarchy1#6"/>
    <dgm:cxn modelId="{3C875ABF-0894-49EF-9FE0-2686E535A811}" type="presParOf" srcId="{A5087579-C124-49EC-86E7-A232783731D9}" destId="{E432CA65-1FEE-4816-920D-95060379FF5B}" srcOrd="0" destOrd="0" presId="urn:microsoft.com/office/officeart/2005/8/layout/hierarchy1#6"/>
    <dgm:cxn modelId="{F56DCE3D-86E6-493D-A8D2-F080C30A0785}" type="presParOf" srcId="{E432CA65-1FEE-4816-920D-95060379FF5B}" destId="{A31D16F8-974D-4512-94F2-E4F4716BC42E}" srcOrd="0" destOrd="0" presId="urn:microsoft.com/office/officeart/2005/8/layout/hierarchy1#6"/>
    <dgm:cxn modelId="{7B866CFB-6FF8-4528-94D4-DB956488D16C}" type="presParOf" srcId="{E432CA65-1FEE-4816-920D-95060379FF5B}" destId="{DDCA46C2-3612-464D-9F92-813CC60D482F}" srcOrd="1" destOrd="0" presId="urn:microsoft.com/office/officeart/2005/8/layout/hierarchy1#6"/>
    <dgm:cxn modelId="{324570EC-9D61-4DAA-BB8E-038AA0D272B4}" type="presParOf" srcId="{A5087579-C124-49EC-86E7-A232783731D9}" destId="{39243EBB-08C3-40AD-9EBD-DFB2E309673B}" srcOrd="1" destOrd="0" presId="urn:microsoft.com/office/officeart/2005/8/layout/hierarchy1#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What is the way out of spiritual decline in these last days for heaven-bound saints? </a:t>
          </a:r>
          <a:r>
            <a:rPr lang="fi-FI" sz="3200" b="1" i="1" dirty="0"/>
            <a:t>1 Tim 4:16; Jude 3</a:t>
          </a:r>
          <a:endParaRPr lang="en-GB" sz="3200" b="1" i="1"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9902"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dirty="0"/>
            <a:t>What do we learn from the way Joseph treated his brothers? </a:t>
          </a:r>
          <a:r>
            <a:rPr lang="nl-NL" sz="3200" b="1" i="1" kern="1200" dirty="0">
              <a:solidFill>
                <a:prstClr val="black">
                  <a:hueOff val="0"/>
                  <a:satOff val="0"/>
                  <a:lumOff val="0"/>
                  <a:alphaOff val="0"/>
                </a:prstClr>
              </a:solidFill>
              <a:latin typeface="Calibri"/>
              <a:ea typeface="+mn-ea"/>
              <a:cs typeface="+mn-cs"/>
            </a:rPr>
            <a:t>Rom 12:19,20; Prov 24:21,22</a:t>
          </a:r>
          <a:endParaRPr lang="en-GB" sz="3200" b="1" i="1" kern="1200"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44741"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What must believers do to rescue perishing souls around them? </a:t>
          </a:r>
          <a:r>
            <a:rPr lang="en-US" sz="3200" b="1" i="1" dirty="0"/>
            <a:t>Exodus 23:7; Proverbs 17:26; Rom 12:17</a:t>
          </a:r>
          <a:endParaRPr lang="en-GB" sz="3200" b="1" i="1"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How should we treat those who have offended us? </a:t>
          </a:r>
          <a:r>
            <a:rPr lang="en-US" sz="3200" b="1" i="1" dirty="0"/>
            <a:t>Mark 11:25,26; Matt 6:14,15</a:t>
          </a:r>
          <a:endParaRPr lang="en-GB" sz="3200" b="1" i="1"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What did Christ say about offences? </a:t>
          </a:r>
          <a:r>
            <a:rPr lang="en-US" sz="3200" b="1" i="1" dirty="0"/>
            <a:t>Matthew 18:7; Luke 17:3,4</a:t>
          </a:r>
          <a:endParaRPr lang="en-GB" sz="3200" b="1" i="1"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29924"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7742" y="-174292"/>
          <a:ext cx="7439393" cy="3025116"/>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873176" y="486369"/>
          <a:ext cx="7439393" cy="3025116"/>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What should characterise the life of believers for their God-given visions to be fulfilled?</a:t>
          </a:r>
        </a:p>
        <a:p>
          <a:pPr marL="0" lvl="0" indent="0" algn="ctr" defTabSz="1422400">
            <a:lnSpc>
              <a:spcPct val="100000"/>
            </a:lnSpc>
            <a:spcBef>
              <a:spcPct val="0"/>
            </a:spcBef>
            <a:spcAft>
              <a:spcPts val="600"/>
            </a:spcAft>
            <a:buNone/>
          </a:pPr>
          <a:r>
            <a:rPr lang="fr-FR" sz="3200" b="1" i="1" kern="1200" dirty="0" err="1">
              <a:solidFill>
                <a:prstClr val="black">
                  <a:hueOff val="0"/>
                  <a:satOff val="0"/>
                  <a:lumOff val="0"/>
                  <a:alphaOff val="0"/>
                </a:prstClr>
              </a:solidFill>
              <a:latin typeface="+mn-lt"/>
              <a:ea typeface="+mn-ea"/>
              <a:cs typeface="+mn-cs"/>
            </a:rPr>
            <a:t>Habakkuk</a:t>
          </a:r>
          <a:r>
            <a:rPr lang="fr-FR" sz="3200" b="1" i="1" kern="1200" dirty="0">
              <a:solidFill>
                <a:prstClr val="black">
                  <a:hueOff val="0"/>
                  <a:satOff val="0"/>
                  <a:lumOff val="0"/>
                  <a:alphaOff val="0"/>
                </a:prstClr>
              </a:solidFill>
              <a:latin typeface="+mn-lt"/>
              <a:ea typeface="+mn-ea"/>
              <a:cs typeface="+mn-cs"/>
            </a:rPr>
            <a:t> 2:3; Psalm 27:14</a:t>
          </a:r>
          <a:endParaRPr lang="en-GB" sz="3200" b="1" i="1" kern="1200" dirty="0">
            <a:latin typeface="+mn-lt"/>
          </a:endParaRPr>
        </a:p>
      </dsp:txBody>
      <dsp:txXfrm>
        <a:off x="961779" y="574972"/>
        <a:ext cx="7262187" cy="28479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352813" y="2027"/>
          <a:ext cx="7196249" cy="3029931"/>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042727" y="657446"/>
          <a:ext cx="7196249" cy="3029931"/>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What is the major cause of famine in any society? </a:t>
          </a:r>
          <a:r>
            <a:rPr lang="en-US" sz="3200" b="1" i="1" kern="1200" dirty="0"/>
            <a:t>2 Chro 7:13,14; Psalm 107:17; Psalm 119:67</a:t>
          </a:r>
          <a:endParaRPr lang="en-GB" sz="3200" b="1" i="1" kern="1200" dirty="0">
            <a:solidFill>
              <a:prstClr val="black">
                <a:hueOff val="0"/>
                <a:satOff val="0"/>
                <a:lumOff val="0"/>
                <a:alphaOff val="0"/>
              </a:prstClr>
            </a:solidFill>
            <a:latin typeface="Calibri"/>
            <a:ea typeface="+mn-ea"/>
            <a:cs typeface="+mn-cs"/>
          </a:endParaRPr>
        </a:p>
      </dsp:txBody>
      <dsp:txXfrm>
        <a:off x="2131471" y="746190"/>
        <a:ext cx="7018761" cy="285244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352717" y="1387"/>
          <a:ext cx="569467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880433" y="502717"/>
          <a:ext cx="569467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What is the way out of spiritual decline in these last days for heaven-bound saints? </a:t>
          </a:r>
          <a:r>
            <a:rPr lang="fi-FI" sz="3200" b="1" i="1" kern="1200" dirty="0"/>
            <a:t>1 Tim 4:16; Jude 3</a:t>
          </a:r>
          <a:endParaRPr lang="en-GB" sz="3200" b="1" i="1" kern="1200" dirty="0"/>
        </a:p>
      </dsp:txBody>
      <dsp:txXfrm>
        <a:off x="2973727" y="596011"/>
        <a:ext cx="5508089" cy="29987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62860" y="1387"/>
          <a:ext cx="6874392"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290576" y="502717"/>
          <a:ext cx="6874392"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What do we learn from the way Joseph treated his brothers? </a:t>
          </a:r>
          <a:r>
            <a:rPr lang="nl-NL" sz="3200" b="1" i="1" kern="1200" dirty="0">
              <a:solidFill>
                <a:prstClr val="black">
                  <a:hueOff val="0"/>
                  <a:satOff val="0"/>
                  <a:lumOff val="0"/>
                  <a:alphaOff val="0"/>
                </a:prstClr>
              </a:solidFill>
              <a:latin typeface="Calibri"/>
              <a:ea typeface="+mn-ea"/>
              <a:cs typeface="+mn-cs"/>
            </a:rPr>
            <a:t>Rom 12:19,20; Prov 24:21,22</a:t>
          </a:r>
          <a:endParaRPr lang="en-GB" sz="3200" b="1" i="1" kern="1200" dirty="0"/>
        </a:p>
      </dsp:txBody>
      <dsp:txXfrm>
        <a:off x="2383870" y="596011"/>
        <a:ext cx="6687804" cy="29987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1387"/>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502717"/>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What must believers do to rescue perishing souls around them? </a:t>
          </a:r>
          <a:r>
            <a:rPr lang="en-US" sz="3200" b="1" i="1" kern="1200" dirty="0"/>
            <a:t>Exodus 23:7; Proverbs 17:26; Rom 12:17</a:t>
          </a:r>
          <a:endParaRPr lang="en-GB" sz="3200" b="1" i="1" kern="1200" dirty="0"/>
        </a:p>
      </dsp:txBody>
      <dsp:txXfrm>
        <a:off x="2735732" y="596011"/>
        <a:ext cx="5984079" cy="299871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1387"/>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502717"/>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How should we treat those who have offended us? </a:t>
          </a:r>
          <a:r>
            <a:rPr lang="en-US" sz="3200" b="1" i="1" kern="1200" dirty="0"/>
            <a:t>Mark 11:25,26; Matt 6:14,15</a:t>
          </a:r>
          <a:endParaRPr lang="en-GB" sz="3200" b="1" i="1" kern="1200" dirty="0"/>
        </a:p>
      </dsp:txBody>
      <dsp:txXfrm>
        <a:off x="2735732" y="596011"/>
        <a:ext cx="5984079" cy="299871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114722" y="1387"/>
          <a:ext cx="6170667"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642438" y="502717"/>
          <a:ext cx="6170667"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What did Christ say about offences? </a:t>
          </a:r>
          <a:r>
            <a:rPr lang="en-US" sz="3200" b="1" i="1" kern="1200" dirty="0"/>
            <a:t>Matthew 18:7; Luke 17:3,4</a:t>
          </a:r>
          <a:endParaRPr lang="en-GB" sz="3200" b="1" i="1" kern="1200" dirty="0"/>
        </a:p>
      </dsp:txBody>
      <dsp:txXfrm>
        <a:off x="2735732" y="596011"/>
        <a:ext cx="5984079" cy="299871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6">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99BDD5-BA06-4E29-8B13-3C82608DB588}" type="datetimeFigureOut">
              <a:rPr lang="en-US" smtClean="0"/>
              <a:t>7/7/2026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05F175-DDF5-4570-A698-9A96E4F2BEA7}"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05F175-DDF5-4570-A698-9A96E4F2BEA7}" type="slidenum">
              <a:rPr lang="en-US" smtClean="0"/>
              <a:t>2</a:t>
            </a:fld>
            <a:endParaRPr lang="en-US"/>
          </a:p>
        </p:txBody>
      </p:sp>
    </p:spTree>
    <p:extLst>
      <p:ext uri="{BB962C8B-B14F-4D97-AF65-F5344CB8AC3E}">
        <p14:creationId xmlns:p14="http://schemas.microsoft.com/office/powerpoint/2010/main" val="3554625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CFAF5-35FD-A8EB-27A6-814F8C606B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B1FA87-F124-0E0D-0218-CC1138D92E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4ED47D-2A1B-FE89-ABC0-D573A255B5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26FAE8-B63C-FFCF-907C-32EAFDFD6787}"/>
              </a:ext>
            </a:extLst>
          </p:cNvPr>
          <p:cNvSpPr>
            <a:spLocks noGrp="1"/>
          </p:cNvSpPr>
          <p:nvPr>
            <p:ph type="sldNum" sz="quarter" idx="5"/>
          </p:nvPr>
        </p:nvSpPr>
        <p:spPr/>
        <p:txBody>
          <a:bodyPr/>
          <a:lstStyle/>
          <a:p>
            <a:fld id="{C505F175-DDF5-4570-A698-9A96E4F2BEA7}" type="slidenum">
              <a:rPr lang="en-US" smtClean="0"/>
              <a:t>11</a:t>
            </a:fld>
            <a:endParaRPr lang="en-US"/>
          </a:p>
        </p:txBody>
      </p:sp>
    </p:spTree>
    <p:extLst>
      <p:ext uri="{BB962C8B-B14F-4D97-AF65-F5344CB8AC3E}">
        <p14:creationId xmlns:p14="http://schemas.microsoft.com/office/powerpoint/2010/main" val="31937268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E7026-560D-A894-8DE3-17F3B44CB8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4522ED-EFDA-A281-D56A-1986CF937D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A18D81-E506-EDC2-7AD0-4FE78E4146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624BE8D-DA51-EB4E-08EA-31647AF8A930}"/>
              </a:ext>
            </a:extLst>
          </p:cNvPr>
          <p:cNvSpPr>
            <a:spLocks noGrp="1"/>
          </p:cNvSpPr>
          <p:nvPr>
            <p:ph type="sldNum" sz="quarter" idx="5"/>
          </p:nvPr>
        </p:nvSpPr>
        <p:spPr/>
        <p:txBody>
          <a:bodyPr/>
          <a:lstStyle/>
          <a:p>
            <a:fld id="{C505F175-DDF5-4570-A698-9A96E4F2BEA7}" type="slidenum">
              <a:rPr lang="en-US" smtClean="0"/>
              <a:t>12</a:t>
            </a:fld>
            <a:endParaRPr lang="en-US"/>
          </a:p>
        </p:txBody>
      </p:sp>
    </p:spTree>
    <p:extLst>
      <p:ext uri="{BB962C8B-B14F-4D97-AF65-F5344CB8AC3E}">
        <p14:creationId xmlns:p14="http://schemas.microsoft.com/office/powerpoint/2010/main" val="5482657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05F175-DDF5-4570-A698-9A96E4F2BEA7}" type="slidenum">
              <a:rPr lang="en-US" smtClean="0"/>
              <a:t>13</a:t>
            </a:fld>
            <a:endParaRPr lang="en-US"/>
          </a:p>
        </p:txBody>
      </p:sp>
    </p:spTree>
    <p:extLst>
      <p:ext uri="{BB962C8B-B14F-4D97-AF65-F5344CB8AC3E}">
        <p14:creationId xmlns:p14="http://schemas.microsoft.com/office/powerpoint/2010/main" val="2635277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C505F175-DDF5-4570-A698-9A96E4F2BEA7}" type="slidenum">
              <a:rPr lang="en-US" smtClean="0"/>
              <a:t>3</a:t>
            </a:fld>
            <a:endParaRPr lang="en-US"/>
          </a:p>
        </p:txBody>
      </p:sp>
    </p:spTree>
    <p:extLst>
      <p:ext uri="{BB962C8B-B14F-4D97-AF65-F5344CB8AC3E}">
        <p14:creationId xmlns:p14="http://schemas.microsoft.com/office/powerpoint/2010/main" val="3404891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05F175-DDF5-4570-A698-9A96E4F2BEA7}" type="slidenum">
              <a:rPr lang="en-US" smtClean="0"/>
              <a:t>4</a:t>
            </a:fld>
            <a:endParaRPr lang="en-US"/>
          </a:p>
        </p:txBody>
      </p:sp>
    </p:spTree>
    <p:extLst>
      <p:ext uri="{BB962C8B-B14F-4D97-AF65-F5344CB8AC3E}">
        <p14:creationId xmlns:p14="http://schemas.microsoft.com/office/powerpoint/2010/main" val="1777761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eaLnBrk="0" fontAlgn="base" hangingPunct="0">
              <a:lnSpc>
                <a:spcPct val="100000"/>
              </a:lnSpc>
              <a:spcBef>
                <a:spcPct val="0"/>
              </a:spcBef>
              <a:spcAft>
                <a:spcPts val="600"/>
              </a:spcAft>
              <a:buFont typeface="+mj-lt"/>
              <a:buNone/>
              <a:defRPr/>
            </a:pPr>
            <a:endParaRPr lang="en-US" dirty="0"/>
          </a:p>
        </p:txBody>
      </p:sp>
      <p:sp>
        <p:nvSpPr>
          <p:cNvPr id="4" name="Slide Number Placeholder 3"/>
          <p:cNvSpPr>
            <a:spLocks noGrp="1"/>
          </p:cNvSpPr>
          <p:nvPr>
            <p:ph type="sldNum" sz="quarter" idx="5"/>
          </p:nvPr>
        </p:nvSpPr>
        <p:spPr/>
        <p:txBody>
          <a:bodyPr/>
          <a:lstStyle/>
          <a:p>
            <a:fld id="{C505F175-DDF5-4570-A698-9A96E4F2BEA7}" type="slidenum">
              <a:rPr lang="en-US" smtClean="0"/>
              <a:t>5</a:t>
            </a:fld>
            <a:endParaRPr lang="en-US"/>
          </a:p>
        </p:txBody>
      </p:sp>
    </p:spTree>
    <p:extLst>
      <p:ext uri="{BB962C8B-B14F-4D97-AF65-F5344CB8AC3E}">
        <p14:creationId xmlns:p14="http://schemas.microsoft.com/office/powerpoint/2010/main" val="1469659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C505F175-DDF5-4570-A698-9A96E4F2BEA7}" type="slidenum">
              <a:rPr lang="en-US" smtClean="0"/>
              <a:t>6</a:t>
            </a:fld>
            <a:endParaRPr lang="en-US"/>
          </a:p>
        </p:txBody>
      </p:sp>
    </p:spTree>
    <p:extLst>
      <p:ext uri="{BB962C8B-B14F-4D97-AF65-F5344CB8AC3E}">
        <p14:creationId xmlns:p14="http://schemas.microsoft.com/office/powerpoint/2010/main" val="2869163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C505F175-DDF5-4570-A698-9A96E4F2BEA7}" type="slidenum">
              <a:rPr lang="en-US" smtClean="0"/>
              <a:t>7</a:t>
            </a:fld>
            <a:endParaRPr lang="en-US"/>
          </a:p>
        </p:txBody>
      </p:sp>
    </p:spTree>
    <p:extLst>
      <p:ext uri="{BB962C8B-B14F-4D97-AF65-F5344CB8AC3E}">
        <p14:creationId xmlns:p14="http://schemas.microsoft.com/office/powerpoint/2010/main" val="2510542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05F175-DDF5-4570-A698-9A96E4F2BEA7}" type="slidenum">
              <a:rPr lang="en-US" smtClean="0"/>
              <a:t>8</a:t>
            </a:fld>
            <a:endParaRPr lang="en-US"/>
          </a:p>
        </p:txBody>
      </p:sp>
    </p:spTree>
    <p:extLst>
      <p:ext uri="{BB962C8B-B14F-4D97-AF65-F5344CB8AC3E}">
        <p14:creationId xmlns:p14="http://schemas.microsoft.com/office/powerpoint/2010/main" val="1735794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C5FDB-682A-6BB7-BB3C-96BA2B131D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6CF6D0-FF48-3C8C-45E3-DC28760BC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2E4362-54B5-DF03-E609-1A448B01B53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9E7D51-3B11-D82C-4578-218D1FB7CF11}"/>
              </a:ext>
            </a:extLst>
          </p:cNvPr>
          <p:cNvSpPr>
            <a:spLocks noGrp="1"/>
          </p:cNvSpPr>
          <p:nvPr>
            <p:ph type="sldNum" sz="quarter" idx="5"/>
          </p:nvPr>
        </p:nvSpPr>
        <p:spPr/>
        <p:txBody>
          <a:bodyPr/>
          <a:lstStyle/>
          <a:p>
            <a:fld id="{C505F175-DDF5-4570-A698-9A96E4F2BEA7}" type="slidenum">
              <a:rPr lang="en-US" smtClean="0"/>
              <a:t>9</a:t>
            </a:fld>
            <a:endParaRPr lang="en-US"/>
          </a:p>
        </p:txBody>
      </p:sp>
    </p:spTree>
    <p:extLst>
      <p:ext uri="{BB962C8B-B14F-4D97-AF65-F5344CB8AC3E}">
        <p14:creationId xmlns:p14="http://schemas.microsoft.com/office/powerpoint/2010/main" val="17685800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DE766-2958-2F03-DFC4-24D1B2B085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F9BFE-57FF-4672-EB36-BC3494D52B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DE134-B994-CCD1-D4A1-6C7E1DBD9F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D935E3-09B5-7E7F-8F53-B594418395BA}"/>
              </a:ext>
            </a:extLst>
          </p:cNvPr>
          <p:cNvSpPr>
            <a:spLocks noGrp="1"/>
          </p:cNvSpPr>
          <p:nvPr>
            <p:ph type="sldNum" sz="quarter" idx="5"/>
          </p:nvPr>
        </p:nvSpPr>
        <p:spPr/>
        <p:txBody>
          <a:bodyPr/>
          <a:lstStyle/>
          <a:p>
            <a:fld id="{C505F175-DDF5-4570-A698-9A96E4F2BEA7}" type="slidenum">
              <a:rPr lang="en-US" smtClean="0"/>
              <a:t>10</a:t>
            </a:fld>
            <a:endParaRPr lang="en-US"/>
          </a:p>
        </p:txBody>
      </p:sp>
    </p:spTree>
    <p:extLst>
      <p:ext uri="{BB962C8B-B14F-4D97-AF65-F5344CB8AC3E}">
        <p14:creationId xmlns:p14="http://schemas.microsoft.com/office/powerpoint/2010/main" val="3664336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166AC9-700C-4134-802B-28E218B176A1}" type="datetimeFigureOut">
              <a:rPr lang="en-GB" smtClean="0"/>
              <a:t>07/07/2026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166AC9-700C-4134-802B-28E218B176A1}" type="datetimeFigureOut">
              <a:rPr lang="en-GB" smtClean="0"/>
              <a:t>07/07/2026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166AC9-700C-4134-802B-28E218B176A1}" type="datetimeFigureOut">
              <a:rPr lang="en-GB" smtClean="0"/>
              <a:t>07/07/2026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166AC9-700C-4134-802B-28E218B176A1}" type="datetimeFigureOut">
              <a:rPr lang="en-GB" smtClean="0"/>
              <a:t>07/07/2026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07/07/2026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07/07/2026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66AC9-700C-4134-802B-28E218B176A1}" type="datetimeFigureOut">
              <a:rPr lang="en-GB" smtClean="0"/>
              <a:t>07/07/2026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BE4F6-01EF-4B45-B3AC-86A1FD6F9850}"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1.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2.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png"/><Relationship Id="rId7" Type="http://schemas.openxmlformats.org/officeDocument/2006/relationships/diagramColors" Target="../diagrams/colors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8"/>
          <p:cNvSpPr>
            <a:spLocks noGrp="1" noRot="1" noChangeAspect="1" noMove="1" noResize="1" noEditPoints="1" noAdjustHandles="1" noChangeArrowheads="1" noChangeShapeType="1" noTextEdit="1"/>
          </p:cNvSpPr>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26"/>
          <p:cNvSpPr>
            <a:spLocks noGrp="1" noRot="1" noChangeAspect="1" noMove="1" noResize="1" noEditPoints="1" noAdjustHandles="1" noChangeArrowheads="1" noChangeShapeType="1" noTextEdit="1"/>
          </p:cNvSpPr>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Grp="1" noRot="1" noChangeAspect="1" noMove="1" noResize="1" noEditPoints="1" noAdjustHandles="1" noChangeArrowheads="1" noChangeShapeType="1" noTextEdit="1"/>
          </p:cNvSpPr>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0" y="1376363"/>
            <a:ext cx="9144000" cy="2521594"/>
          </a:xfrm>
        </p:spPr>
        <p:txBody>
          <a:bodyPr>
            <a:normAutofit/>
          </a:bodyPr>
          <a:lstStyle/>
          <a:p>
            <a:r>
              <a:rPr kumimoji="0" lang="en-US" sz="7000" b="1" i="0" u="none" strike="noStrike" kern="1200" cap="none" spc="0" normalizeH="0" baseline="0" noProof="0" dirty="0">
                <a:ln>
                  <a:noFill/>
                </a:ln>
                <a:effectLst/>
                <a:uLnTx/>
                <a:uFillTx/>
                <a:latin typeface="Cambria" panose="02040503050406030204" pitchFamily="18" charset="0"/>
                <a:ea typeface="+mj-ea"/>
                <a:cs typeface="+mj-cs"/>
              </a:rPr>
              <a:t>SEARCH THE SCRIPTURES</a:t>
            </a:r>
            <a:endParaRPr lang="en-GB" sz="7000" dirty="0"/>
          </a:p>
        </p:txBody>
      </p:sp>
      <p:sp>
        <p:nvSpPr>
          <p:cNvPr id="3" name="Subtitle 2"/>
          <p:cNvSpPr>
            <a:spLocks noGrp="1"/>
          </p:cNvSpPr>
          <p:nvPr>
            <p:ph type="subTitle" idx="1"/>
          </p:nvPr>
        </p:nvSpPr>
        <p:spPr>
          <a:xfrm>
            <a:off x="1524000" y="4617728"/>
            <a:ext cx="9144000" cy="944339"/>
          </a:xfrm>
        </p:spPr>
        <p:txBody>
          <a:bodyPr>
            <a:normAutofit/>
          </a:bodyPr>
          <a:lstStyle/>
          <a:p>
            <a:r>
              <a:rPr lang="en-GB" b="1" dirty="0"/>
              <a:t>16-08-2026</a:t>
            </a:r>
          </a:p>
        </p:txBody>
      </p:sp>
      <p:cxnSp>
        <p:nvCxnSpPr>
          <p:cNvPr id="15" name="Straight Connector 14"/>
          <p:cNvCxnSpPr>
            <a:cxnSpLocks noGrp="1" noRot="1" noChangeAspect="1" noMove="1" noResize="1" noEditPoints="1" noAdjustHandles="1" noChangeArrowheads="1" noChangeShapeType="1"/>
          </p:cNvCxnSpPr>
          <p:nvPr/>
        </p:nvCxnSpPr>
        <p:spPr>
          <a:xfrm>
            <a:off x="3352800" y="4479276"/>
            <a:ext cx="54864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Logo&#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75247-11D8-0D6A-1AF6-9865F161B0EA}"/>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768A3D8D-EC4F-C267-C96B-4211F3299FB6}"/>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0C6D00A9-72D7-7700-FCD3-B08122BB407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BF83392-3D54-6258-946C-EEAA8E1BD208}"/>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2610B6F-B50B-26F7-3CE5-DDD6225D29AE}"/>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DE88F4C-9F48-467E-E148-CB24E3DD557D}"/>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5</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63F698F8-348F-2FA9-3F57-2B213E6A41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606079D7-DB26-A9E1-2BCC-ACC81E7F5928}"/>
              </a:ext>
            </a:extLst>
          </p:cNvPr>
          <p:cNvGraphicFramePr>
            <a:graphicFrameLocks noGrp="1"/>
          </p:cNvGraphicFramePr>
          <p:nvPr>
            <p:ph idx="1"/>
            <p:extLst>
              <p:ext uri="{D42A27DB-BD31-4B8C-83A1-F6EECF244321}">
                <p14:modId xmlns:p14="http://schemas.microsoft.com/office/powerpoint/2010/main" val="77301267"/>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23765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4FB5B-D09C-2E4B-1392-F72BA1F009CF}"/>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5B218EFC-8A42-61CD-BAE9-9900087E2807}"/>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BC5B9236-C026-9AE5-1441-8B4571111007}"/>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AACE9BE-7F86-E590-D71C-97574F4FB6E3}"/>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F4432C3-FA01-1638-C44B-4DC279935F8A}"/>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A57D7D1-17E4-A0A5-288E-DD2A73ABBF0B}"/>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6</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7DB5F581-54CB-287E-05B8-528EDBCFE5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D4B64E0E-8406-C42F-47C9-E2C8787D226D}"/>
              </a:ext>
            </a:extLst>
          </p:cNvPr>
          <p:cNvGraphicFramePr>
            <a:graphicFrameLocks noGrp="1"/>
          </p:cNvGraphicFramePr>
          <p:nvPr>
            <p:ph idx="1"/>
            <p:extLst>
              <p:ext uri="{D42A27DB-BD31-4B8C-83A1-F6EECF244321}">
                <p14:modId xmlns:p14="http://schemas.microsoft.com/office/powerpoint/2010/main" val="3415282321"/>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822155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F554D-0686-73AD-4119-BAE7856E451C}"/>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B9CC603C-1A4A-7657-B6E5-223E502425ED}"/>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C95F7CEE-B17A-EC36-F48E-AA37F404314A}"/>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B67B924-7EA5-B96A-009C-4ACFAAD9382C}"/>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5AF2E5A-E51A-837E-F83A-0AAC1636E89E}"/>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05A63E3-435A-6668-7AD9-D5E4087CF5D3}"/>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7</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347D89E8-79BD-BD09-8FCB-F51A12CDDB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83B4644B-9447-9447-C61D-B3A24144A299}"/>
              </a:ext>
            </a:extLst>
          </p:cNvPr>
          <p:cNvGraphicFramePr>
            <a:graphicFrameLocks noGrp="1"/>
          </p:cNvGraphicFramePr>
          <p:nvPr>
            <p:ph idx="1"/>
            <p:extLst>
              <p:ext uri="{D42A27DB-BD31-4B8C-83A1-F6EECF244321}">
                <p14:modId xmlns:p14="http://schemas.microsoft.com/office/powerpoint/2010/main" val="4268252634"/>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44097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CONCLUSION</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4044601" y="686862"/>
            <a:ext cx="7602868" cy="5470097"/>
          </a:xfrm>
        </p:spPr>
        <p:txBody>
          <a:bodyPr anchor="ctr">
            <a:noAutofit/>
          </a:bodyPr>
          <a:lstStyle/>
          <a:p>
            <a:pPr marL="0" indent="0" algn="ctr">
              <a:buNone/>
            </a:pPr>
            <a:r>
              <a:rPr lang="en-GB" b="1" dirty="0"/>
              <a:t>Joseph had a compassionate spirit, loved to please God, approached situations or challenges of life positively, had no vengeful spirit, forgave heartily, led others to godly sorrow and made provision for others’ survival and prosperity. He exhibited the attributes of the fruit of the Spirit in handling his brethren</a:t>
            </a:r>
            <a:r>
              <a:rPr lang="en-US" b="1" dirty="0"/>
              <a:t>. These are qualities that the believers should emulate in their relationship with others. </a:t>
            </a:r>
            <a:endParaRPr lang="en-NL" b="1" dirty="0"/>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AC397-70D4-9A54-F5C2-D482B8EDA3F0}"/>
            </a:ext>
          </a:extLst>
        </p:cNvPr>
        <p:cNvGrpSpPr/>
        <p:nvPr/>
      </p:nvGrpSpPr>
      <p:grpSpPr>
        <a:xfrm>
          <a:off x="0" y="0"/>
          <a:ext cx="0" cy="0"/>
          <a:chOff x="0" y="0"/>
          <a:chExt cx="0" cy="0"/>
        </a:xfrm>
      </p:grpSpPr>
      <p:sp>
        <p:nvSpPr>
          <p:cNvPr id="20" name="Rectangle 8">
            <a:extLst>
              <a:ext uri="{FF2B5EF4-FFF2-40B4-BE49-F238E27FC236}">
                <a16:creationId xmlns:a16="http://schemas.microsoft.com/office/drawing/2014/main" id="{F5FBE66D-08FA-04AB-F1E6-332E9DF5BE22}"/>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77D23B-410A-5FDB-A2B5-54D3B05D93A0}"/>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ASSIGNMENT</a:t>
            </a:r>
            <a:endParaRPr lang="en-GB" sz="2800" dirty="0">
              <a:solidFill>
                <a:srgbClr val="FFFFFF"/>
              </a:solidFill>
            </a:endParaRPr>
          </a:p>
        </p:txBody>
      </p:sp>
      <p:sp>
        <p:nvSpPr>
          <p:cNvPr id="11" name="Rectangle 10">
            <a:extLst>
              <a:ext uri="{FF2B5EF4-FFF2-40B4-BE49-F238E27FC236}">
                <a16:creationId xmlns:a16="http://schemas.microsoft.com/office/drawing/2014/main" id="{37EE3022-905D-B7D5-0598-F5B2CE72EA19}"/>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3440690E-D11D-3828-9D77-F16A573510DE}"/>
              </a:ext>
            </a:extLst>
          </p:cNvPr>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726220F-64AF-5D4E-529F-4F53CD27DA00}"/>
              </a:ext>
            </a:extLst>
          </p:cNvPr>
          <p:cNvSpPr>
            <a:spLocks noGrp="1"/>
          </p:cNvSpPr>
          <p:nvPr>
            <p:ph idx="1"/>
          </p:nvPr>
        </p:nvSpPr>
        <p:spPr>
          <a:xfrm>
            <a:off x="4044601" y="448055"/>
            <a:ext cx="7681055" cy="5951024"/>
          </a:xfrm>
        </p:spPr>
        <p:txBody>
          <a:bodyPr anchor="ctr">
            <a:noAutofit/>
          </a:bodyPr>
          <a:lstStyle/>
          <a:p>
            <a:pPr marL="0" indent="0" algn="ctr">
              <a:buNone/>
            </a:pPr>
            <a:r>
              <a:rPr lang="en-GB" b="1" dirty="0"/>
              <a:t>You have been informed that a so-called brother whom you work together with reported you to the church leadership for what you know you did not do. Now, this same brother has come to you for urgent financial assistance to resolve a pressing need. How will you handle the situation in the light of today’s study? Prepare to share your answers next week.</a:t>
            </a:r>
            <a:endParaRPr lang="en-US" b="1" dirty="0"/>
          </a:p>
        </p:txBody>
      </p:sp>
      <p:pic>
        <p:nvPicPr>
          <p:cNvPr id="4" name="Picture 3" descr="Logo&#10;&#10;Description automatically generated">
            <a:extLst>
              <a:ext uri="{FF2B5EF4-FFF2-40B4-BE49-F238E27FC236}">
                <a16:creationId xmlns:a16="http://schemas.microsoft.com/office/drawing/2014/main" id="{C01382DD-677B-2A4D-79A3-6BE3C1DE2C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147146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REVIEW OF THE ASSIGNMENT FROM LAST STUDY</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Content Placeholder 2"/>
          <p:cNvSpPr>
            <a:spLocks noGrp="1"/>
          </p:cNvSpPr>
          <p:nvPr>
            <p:ph idx="1"/>
          </p:nvPr>
        </p:nvSpPr>
        <p:spPr>
          <a:xfrm>
            <a:off x="4044601" y="457200"/>
            <a:ext cx="7681055" cy="5952745"/>
          </a:xfrm>
        </p:spPr>
        <p:txBody>
          <a:bodyPr anchor="ctr">
            <a:noAutofit/>
          </a:bodyPr>
          <a:lstStyle/>
          <a:p>
            <a:pPr marL="0" indent="0" algn="ctr">
              <a:lnSpc>
                <a:spcPct val="110000"/>
              </a:lnSpc>
              <a:buNone/>
            </a:pPr>
            <a:endParaRPr lang="en-US" b="1" dirty="0">
              <a:solidFill>
                <a:schemeClr val="bg1">
                  <a:lumMod val="65000"/>
                </a:schemeClr>
              </a:solidFill>
            </a:endParaRPr>
          </a:p>
          <a:p>
            <a:pPr marL="0" indent="0" algn="just">
              <a:buNone/>
            </a:pPr>
            <a:r>
              <a:rPr lang="en-US" b="1" i="1" dirty="0"/>
              <a:t>i) Reading about the life of Joseph from prison to Prime Minister, how can you encourage a believer going through a tough time? Support your answer with scriptures.</a:t>
            </a:r>
          </a:p>
          <a:p>
            <a:pPr marL="0" indent="0" algn="just">
              <a:buNone/>
            </a:pPr>
            <a:r>
              <a:rPr lang="en-US" b="1" i="1" dirty="0"/>
              <a:t>ii) How can you use your God-given gift(s) for the salvation of souls and the expansion of God’s kingdom? Give a recent incident.</a:t>
            </a:r>
          </a:p>
          <a:p>
            <a:pPr marL="0" indent="0" algn="ctr">
              <a:lnSpc>
                <a:spcPct val="100000"/>
              </a:lnSpc>
              <a:spcBef>
                <a:spcPts val="0"/>
              </a:spcBef>
              <a:buNone/>
            </a:pPr>
            <a:endParaRPr lang="en-US" b="1" dirty="0">
              <a:latin typeface="Calibri" panose="020F0502020204030204" pitchFamily="34" charset="0"/>
            </a:endParaRPr>
          </a:p>
          <a:p>
            <a:pPr marL="0" indent="0" algn="ctr">
              <a:lnSpc>
                <a:spcPct val="100000"/>
              </a:lnSpc>
              <a:spcBef>
                <a:spcPts val="0"/>
              </a:spcBef>
              <a:buNone/>
            </a:pPr>
            <a:r>
              <a:rPr lang="en-US" b="1" dirty="0">
                <a:latin typeface="Calibri" panose="020F0502020204030204" pitchFamily="34" charset="0"/>
              </a:rPr>
              <a:t>Volunteers please!</a:t>
            </a: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p:cNvSpPr txBox="1"/>
          <p:nvPr/>
        </p:nvSpPr>
        <p:spPr>
          <a:xfrm>
            <a:off x="466344" y="4485736"/>
            <a:ext cx="3414368" cy="18182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GB" altLang="en-GB" sz="2800" b="1" i="1" dirty="0">
                <a:solidFill>
                  <a:srgbClr val="FFFFFF"/>
                </a:solidFill>
                <a:latin typeface="Cambria" panose="02040503050406030204" pitchFamily="18" charset="0"/>
                <a:ea typeface="Cambria" panose="02040503050406030204" pitchFamily="18" charset="0"/>
              </a:rPr>
              <a:t>Joseph’s Interpretation of Dreams and His Elevation</a:t>
            </a:r>
            <a:endParaRPr kumimoji="0" lang="en-GB" altLang="en-GB" sz="2800" b="1" i="1"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j-cs"/>
            </a:endParaRPr>
          </a:p>
        </p:txBody>
      </p:sp>
    </p:spTree>
    <p:extLst>
      <p:ext uri="{BB962C8B-B14F-4D97-AF65-F5344CB8AC3E}">
        <p14:creationId xmlns:p14="http://schemas.microsoft.com/office/powerpoint/2010/main" val="402866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4"/>
          <p:cNvSpPr>
            <a:spLocks noGrp="1" noRot="1" noChangeAspect="1" noMove="1" noResize="1" noEditPoints="1" noAdjustHandles="1" noChangeArrowheads="1" noChangeShapeType="1" noTextEdit="1"/>
          </p:cNvSpPr>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517466" y="741969"/>
            <a:ext cx="3971142" cy="4962524"/>
          </a:xfrm>
        </p:spPr>
        <p:txBody>
          <a:bodyPr vert="horz" lIns="91440" tIns="45720" rIns="91440" bIns="45720" rtlCol="0" anchor="ctr">
            <a:normAutofit/>
          </a:bodyPr>
          <a:lstStyle/>
          <a:p>
            <a:pPr algn="ctr"/>
            <a:br>
              <a:rPr kumimoji="0" lang="en-US" altLang="en-US" sz="4800" b="1" i="0" u="sng" strike="noStrike" kern="1200" cap="none" spc="0" normalizeH="0" baseline="0" noProof="0" dirty="0">
                <a:ln>
                  <a:noFill/>
                </a:ln>
                <a:solidFill>
                  <a:srgbClr val="FFFFFF"/>
                </a:solidFill>
                <a:effectLst/>
                <a:uLnTx/>
                <a:uFillTx/>
                <a:latin typeface="+mj-lt"/>
                <a:ea typeface="+mj-ea"/>
                <a:cs typeface="+mj-cs"/>
              </a:rPr>
            </a:br>
            <a:r>
              <a:rPr kumimoji="0" lang="en-US" altLang="en-US" sz="4800" b="1" i="0" u="sng" strike="noStrike" kern="1200" cap="none" spc="0" normalizeH="0" baseline="0" noProof="0" dirty="0">
                <a:ln>
                  <a:noFill/>
                </a:ln>
                <a:solidFill>
                  <a:srgbClr val="FFFFFF"/>
                </a:solidFill>
                <a:effectLst/>
                <a:uLnTx/>
                <a:uFillTx/>
                <a:latin typeface="+mj-lt"/>
                <a:ea typeface="+mj-ea"/>
                <a:cs typeface="+mj-cs"/>
              </a:rPr>
              <a:t>LESSON </a:t>
            </a:r>
            <a:r>
              <a:rPr lang="en-US" altLang="en-US" sz="4800" b="1" u="sng" dirty="0">
                <a:solidFill>
                  <a:srgbClr val="FFFFFF"/>
                </a:solidFill>
              </a:rPr>
              <a:t>32</a:t>
            </a:r>
            <a:r>
              <a:rPr kumimoji="0" lang="en-US" altLang="en-US" sz="4800" b="1" i="0" u="none" strike="noStrike" kern="1200" cap="none" spc="0" normalizeH="0" baseline="0" noProof="0" dirty="0">
                <a:ln>
                  <a:noFill/>
                </a:ln>
                <a:solidFill>
                  <a:srgbClr val="FFFFFF"/>
                </a:solidFill>
                <a:effectLst/>
                <a:uLnTx/>
                <a:uFillTx/>
                <a:latin typeface="+mj-lt"/>
                <a:ea typeface="+mj-ea"/>
                <a:cs typeface="+mj-cs"/>
              </a:rPr>
              <a:t>: </a:t>
            </a:r>
            <a:r>
              <a:rPr lang="en-GB" sz="4800" b="1" dirty="0">
                <a:solidFill>
                  <a:srgbClr val="FFFFFF"/>
                </a:solidFill>
              </a:rPr>
              <a:t>Joseph’s Encounter with His Brethren</a:t>
            </a:r>
            <a:endParaRPr lang="en-US" sz="4800" b="1" dirty="0">
              <a:solidFill>
                <a:srgbClr val="FFFFFF"/>
              </a:solidFill>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7" name="Freeform: Shape 6"/>
          <p:cNvSpPr/>
          <p:nvPr/>
        </p:nvSpPr>
        <p:spPr>
          <a:xfrm>
            <a:off x="5468389" y="650356"/>
            <a:ext cx="6263640" cy="842014"/>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1151" tIns="241151" rIns="241151" bIns="241151" numCol="1" spcCol="1270" anchor="ctr" anchorCtr="0">
            <a:noAutofit/>
          </a:bodyPr>
          <a:lstStyle/>
          <a:p>
            <a:pPr marL="0" lvl="0" indent="0" algn="l" defTabSz="1644650">
              <a:lnSpc>
                <a:spcPct val="90000"/>
              </a:lnSpc>
              <a:spcBef>
                <a:spcPct val="0"/>
              </a:spcBef>
              <a:spcAft>
                <a:spcPct val="35000"/>
              </a:spcAft>
              <a:buNone/>
            </a:pPr>
            <a:r>
              <a:rPr lang="en-GB" sz="3200" b="1" i="0" kern="1200" baseline="0" dirty="0"/>
              <a:t>MEMORY VERSE: ……</a:t>
            </a:r>
            <a:endParaRPr lang="en-US" sz="3200" kern="1200" dirty="0"/>
          </a:p>
        </p:txBody>
      </p:sp>
      <p:sp>
        <p:nvSpPr>
          <p:cNvPr id="8" name="Freeform: Shape 7"/>
          <p:cNvSpPr/>
          <p:nvPr/>
        </p:nvSpPr>
        <p:spPr>
          <a:xfrm>
            <a:off x="5389276" y="1578634"/>
            <a:ext cx="6263640" cy="3648973"/>
          </a:xfrm>
          <a:custGeom>
            <a:avLst/>
            <a:gdLst>
              <a:gd name="connsiteX0" fmla="*/ 0 w 6263640"/>
              <a:gd name="connsiteY0" fmla="*/ 0 h 1340325"/>
              <a:gd name="connsiteX1" fmla="*/ 6263640 w 6263640"/>
              <a:gd name="connsiteY1" fmla="*/ 0 h 1340325"/>
              <a:gd name="connsiteX2" fmla="*/ 6263640 w 6263640"/>
              <a:gd name="connsiteY2" fmla="*/ 1340325 h 1340325"/>
              <a:gd name="connsiteX3" fmla="*/ 0 w 6263640"/>
              <a:gd name="connsiteY3" fmla="*/ 1340325 h 1340325"/>
              <a:gd name="connsiteX4" fmla="*/ 0 w 6263640"/>
              <a:gd name="connsiteY4" fmla="*/ 0 h 1340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3640" h="1340325">
                <a:moveTo>
                  <a:pt x="0" y="0"/>
                </a:moveTo>
                <a:lnTo>
                  <a:pt x="6263640" y="0"/>
                </a:lnTo>
                <a:lnTo>
                  <a:pt x="6263640" y="1340325"/>
                </a:lnTo>
                <a:lnTo>
                  <a:pt x="0" y="13403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8871" tIns="46990" rIns="263144" bIns="46990" numCol="1" spcCol="1270" anchor="ctr" anchorCtr="0">
            <a:noAutofit/>
          </a:bodyPr>
          <a:lstStyle/>
          <a:p>
            <a:pPr marL="180975" lvl="1" indent="-180975" algn="ctr" defTabSz="1289050">
              <a:lnSpc>
                <a:spcPct val="90000"/>
              </a:lnSpc>
              <a:spcBef>
                <a:spcPct val="0"/>
              </a:spcBef>
              <a:spcAft>
                <a:spcPct val="20000"/>
              </a:spcAft>
            </a:pPr>
            <a:r>
              <a:rPr lang="en-GB" sz="2800" i="1" dirty="0"/>
              <a:t>“And Joseph said unto his brethren... I am Joseph your brother, whom ye sold into Egypt. Now therefore be not grieved, nor angry with yourselves, that ye sold me hither: for God did send me before you to preserve life” </a:t>
            </a:r>
            <a:r>
              <a:rPr lang="en-GB" sz="2800" b="1" i="1" dirty="0"/>
              <a:t>(Genesis 45:4,5)</a:t>
            </a:r>
            <a:endParaRPr lang="en-GB" sz="2400" b="1" kern="1200" dirty="0"/>
          </a:p>
        </p:txBody>
      </p:sp>
      <p:sp>
        <p:nvSpPr>
          <p:cNvPr id="3" name="Freeform: Shape 2"/>
          <p:cNvSpPr/>
          <p:nvPr/>
        </p:nvSpPr>
        <p:spPr>
          <a:xfrm>
            <a:off x="5468389" y="5227607"/>
            <a:ext cx="6263640" cy="867507"/>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6758543"/>
              <a:satOff val="-17418"/>
              <a:lumOff val="-11764"/>
              <a:alphaOff val="0"/>
            </a:schemeClr>
          </a:fillRef>
          <a:effectRef idx="0">
            <a:schemeClr val="accent5">
              <a:hueOff val="-6758543"/>
              <a:satOff val="-17418"/>
              <a:lumOff val="-11764"/>
              <a:alphaOff val="0"/>
            </a:schemeClr>
          </a:effectRef>
          <a:fontRef idx="minor">
            <a:schemeClr val="lt1"/>
          </a:fontRef>
        </p:style>
        <p:txBody>
          <a:bodyPr spcFirstLastPara="0" vert="horz" wrap="square" lIns="241151" tIns="241151" rIns="241151" bIns="241151" numCol="1" spcCol="1270" anchor="ctr" anchorCtr="0">
            <a:noAutofit/>
          </a:bodyPr>
          <a:lstStyle/>
          <a:p>
            <a:pPr algn="ctr" defTabSz="1644650">
              <a:lnSpc>
                <a:spcPct val="90000"/>
              </a:lnSpc>
              <a:spcBef>
                <a:spcPct val="0"/>
              </a:spcBef>
              <a:spcAft>
                <a:spcPct val="35000"/>
              </a:spcAft>
            </a:pPr>
            <a:r>
              <a:rPr lang="en-GB" sz="2800" b="1" i="0" kern="1200" baseline="0" dirty="0"/>
              <a:t>TEXT:</a:t>
            </a:r>
            <a:r>
              <a:rPr lang="en-GB" sz="2800" b="1" i="1" kern="1200" baseline="0" dirty="0"/>
              <a:t>  </a:t>
            </a:r>
            <a:r>
              <a:rPr lang="fi-FI" sz="2800" b="1" i="1" kern="1200" baseline="0" dirty="0">
                <a:latin typeface="Calibri" panose="020F0502020204030204" pitchFamily="34" charset="0"/>
                <a:sym typeface="+mn-ea"/>
              </a:rPr>
              <a:t>Genesis chapters 42 to 45</a:t>
            </a:r>
            <a:endParaRPr lang="en-US" sz="2800" kern="1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E3554D3-1954-BC8C-38C3-93FDAF7260FF}"/>
              </a:ext>
            </a:extLst>
          </p:cNvPr>
          <p:cNvSpPr/>
          <p:nvPr/>
        </p:nvSpPr>
        <p:spPr>
          <a:xfrm>
            <a:off x="4037181" y="448055"/>
            <a:ext cx="7688475" cy="5951024"/>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INTRODUCTION</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3" name="Content Placeholder 2"/>
          <p:cNvSpPr>
            <a:spLocks noGrp="1"/>
          </p:cNvSpPr>
          <p:nvPr>
            <p:ph idx="1"/>
          </p:nvPr>
        </p:nvSpPr>
        <p:spPr>
          <a:xfrm>
            <a:off x="4114394" y="584234"/>
            <a:ext cx="7534048" cy="5678665"/>
          </a:xfrm>
        </p:spPr>
        <p:txBody>
          <a:bodyPr anchor="ctr">
            <a:noAutofit/>
          </a:bodyPr>
          <a:lstStyle/>
          <a:p>
            <a:pPr marL="0" indent="0" algn="just">
              <a:lnSpc>
                <a:spcPct val="100000"/>
              </a:lnSpc>
              <a:buNone/>
            </a:pPr>
            <a:r>
              <a:rPr lang="en-GB" dirty="0"/>
              <a:t>God had used Joseph to interpret Pharaoh’s dream after all the magicians and wise men of Egypt could not. His wise counsel to the king led to his elevation to the post of a second ruler in Egypt. The focus of  today’s study is on the condemnation that brought contrition upon Joseph’s brethren, his humility and forgiveness. By divine providence, Joseph’s dream became a reality and his family was  preserved from being consumed in the famine that followed.</a:t>
            </a:r>
            <a:endParaRPr lang="en-US" sz="2700" dirty="0">
              <a:latin typeface="Calibri (Body)"/>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037182" y="457199"/>
            <a:ext cx="7688474" cy="6068861"/>
          </a:xfrm>
        </p:spPr>
        <p:txBody>
          <a:bodyPr anchor="ctr">
            <a:noAutofit/>
          </a:bodyPr>
          <a:lstStyle/>
          <a:p>
            <a:pPr marL="514350" indent="-514350" algn="just" eaLnBrk="0" fontAlgn="base" hangingPunct="0">
              <a:lnSpc>
                <a:spcPct val="100000"/>
              </a:lnSpc>
              <a:spcBef>
                <a:spcPct val="0"/>
              </a:spcBef>
              <a:spcAft>
                <a:spcPts val="600"/>
              </a:spcAft>
              <a:buFont typeface="+mj-lt"/>
              <a:buAutoNum type="arabicPeriod"/>
              <a:defRPr/>
            </a:pPr>
            <a:r>
              <a:rPr lang="en-GB" dirty="0"/>
              <a:t>Famine is characterised by scarcity and shortage. It often comes as a result of disobedience to God.</a:t>
            </a:r>
            <a:endParaRPr lang="en-US" dirty="0"/>
          </a:p>
          <a:p>
            <a:pPr marL="514350" indent="-514350" algn="just" eaLnBrk="0" fontAlgn="base" hangingPunct="0">
              <a:lnSpc>
                <a:spcPct val="100000"/>
              </a:lnSpc>
              <a:spcBef>
                <a:spcPct val="0"/>
              </a:spcBef>
              <a:spcAft>
                <a:spcPts val="600"/>
              </a:spcAft>
              <a:buFont typeface="+mj-lt"/>
              <a:buAutoNum type="arabicPeriod"/>
              <a:defRPr/>
            </a:pPr>
            <a:r>
              <a:rPr lang="en-US" dirty="0"/>
              <a:t>Our land is famished of the truth because of sin. To remain nourished, we should take heed to continue in sound doctrine.  </a:t>
            </a:r>
          </a:p>
          <a:p>
            <a:pPr marL="514350" indent="-514350" algn="just" eaLnBrk="0" fontAlgn="base" hangingPunct="0">
              <a:lnSpc>
                <a:spcPct val="100000"/>
              </a:lnSpc>
              <a:spcBef>
                <a:spcPct val="0"/>
              </a:spcBef>
              <a:spcAft>
                <a:spcPts val="600"/>
              </a:spcAft>
              <a:buFont typeface="+mj-lt"/>
              <a:buAutoNum type="arabicPeriod"/>
              <a:defRPr/>
            </a:pPr>
            <a:r>
              <a:rPr lang="en-GB" dirty="0"/>
              <a:t>Every sinner needs repentance, not remorse. </a:t>
            </a:r>
          </a:p>
          <a:p>
            <a:pPr marL="514350" indent="-514350" algn="just" eaLnBrk="0" fontAlgn="base" hangingPunct="0">
              <a:lnSpc>
                <a:spcPct val="100000"/>
              </a:lnSpc>
              <a:spcBef>
                <a:spcPct val="0"/>
              </a:spcBef>
              <a:spcAft>
                <a:spcPts val="600"/>
              </a:spcAft>
              <a:buFont typeface="+mj-lt"/>
              <a:buAutoNum type="arabicPeriod"/>
              <a:defRPr/>
            </a:pPr>
            <a:r>
              <a:rPr lang="en-GB" dirty="0"/>
              <a:t>All the actions of men towards believers, whether good or bad, work together to further and fulfil God’s good plans for them</a:t>
            </a:r>
            <a:r>
              <a:rPr lang="en-US" dirty="0"/>
              <a:t>.</a:t>
            </a:r>
          </a:p>
          <a:p>
            <a:pPr marL="514350" indent="-514350" algn="just" eaLnBrk="0" fontAlgn="base" hangingPunct="0">
              <a:lnSpc>
                <a:spcPct val="100000"/>
              </a:lnSpc>
              <a:spcBef>
                <a:spcPct val="0"/>
              </a:spcBef>
              <a:spcAft>
                <a:spcPts val="600"/>
              </a:spcAft>
              <a:buFont typeface="+mj-lt"/>
              <a:buAutoNum type="arabicPeriod"/>
              <a:defRPr/>
            </a:pPr>
            <a:r>
              <a:rPr lang="en-US" dirty="0"/>
              <a:t>Believers should forgive their enemies and be desirous of their salvation.</a:t>
            </a: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p:cNvSpPr txBox="1"/>
          <p:nvPr/>
        </p:nvSpPr>
        <p:spPr>
          <a:xfrm>
            <a:off x="466344" y="458921"/>
            <a:ext cx="3414368" cy="3801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800" b="1" dirty="0">
                <a:solidFill>
                  <a:srgbClr val="FFFFFF"/>
                </a:solidFill>
                <a:latin typeface="Cambria" panose="02040503050406030204" pitchFamily="18" charset="0"/>
              </a:rPr>
              <a:t>KEY LESSONS IN THE STUDY OF TODAY</a:t>
            </a:r>
            <a:endParaRPr lang="en-GB" altLang="en-US" sz="2800" b="1" dirty="0">
              <a:solidFill>
                <a:srgbClr val="FFFFFF"/>
              </a:solidFill>
              <a:latin typeface="Cambria" panose="02040503050406030204" pitchFamily="18" charset="0"/>
            </a:endParaRPr>
          </a:p>
        </p:txBody>
      </p:sp>
      <p:sp>
        <p:nvSpPr>
          <p:cNvPr id="2" name="Title 1"/>
          <p:cNvSpPr>
            <a:spLocks noGrp="1"/>
          </p:cNvSpPr>
          <p:nvPr>
            <p:ph type="title"/>
          </p:nvPr>
        </p:nvSpPr>
        <p:spPr>
          <a:xfrm>
            <a:off x="466344" y="4485736"/>
            <a:ext cx="3414368" cy="1818229"/>
          </a:xfrm>
        </p:spPr>
        <p:txBody>
          <a:bodyPr>
            <a:normAutofit/>
          </a:bodyPr>
          <a:lstStyle/>
          <a:p>
            <a:pPr algn="ctr"/>
            <a:r>
              <a:rPr lang="en-GB" altLang="en-US" sz="2800" b="1" i="1" dirty="0">
                <a:solidFill>
                  <a:srgbClr val="FFFFFF"/>
                </a:solidFill>
                <a:latin typeface="Cambria" panose="02040503050406030204" pitchFamily="18" charset="0"/>
                <a:ea typeface="Cambria" panose="02040503050406030204" pitchFamily="18" charset="0"/>
              </a:rPr>
              <a:t>Joseph’s Encounter with His brethren</a:t>
            </a:r>
            <a:endParaRPr lang="en-GB" sz="2800" b="1" i="1" dirty="0">
              <a:solidFill>
                <a:srgbClr val="FFFFFF"/>
              </a:solidFill>
              <a:latin typeface="Cambria" panose="02040503050406030204" pitchFamily="18" charset="0"/>
              <a:ea typeface="Cambria" panose="020405030504060302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972D2-208E-9EBB-A07D-F3ABDB80F44F}"/>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F505FBF5-F93C-B3E5-A499-A11F7726012C}"/>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76FC7103-DC4F-ECF4-FC8D-44283E4D170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0470E2E-2978-C687-1699-63147333A6DC}"/>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49D901E-0F55-71B5-95B2-E73521B8DABB}"/>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3A51D66-29C9-B1FC-F56C-3F271253AAB9}"/>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1</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B526434-7CF2-5A32-0275-CB018C2AF6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7BB2D1BC-904E-1511-0666-6FD5BE67205B}"/>
              </a:ext>
            </a:extLst>
          </p:cNvPr>
          <p:cNvGraphicFramePr>
            <a:graphicFrameLocks noGrp="1"/>
          </p:cNvGraphicFramePr>
          <p:nvPr>
            <p:ph idx="1"/>
            <p:extLst>
              <p:ext uri="{D42A27DB-BD31-4B8C-83A1-F6EECF244321}">
                <p14:modId xmlns:p14="http://schemas.microsoft.com/office/powerpoint/2010/main" val="3843332395"/>
              </p:ext>
            </p:extLst>
          </p:nvPr>
        </p:nvGraphicFramePr>
        <p:xfrm>
          <a:off x="1620560" y="2819730"/>
          <a:ext cx="8663308"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47645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7" name="Rectangle 9"/>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2</a:t>
            </a:r>
            <a:endParaRPr lang="en-GB" sz="4000" dirty="0">
              <a:solidFill>
                <a:srgbClr val="FFFFFF"/>
              </a:solidFill>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p:cNvGraphicFramePr>
            <a:graphicFrameLocks noGrp="1"/>
          </p:cNvGraphicFramePr>
          <p:nvPr>
            <p:ph idx="1"/>
            <p:extLst>
              <p:ext uri="{D42A27DB-BD31-4B8C-83A1-F6EECF244321}">
                <p14:modId xmlns:p14="http://schemas.microsoft.com/office/powerpoint/2010/main" val="1756586104"/>
              </p:ext>
            </p:extLst>
          </p:nvPr>
        </p:nvGraphicFramePr>
        <p:xfrm>
          <a:off x="644056" y="2615979"/>
          <a:ext cx="10591791"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1A721-1AF0-7B24-99FF-5C00F835AE43}"/>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EAA8DE15-7CEA-49F0-95D2-2E28974A8841}"/>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A35F4C7A-4010-4EE2-94E5-FF15B68344DB}"/>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F4778B5-557B-8D9D-9669-035F0D748255}"/>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46116EE-8A15-5207-6E36-36872F671225}"/>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B5593FC-A334-2C40-F804-379EC13B4F72}"/>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3</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F401C03-15E1-11E6-A179-35BD741C05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126B2D8D-FB54-7DB7-7D99-F1CEBB1A4561}"/>
              </a:ext>
            </a:extLst>
          </p:cNvPr>
          <p:cNvGraphicFramePr>
            <a:graphicFrameLocks noGrp="1"/>
          </p:cNvGraphicFramePr>
          <p:nvPr>
            <p:ph idx="1"/>
            <p:extLst>
              <p:ext uri="{D42A27DB-BD31-4B8C-83A1-F6EECF244321}">
                <p14:modId xmlns:p14="http://schemas.microsoft.com/office/powerpoint/2010/main" val="954707081"/>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96636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D4E36-5B3D-9763-7A0C-F6E0C4DB05E7}"/>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0BAC3C3E-0748-3ACD-6A3A-631331157B18}"/>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8E5F75BE-1917-1166-B928-15EA09353574}"/>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14AE07F-3CCB-779F-2E12-1C4F8793A328}"/>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998027C-0BE8-CCD7-D815-9E745DC7D3ED}"/>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4</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29953CF1-8063-D0BC-4ED5-2B41F2EBCD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F8DF4A3E-435E-F722-39A1-574728FC86C4}"/>
              </a:ext>
            </a:extLst>
          </p:cNvPr>
          <p:cNvGraphicFramePr>
            <a:graphicFrameLocks noGrp="1"/>
          </p:cNvGraphicFramePr>
          <p:nvPr>
            <p:ph idx="1"/>
            <p:extLst>
              <p:ext uri="{D42A27DB-BD31-4B8C-83A1-F6EECF244321}">
                <p14:modId xmlns:p14="http://schemas.microsoft.com/office/powerpoint/2010/main" val="134865622"/>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65174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6308</TotalTime>
  <Words>632</Words>
  <Application>Microsoft Office PowerPoint</Application>
  <PresentationFormat>Widescreen</PresentationFormat>
  <Paragraphs>53</Paragraphs>
  <Slides>14</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Aptos</vt:lpstr>
      <vt:lpstr>Arial</vt:lpstr>
      <vt:lpstr>Calibri</vt:lpstr>
      <vt:lpstr>Calibri (Body)</vt:lpstr>
      <vt:lpstr>Calibri Light</vt:lpstr>
      <vt:lpstr>Cambria</vt:lpstr>
      <vt:lpstr>Office Theme</vt:lpstr>
      <vt:lpstr>SEARCH THE SCRIPTURES</vt:lpstr>
      <vt:lpstr>REVIEW OF THE ASSIGNMENT FROM LAST STUDY</vt:lpstr>
      <vt:lpstr> LESSON 32: Joseph’s Encounter with His Brethren</vt:lpstr>
      <vt:lpstr>INTRODUCTION</vt:lpstr>
      <vt:lpstr>Joseph’s Encounter with His brethren</vt:lpstr>
      <vt:lpstr>QUESTION 1</vt:lpstr>
      <vt:lpstr>QUESTION 2</vt:lpstr>
      <vt:lpstr>QUESTION 3</vt:lpstr>
      <vt:lpstr>QUESTION 4</vt:lpstr>
      <vt:lpstr>QUESTION 5</vt:lpstr>
      <vt:lpstr>QUESTION 6</vt:lpstr>
      <vt:lpstr>QUESTION 7</vt:lpstr>
      <vt:lpstr>CONCLUSION</vt:lpstr>
      <vt:lpstr>ASSIGNMENT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SEARCH THE SCRIPTURES</dc:title>
  <dc:creator>G. ANOKYE</dc:creator>
  <cp:lastModifiedBy>DCLM NL</cp:lastModifiedBy>
  <cp:revision>256</cp:revision>
  <dcterms:modified xsi:type="dcterms:W3CDTF">2026-07-07T12:03:34Z</dcterms:modified>
</cp:coreProperties>
</file>