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6"/>
  </p:notesMasterIdLst>
  <p:sldIdLst>
    <p:sldId id="256" r:id="rId2"/>
    <p:sldId id="289" r:id="rId3"/>
    <p:sldId id="258" r:id="rId4"/>
    <p:sldId id="259" r:id="rId5"/>
    <p:sldId id="287" r:id="rId6"/>
    <p:sldId id="277" r:id="rId7"/>
    <p:sldId id="292" r:id="rId8"/>
    <p:sldId id="290" r:id="rId9"/>
    <p:sldId id="291" r:id="rId10"/>
    <p:sldId id="281" r:id="rId11"/>
    <p:sldId id="285" r:id="rId12"/>
    <p:sldId id="293" r:id="rId13"/>
    <p:sldId id="269" r:id="rId14"/>
    <p:sldId id="288" r:id="rId15"/>
  </p:sldIdLst>
  <p:sldSz cx="12192000" cy="6858000"/>
  <p:notesSz cx="6858000" cy="9144000"/>
  <p:defaultTextStyle>
    <a:defPPr lvl="0">
      <a:defRPr lang="en-US"/>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9A528AE-E145-7B60-8606-288916411FED}" name="G. ANOKYE" initials="GA" userId="ffd800ae5dc12da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6">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marL="0" lvl="0" algn="ctr" defTabSz="1422400">
            <a:lnSpc>
              <a:spcPct val="100000"/>
            </a:lnSpc>
            <a:spcBef>
              <a:spcPct val="0"/>
            </a:spcBef>
            <a:spcAft>
              <a:spcPts val="600"/>
            </a:spcAft>
            <a:buNone/>
          </a:pPr>
          <a:r>
            <a:rPr lang="en-US" sz="3200" kern="1200" dirty="0">
              <a:solidFill>
                <a:prstClr val="black">
                  <a:hueOff val="0"/>
                  <a:satOff val="0"/>
                  <a:lumOff val="0"/>
                  <a:alphaOff val="0"/>
                </a:prstClr>
              </a:solidFill>
              <a:latin typeface="Calibri"/>
              <a:ea typeface="+mn-ea"/>
              <a:cs typeface="+mn-cs"/>
            </a:rPr>
            <a:t>Why should believers seek the face of God in any life’s decision?</a:t>
          </a:r>
          <a:r>
            <a:rPr lang="en-GB" sz="3200" kern="1200" dirty="0">
              <a:solidFill>
                <a:prstClr val="black">
                  <a:hueOff val="0"/>
                  <a:satOff val="0"/>
                  <a:lumOff val="0"/>
                  <a:alphaOff val="0"/>
                </a:prstClr>
              </a:solidFill>
              <a:latin typeface="Calibri"/>
              <a:ea typeface="+mn-ea"/>
              <a:cs typeface="+mn-cs"/>
            </a:rPr>
            <a:t> </a:t>
          </a:r>
        </a:p>
        <a:p>
          <a:pPr marL="0" lvl="0" algn="ctr" defTabSz="1422400">
            <a:lnSpc>
              <a:spcPct val="100000"/>
            </a:lnSpc>
            <a:spcBef>
              <a:spcPct val="0"/>
            </a:spcBef>
            <a:spcAft>
              <a:spcPts val="600"/>
            </a:spcAft>
            <a:buNone/>
          </a:pPr>
          <a:r>
            <a:rPr lang="en-GB" sz="3200" b="1" kern="1200" dirty="0">
              <a:solidFill>
                <a:prstClr val="black">
                  <a:hueOff val="0"/>
                  <a:satOff val="0"/>
                  <a:lumOff val="0"/>
                  <a:alphaOff val="0"/>
                </a:prstClr>
              </a:solidFill>
              <a:latin typeface="Calibri"/>
              <a:ea typeface="+mn-ea"/>
              <a:cs typeface="+mn-cs"/>
            </a:rPr>
            <a:t>Gen 46:1-4; Prov 3:5-6; James 1:5</a:t>
          </a:r>
          <a:endParaRPr lang="en-GB" altLang="en-US" sz="3200" b="1" kern="1200" dirty="0">
            <a:solidFill>
              <a:prstClr val="black">
                <a:hueOff val="0"/>
                <a:satOff val="0"/>
                <a:lumOff val="0"/>
                <a:alphaOff val="0"/>
              </a:prstClr>
            </a:solidFill>
            <a:latin typeface="Calibri"/>
            <a:ea typeface="+mn-ea"/>
            <a:cs typeface="+mn-cs"/>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5046"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6" loCatId="hierarchy" qsTypeId="urn:microsoft.com/office/officeart/2005/8/quickstyle/simple1#5" qsCatId="simple" csTypeId="urn:microsoft.com/office/officeart/2005/8/colors/accent0_3#6"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kern="1200" dirty="0">
              <a:solidFill>
                <a:prstClr val="black">
                  <a:hueOff val="0"/>
                  <a:satOff val="0"/>
                  <a:lumOff val="0"/>
                  <a:alphaOff val="0"/>
                </a:prstClr>
              </a:solidFill>
              <a:latin typeface="Calibri"/>
              <a:ea typeface="+mn-ea"/>
              <a:cs typeface="+mn-cs"/>
            </a:rPr>
            <a:t>What historical significance has Beersheba in the Bible? </a:t>
          </a:r>
        </a:p>
        <a:p>
          <a:pPr algn="ctr">
            <a:lnSpc>
              <a:spcPct val="100000"/>
            </a:lnSpc>
            <a:spcBef>
              <a:spcPct val="0"/>
            </a:spcBef>
            <a:spcAft>
              <a:spcPts val="600"/>
            </a:spcAft>
          </a:pPr>
          <a:r>
            <a:rPr lang="en-GB" sz="3200" b="1" kern="1200" dirty="0">
              <a:solidFill>
                <a:prstClr val="black">
                  <a:hueOff val="0"/>
                  <a:satOff val="0"/>
                  <a:lumOff val="0"/>
                  <a:alphaOff val="0"/>
                </a:prstClr>
              </a:solidFill>
              <a:latin typeface="Calibri"/>
              <a:ea typeface="+mn-ea"/>
              <a:cs typeface="+mn-cs"/>
            </a:rPr>
            <a:t>Gen 21:14-19, 32-34; Gen 26:23-25 </a:t>
          </a:r>
          <a:endParaRPr lang="en-US" sz="3200" b="1" kern="1200" dirty="0">
            <a:solidFill>
              <a:prstClr val="black">
                <a:hueOff val="0"/>
                <a:satOff val="0"/>
                <a:lumOff val="0"/>
                <a:alphaOff val="0"/>
              </a:prstClr>
            </a:solidFill>
            <a:latin typeface="Calibri"/>
            <a:ea typeface="+mn-ea"/>
            <a:cs typeface="+mn-cs"/>
          </a:endParaRPr>
        </a:p>
      </dgm:t>
    </dgm:pt>
    <dgm:pt modelId="{9E84C169-3ED9-436C-BE7D-98EA155ECFDB}" type="parTrans" cxnId="{70482D5F-5C3D-4C90-A84D-0908E2290F31}">
      <dgm:prSet/>
      <dgm:spPr/>
      <dgm:t>
        <a:bodyPr/>
        <a:lstStyle/>
        <a:p>
          <a:endParaRPr lang="en-US"/>
        </a:p>
      </dgm:t>
    </dgm:pt>
    <dgm:pt modelId="{8B714856-D08B-41FD-BF3A-5E4B3859D26F}" type="sibTrans" cxnId="{70482D5F-5C3D-4C90-A84D-0908E2290F31}">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09492" custScaleY="76846">
        <dgm:presLayoutVars>
          <dgm:chPref val="3"/>
        </dgm:presLayoutVars>
      </dgm:prSet>
      <dgm:spPr/>
    </dgm:pt>
    <dgm:pt modelId="{39243EBB-08C3-40AD-9EBD-DFB2E309673B}" type="pres">
      <dgm:prSet presAssocID="{60B4422F-B5F1-45C8-8FA5-66CA47A48205}" presName="hierChild2" presStyleCnt="0"/>
      <dgm:spPr/>
    </dgm:pt>
  </dgm:ptLst>
  <dgm:cxnLst>
    <dgm:cxn modelId="{E0B83A36-9E76-4A3A-93CA-DF78C34A098C}" type="presOf" srcId="{49828610-9B16-48BE-81A5-8175BFC125E8}" destId="{7BC538D0-47AE-414F-9DE4-F18E62186D5B}" srcOrd="0" destOrd="0" presId="urn:microsoft.com/office/officeart/2005/8/layout/hierarchy1#6"/>
    <dgm:cxn modelId="{5114093B-4020-4803-B0B0-89B486BFDBF6}" type="presOf" srcId="{60B4422F-B5F1-45C8-8FA5-66CA47A48205}" destId="{DDCA46C2-3612-464D-9F92-813CC60D482F}" srcOrd="0" destOrd="0" presId="urn:microsoft.com/office/officeart/2005/8/layout/hierarchy1#6"/>
    <dgm:cxn modelId="{70482D5F-5C3D-4C90-A84D-0908E2290F31}" srcId="{49828610-9B16-48BE-81A5-8175BFC125E8}" destId="{60B4422F-B5F1-45C8-8FA5-66CA47A48205}" srcOrd="0" destOrd="0" parTransId="{9E84C169-3ED9-436C-BE7D-98EA155ECFDB}" sibTransId="{8B714856-D08B-41FD-BF3A-5E4B3859D26F}"/>
    <dgm:cxn modelId="{953A0546-7B1A-40BF-ADA3-18E577BC1D29}" type="presParOf" srcId="{7BC538D0-47AE-414F-9DE4-F18E62186D5B}" destId="{A5087579-C124-49EC-86E7-A232783731D9}" srcOrd="0" destOrd="0" presId="urn:microsoft.com/office/officeart/2005/8/layout/hierarchy1#6"/>
    <dgm:cxn modelId="{3C875ABF-0894-49EF-9FE0-2686E535A811}" type="presParOf" srcId="{A5087579-C124-49EC-86E7-A232783731D9}" destId="{E432CA65-1FEE-4816-920D-95060379FF5B}" srcOrd="0" destOrd="0" presId="urn:microsoft.com/office/officeart/2005/8/layout/hierarchy1#6"/>
    <dgm:cxn modelId="{F56DCE3D-86E6-493D-A8D2-F080C30A0785}" type="presParOf" srcId="{E432CA65-1FEE-4816-920D-95060379FF5B}" destId="{A31D16F8-974D-4512-94F2-E4F4716BC42E}" srcOrd="0" destOrd="0" presId="urn:microsoft.com/office/officeart/2005/8/layout/hierarchy1#6"/>
    <dgm:cxn modelId="{7B866CFB-6FF8-4528-94D4-DB956488D16C}" type="presParOf" srcId="{E432CA65-1FEE-4816-920D-95060379FF5B}" destId="{DDCA46C2-3612-464D-9F92-813CC60D482F}" srcOrd="1" destOrd="0" presId="urn:microsoft.com/office/officeart/2005/8/layout/hierarchy1#6"/>
    <dgm:cxn modelId="{324570EC-9D61-4DAA-BB8E-038AA0D272B4}" type="presParOf" srcId="{A5087579-C124-49EC-86E7-A232783731D9}" destId="{39243EBB-08C3-40AD-9EBD-DFB2E309673B}" srcOrd="1" destOrd="0" presId="urn:microsoft.com/office/officeart/2005/8/layout/hierarchy1#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kern="1200" dirty="0">
              <a:solidFill>
                <a:prstClr val="black">
                  <a:hueOff val="0"/>
                  <a:satOff val="0"/>
                  <a:lumOff val="0"/>
                  <a:alphaOff val="0"/>
                </a:prstClr>
              </a:solidFill>
              <a:latin typeface="Calibri"/>
              <a:ea typeface="+mn-ea"/>
              <a:cs typeface="+mn-cs"/>
            </a:rPr>
            <a:t>What encouragement can believers derive from Israel’s multiplication from a small number to a mighty nation? </a:t>
          </a:r>
          <a:r>
            <a:rPr lang="en-US" sz="3200" b="1" kern="1200" dirty="0">
              <a:solidFill>
                <a:prstClr val="black">
                  <a:hueOff val="0"/>
                  <a:satOff val="0"/>
                  <a:lumOff val="0"/>
                  <a:alphaOff val="0"/>
                </a:prstClr>
              </a:solidFill>
              <a:latin typeface="Calibri"/>
              <a:ea typeface="+mn-ea"/>
              <a:cs typeface="+mn-cs"/>
            </a:rPr>
            <a:t>Gen</a:t>
          </a:r>
          <a:r>
            <a:rPr lang="en-GB" sz="3200" b="1" kern="1200" dirty="0">
              <a:solidFill>
                <a:prstClr val="black">
                  <a:hueOff val="0"/>
                  <a:satOff val="0"/>
                  <a:lumOff val="0"/>
                  <a:alphaOff val="0"/>
                </a:prstClr>
              </a:solidFill>
              <a:latin typeface="Calibri"/>
              <a:ea typeface="+mn-ea"/>
              <a:cs typeface="+mn-cs"/>
            </a:rPr>
            <a:t> 46:27; Isaiah 60:22; Jerem 30:19</a:t>
          </a:r>
          <a:endParaRPr lang="en-GB" altLang="en-US" sz="3200" b="1" kern="1200" dirty="0">
            <a:solidFill>
              <a:prstClr val="black">
                <a:hueOff val="0"/>
                <a:satOff val="0"/>
                <a:lumOff val="0"/>
                <a:alphaOff val="0"/>
              </a:prstClr>
            </a:solidFill>
            <a:latin typeface="Calibri"/>
            <a:ea typeface="+mn-ea"/>
            <a:cs typeface="+mn-cs"/>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5046"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kern="1200" dirty="0">
              <a:solidFill>
                <a:prstClr val="black">
                  <a:hueOff val="0"/>
                  <a:satOff val="0"/>
                  <a:lumOff val="0"/>
                  <a:alphaOff val="0"/>
                </a:prstClr>
              </a:solidFill>
              <a:latin typeface="Calibri"/>
              <a:ea typeface="+mn-ea"/>
              <a:cs typeface="+mn-cs"/>
            </a:rPr>
            <a:t>What can believers learn from the way Joseph heartily forgave his wicked brethren</a:t>
          </a:r>
          <a:r>
            <a:rPr lang="en-GB" sz="3200" kern="1200" dirty="0">
              <a:solidFill>
                <a:prstClr val="black">
                  <a:hueOff val="0"/>
                  <a:satOff val="0"/>
                  <a:lumOff val="0"/>
                  <a:alphaOff val="0"/>
                </a:prstClr>
              </a:solidFill>
              <a:latin typeface="Calibri"/>
              <a:ea typeface="+mn-ea"/>
              <a:cs typeface="+mn-cs"/>
            </a:rPr>
            <a:t>? </a:t>
          </a:r>
          <a:r>
            <a:rPr lang="en-GB" sz="3200" b="1" kern="1200" dirty="0">
              <a:solidFill>
                <a:prstClr val="black">
                  <a:hueOff val="0"/>
                  <a:satOff val="0"/>
                  <a:lumOff val="0"/>
                  <a:alphaOff val="0"/>
                </a:prstClr>
              </a:solidFill>
              <a:latin typeface="Calibri"/>
              <a:ea typeface="+mn-ea"/>
              <a:cs typeface="+mn-cs"/>
            </a:rPr>
            <a:t>Gen 45:3-5; Gen 47:11-12; Matt 6:14-15</a:t>
          </a:r>
          <a:endParaRPr lang="en-GB" altLang="en-US" sz="3200" b="1" kern="1200" dirty="0">
            <a:solidFill>
              <a:prstClr val="black">
                <a:hueOff val="0"/>
                <a:satOff val="0"/>
                <a:lumOff val="0"/>
                <a:alphaOff val="0"/>
              </a:prstClr>
            </a:solidFill>
            <a:latin typeface="Calibri"/>
            <a:ea typeface="+mn-ea"/>
            <a:cs typeface="+mn-cs"/>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5046"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marL="0" lvl="0" algn="ctr" defTabSz="1422400">
            <a:lnSpc>
              <a:spcPct val="100000"/>
            </a:lnSpc>
            <a:spcBef>
              <a:spcPct val="0"/>
            </a:spcBef>
            <a:spcAft>
              <a:spcPct val="35000"/>
            </a:spcAft>
            <a:buNone/>
          </a:pPr>
          <a:r>
            <a:rPr lang="en-US" sz="3200" kern="1200" dirty="0">
              <a:solidFill>
                <a:prstClr val="black">
                  <a:hueOff val="0"/>
                  <a:satOff val="0"/>
                  <a:lumOff val="0"/>
                  <a:alphaOff val="0"/>
                </a:prstClr>
              </a:solidFill>
              <a:latin typeface="Calibri"/>
              <a:ea typeface="+mn-ea"/>
              <a:cs typeface="+mn-cs"/>
            </a:rPr>
            <a:t>Mention four attributes of faithfulness believers can emulate in Joseph’s handling of the Egyptian crisis</a:t>
          </a:r>
          <a:r>
            <a:rPr lang="en-GB" sz="3200" kern="1200" dirty="0">
              <a:solidFill>
                <a:prstClr val="black">
                  <a:hueOff val="0"/>
                  <a:satOff val="0"/>
                  <a:lumOff val="0"/>
                  <a:alphaOff val="0"/>
                </a:prstClr>
              </a:solidFill>
              <a:latin typeface="Calibri"/>
              <a:ea typeface="+mn-ea"/>
              <a:cs typeface="+mn-cs"/>
            </a:rPr>
            <a:t>? </a:t>
          </a:r>
          <a:r>
            <a:rPr lang="en-GB" sz="3200" b="1" i="1" kern="1200" dirty="0"/>
            <a:t> </a:t>
          </a:r>
        </a:p>
        <a:p>
          <a:pPr marL="0" lvl="0" algn="ctr" defTabSz="1422400">
            <a:lnSpc>
              <a:spcPct val="100000"/>
            </a:lnSpc>
            <a:spcBef>
              <a:spcPct val="0"/>
            </a:spcBef>
            <a:spcAft>
              <a:spcPts val="600"/>
            </a:spcAft>
            <a:buNone/>
          </a:pPr>
          <a:r>
            <a:rPr lang="en-GB" sz="3200" b="1" kern="1200" dirty="0">
              <a:solidFill>
                <a:prstClr val="black">
                  <a:hueOff val="0"/>
                  <a:satOff val="0"/>
                  <a:lumOff val="0"/>
                  <a:alphaOff val="0"/>
                </a:prstClr>
              </a:solidFill>
              <a:latin typeface="Calibri"/>
              <a:ea typeface="+mn-ea"/>
              <a:cs typeface="+mn-cs"/>
            </a:rPr>
            <a:t>Gen 47:13-14,22, 26; Prov 11:26; Luke 16:10</a:t>
          </a: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9423"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ct val="35000"/>
            </a:spcAft>
          </a:pPr>
          <a:r>
            <a:rPr lang="en-US" sz="3200" kern="1200" dirty="0">
              <a:solidFill>
                <a:prstClr val="black">
                  <a:hueOff val="0"/>
                  <a:satOff val="0"/>
                  <a:lumOff val="0"/>
                  <a:alphaOff val="0"/>
                </a:prstClr>
              </a:solidFill>
              <a:latin typeface="Calibri"/>
              <a:ea typeface="+mn-ea"/>
              <a:cs typeface="+mn-cs"/>
            </a:rPr>
            <a:t>How should believers carry out their business and relate with people generally, including our persecutors</a:t>
          </a:r>
          <a:r>
            <a:rPr lang="en-GB" sz="3200" kern="1200" dirty="0">
              <a:solidFill>
                <a:prstClr val="black">
                  <a:hueOff val="0"/>
                  <a:satOff val="0"/>
                  <a:lumOff val="0"/>
                  <a:alphaOff val="0"/>
                </a:prstClr>
              </a:solidFill>
              <a:latin typeface="Calibri"/>
              <a:ea typeface="+mn-ea"/>
              <a:cs typeface="+mn-cs"/>
            </a:rPr>
            <a:t>? </a:t>
          </a:r>
          <a:r>
            <a:rPr lang="en-GB" sz="3200" b="1" kern="1200" dirty="0">
              <a:solidFill>
                <a:prstClr val="black">
                  <a:hueOff val="0"/>
                  <a:satOff val="0"/>
                  <a:lumOff val="0"/>
                  <a:alphaOff val="0"/>
                </a:prstClr>
              </a:solidFill>
              <a:latin typeface="Calibri"/>
              <a:ea typeface="+mn-ea"/>
              <a:cs typeface="+mn-cs"/>
            </a:rPr>
            <a:t>Gen 47:14-17; Rom 12:17-21;Gal 6:10</a:t>
          </a: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5046"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ct val="35000"/>
            </a:spcAft>
          </a:pPr>
          <a:r>
            <a:rPr lang="en-US" sz="3200" kern="1200" dirty="0">
              <a:solidFill>
                <a:prstClr val="black">
                  <a:hueOff val="0"/>
                  <a:satOff val="0"/>
                  <a:lumOff val="0"/>
                  <a:alphaOff val="0"/>
                </a:prstClr>
              </a:solidFill>
              <a:latin typeface="Calibri"/>
              <a:ea typeface="+mn-ea"/>
              <a:cs typeface="+mn-cs"/>
            </a:rPr>
            <a:t>How was Joseph able to overcome his temptations and trials</a:t>
          </a:r>
          <a:r>
            <a:rPr lang="en-GB" sz="3200" kern="1200" dirty="0">
              <a:solidFill>
                <a:prstClr val="black">
                  <a:hueOff val="0"/>
                  <a:satOff val="0"/>
                  <a:lumOff val="0"/>
                  <a:alphaOff val="0"/>
                </a:prstClr>
              </a:solidFill>
              <a:latin typeface="Calibri"/>
              <a:ea typeface="+mn-ea"/>
              <a:cs typeface="+mn-cs"/>
            </a:rPr>
            <a:t>? </a:t>
          </a:r>
          <a:endParaRPr lang="en-GB" sz="3200" b="1" kern="1200" dirty="0">
            <a:solidFill>
              <a:prstClr val="black">
                <a:hueOff val="0"/>
                <a:satOff val="0"/>
                <a:lumOff val="0"/>
                <a:alphaOff val="0"/>
              </a:prstClr>
            </a:solidFill>
            <a:latin typeface="Calibri"/>
            <a:ea typeface="+mn-ea"/>
            <a:cs typeface="+mn-cs"/>
          </a:endParaRPr>
        </a:p>
        <a:p>
          <a:pPr algn="ctr">
            <a:lnSpc>
              <a:spcPct val="100000"/>
            </a:lnSpc>
            <a:spcBef>
              <a:spcPct val="0"/>
            </a:spcBef>
            <a:spcAft>
              <a:spcPct val="35000"/>
            </a:spcAft>
          </a:pPr>
          <a:r>
            <a:rPr lang="en-GB" sz="3200" b="1" kern="1200" dirty="0">
              <a:solidFill>
                <a:prstClr val="black">
                  <a:hueOff val="0"/>
                  <a:satOff val="0"/>
                  <a:lumOff val="0"/>
                  <a:alphaOff val="0"/>
                </a:prstClr>
              </a:solidFill>
              <a:latin typeface="Calibri"/>
              <a:ea typeface="+mn-ea"/>
              <a:cs typeface="+mn-cs"/>
            </a:rPr>
            <a:t>Gen 39:7-12; Acts 7:9; James 1:12</a:t>
          </a: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5046"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468034" y="1387"/>
          <a:ext cx="5464044"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995750" y="502717"/>
          <a:ext cx="5464044"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solidFill>
                <a:prstClr val="black">
                  <a:hueOff val="0"/>
                  <a:satOff val="0"/>
                  <a:lumOff val="0"/>
                  <a:alphaOff val="0"/>
                </a:prstClr>
              </a:solidFill>
              <a:latin typeface="Calibri"/>
              <a:ea typeface="+mn-ea"/>
              <a:cs typeface="+mn-cs"/>
            </a:rPr>
            <a:t>Why should believers seek the face of God in any life’s decision?</a:t>
          </a:r>
          <a:r>
            <a:rPr lang="en-GB" sz="3200" kern="1200" dirty="0">
              <a:solidFill>
                <a:prstClr val="black">
                  <a:hueOff val="0"/>
                  <a:satOff val="0"/>
                  <a:lumOff val="0"/>
                  <a:alphaOff val="0"/>
                </a:prstClr>
              </a:solidFill>
              <a:latin typeface="Calibri"/>
              <a:ea typeface="+mn-ea"/>
              <a:cs typeface="+mn-cs"/>
            </a:rPr>
            <a:t> </a:t>
          </a:r>
        </a:p>
        <a:p>
          <a:pPr marL="0" lvl="0" indent="0" algn="ctr" defTabSz="1422400">
            <a:lnSpc>
              <a:spcPct val="100000"/>
            </a:lnSpc>
            <a:spcBef>
              <a:spcPct val="0"/>
            </a:spcBef>
            <a:spcAft>
              <a:spcPts val="600"/>
            </a:spcAft>
            <a:buNone/>
          </a:pPr>
          <a:r>
            <a:rPr lang="en-GB" sz="3200" b="1" kern="1200" dirty="0">
              <a:solidFill>
                <a:prstClr val="black">
                  <a:hueOff val="0"/>
                  <a:satOff val="0"/>
                  <a:lumOff val="0"/>
                  <a:alphaOff val="0"/>
                </a:prstClr>
              </a:solidFill>
              <a:latin typeface="Calibri"/>
              <a:ea typeface="+mn-ea"/>
              <a:cs typeface="+mn-cs"/>
            </a:rPr>
            <a:t>Gen 46:1-4; Prov 3:5-6; James 1:5</a:t>
          </a:r>
          <a:endParaRPr lang="en-GB" altLang="en-US" sz="3200" b="1" kern="1200" dirty="0">
            <a:solidFill>
              <a:prstClr val="black">
                <a:hueOff val="0"/>
                <a:satOff val="0"/>
                <a:lumOff val="0"/>
                <a:alphaOff val="0"/>
              </a:prstClr>
            </a:solidFill>
            <a:latin typeface="Calibri"/>
            <a:ea typeface="+mn-ea"/>
            <a:cs typeface="+mn-cs"/>
          </a:endParaRPr>
        </a:p>
      </dsp:txBody>
      <dsp:txXfrm>
        <a:off x="3089044" y="596011"/>
        <a:ext cx="5277456" cy="29987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716694" y="571"/>
          <a:ext cx="6803981" cy="3032324"/>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407153" y="656508"/>
          <a:ext cx="6803981" cy="30323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solidFill>
                <a:prstClr val="black">
                  <a:hueOff val="0"/>
                  <a:satOff val="0"/>
                  <a:lumOff val="0"/>
                  <a:alphaOff val="0"/>
                </a:prstClr>
              </a:solidFill>
              <a:latin typeface="Calibri"/>
              <a:ea typeface="+mn-ea"/>
              <a:cs typeface="+mn-cs"/>
            </a:rPr>
            <a:t>What historical significance has Beersheba in the Bible? </a:t>
          </a:r>
        </a:p>
        <a:p>
          <a:pPr marL="0" lvl="0" indent="0" algn="ctr" defTabSz="1422400">
            <a:lnSpc>
              <a:spcPct val="100000"/>
            </a:lnSpc>
            <a:spcBef>
              <a:spcPct val="0"/>
            </a:spcBef>
            <a:spcAft>
              <a:spcPts val="600"/>
            </a:spcAft>
            <a:buNone/>
          </a:pPr>
          <a:r>
            <a:rPr lang="en-GB" sz="3200" b="1" kern="1200" dirty="0">
              <a:solidFill>
                <a:prstClr val="black">
                  <a:hueOff val="0"/>
                  <a:satOff val="0"/>
                  <a:lumOff val="0"/>
                  <a:alphaOff val="0"/>
                </a:prstClr>
              </a:solidFill>
              <a:latin typeface="Calibri"/>
              <a:ea typeface="+mn-ea"/>
              <a:cs typeface="+mn-cs"/>
            </a:rPr>
            <a:t>Gen 21:14-19, 32-34; Gen 26:23-25 </a:t>
          </a:r>
          <a:endParaRPr lang="en-US" sz="3200" b="1" kern="1200" dirty="0">
            <a:solidFill>
              <a:prstClr val="black">
                <a:hueOff val="0"/>
                <a:satOff val="0"/>
                <a:lumOff val="0"/>
                <a:alphaOff val="0"/>
              </a:prstClr>
            </a:solidFill>
            <a:latin typeface="Calibri"/>
            <a:ea typeface="+mn-ea"/>
            <a:cs typeface="+mn-cs"/>
          </a:endParaRPr>
        </a:p>
      </dsp:txBody>
      <dsp:txXfrm>
        <a:off x="2495967" y="745322"/>
        <a:ext cx="6626353" cy="28546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468034" y="1387"/>
          <a:ext cx="5464044"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995750" y="502717"/>
          <a:ext cx="5464044"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solidFill>
                <a:prstClr val="black">
                  <a:hueOff val="0"/>
                  <a:satOff val="0"/>
                  <a:lumOff val="0"/>
                  <a:alphaOff val="0"/>
                </a:prstClr>
              </a:solidFill>
              <a:latin typeface="Calibri"/>
              <a:ea typeface="+mn-ea"/>
              <a:cs typeface="+mn-cs"/>
            </a:rPr>
            <a:t>What encouragement can believers derive from Israel’s multiplication from a small number to a mighty nation? </a:t>
          </a:r>
          <a:r>
            <a:rPr lang="en-US" sz="3200" b="1" kern="1200" dirty="0">
              <a:solidFill>
                <a:prstClr val="black">
                  <a:hueOff val="0"/>
                  <a:satOff val="0"/>
                  <a:lumOff val="0"/>
                  <a:alphaOff val="0"/>
                </a:prstClr>
              </a:solidFill>
              <a:latin typeface="Calibri"/>
              <a:ea typeface="+mn-ea"/>
              <a:cs typeface="+mn-cs"/>
            </a:rPr>
            <a:t>Gen</a:t>
          </a:r>
          <a:r>
            <a:rPr lang="en-GB" sz="3200" b="1" kern="1200" dirty="0">
              <a:solidFill>
                <a:prstClr val="black">
                  <a:hueOff val="0"/>
                  <a:satOff val="0"/>
                  <a:lumOff val="0"/>
                  <a:alphaOff val="0"/>
                </a:prstClr>
              </a:solidFill>
              <a:latin typeface="Calibri"/>
              <a:ea typeface="+mn-ea"/>
              <a:cs typeface="+mn-cs"/>
            </a:rPr>
            <a:t> 46:27; Isaiah 60:22; Jerem 30:19</a:t>
          </a:r>
          <a:endParaRPr lang="en-GB" altLang="en-US" sz="3200" b="1" kern="1200" dirty="0">
            <a:solidFill>
              <a:prstClr val="black">
                <a:hueOff val="0"/>
                <a:satOff val="0"/>
                <a:lumOff val="0"/>
                <a:alphaOff val="0"/>
              </a:prstClr>
            </a:solidFill>
            <a:latin typeface="Calibri"/>
            <a:ea typeface="+mn-ea"/>
            <a:cs typeface="+mn-cs"/>
          </a:endParaRPr>
        </a:p>
      </dsp:txBody>
      <dsp:txXfrm>
        <a:off x="3089044" y="596011"/>
        <a:ext cx="5277456" cy="29987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468034" y="1387"/>
          <a:ext cx="5464044"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995750" y="502717"/>
          <a:ext cx="5464044"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solidFill>
                <a:prstClr val="black">
                  <a:hueOff val="0"/>
                  <a:satOff val="0"/>
                  <a:lumOff val="0"/>
                  <a:alphaOff val="0"/>
                </a:prstClr>
              </a:solidFill>
              <a:latin typeface="Calibri"/>
              <a:ea typeface="+mn-ea"/>
              <a:cs typeface="+mn-cs"/>
            </a:rPr>
            <a:t>What can believers learn from the way Joseph heartily forgave his wicked brethren</a:t>
          </a:r>
          <a:r>
            <a:rPr lang="en-GB" sz="3200" kern="1200" dirty="0">
              <a:solidFill>
                <a:prstClr val="black">
                  <a:hueOff val="0"/>
                  <a:satOff val="0"/>
                  <a:lumOff val="0"/>
                  <a:alphaOff val="0"/>
                </a:prstClr>
              </a:solidFill>
              <a:latin typeface="Calibri"/>
              <a:ea typeface="+mn-ea"/>
              <a:cs typeface="+mn-cs"/>
            </a:rPr>
            <a:t>? </a:t>
          </a:r>
          <a:r>
            <a:rPr lang="en-GB" sz="3200" b="1" kern="1200" dirty="0">
              <a:solidFill>
                <a:prstClr val="black">
                  <a:hueOff val="0"/>
                  <a:satOff val="0"/>
                  <a:lumOff val="0"/>
                  <a:alphaOff val="0"/>
                </a:prstClr>
              </a:solidFill>
              <a:latin typeface="Calibri"/>
              <a:ea typeface="+mn-ea"/>
              <a:cs typeface="+mn-cs"/>
            </a:rPr>
            <a:t>Gen 45:3-5; Gen 47:11-12; Matt 6:14-15</a:t>
          </a:r>
          <a:endParaRPr lang="en-GB" altLang="en-US" sz="3200" b="1" kern="1200" dirty="0">
            <a:solidFill>
              <a:prstClr val="black">
                <a:hueOff val="0"/>
                <a:satOff val="0"/>
                <a:lumOff val="0"/>
                <a:alphaOff val="0"/>
              </a:prstClr>
            </a:solidFill>
            <a:latin typeface="Calibri"/>
            <a:ea typeface="+mn-ea"/>
            <a:cs typeface="+mn-cs"/>
          </a:endParaRPr>
        </a:p>
      </dsp:txBody>
      <dsp:txXfrm>
        <a:off x="3089044" y="596011"/>
        <a:ext cx="5277456" cy="29987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364092" y="1387"/>
          <a:ext cx="5671928"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891808" y="502717"/>
          <a:ext cx="5671928"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ct val="35000"/>
            </a:spcAft>
            <a:buNone/>
          </a:pPr>
          <a:r>
            <a:rPr lang="en-US" sz="3200" kern="1200" dirty="0">
              <a:solidFill>
                <a:prstClr val="black">
                  <a:hueOff val="0"/>
                  <a:satOff val="0"/>
                  <a:lumOff val="0"/>
                  <a:alphaOff val="0"/>
                </a:prstClr>
              </a:solidFill>
              <a:latin typeface="Calibri"/>
              <a:ea typeface="+mn-ea"/>
              <a:cs typeface="+mn-cs"/>
            </a:rPr>
            <a:t>Mention four attributes of faithfulness believers can emulate in Joseph’s handling of the Egyptian crisis</a:t>
          </a:r>
          <a:r>
            <a:rPr lang="en-GB" sz="3200" kern="1200" dirty="0">
              <a:solidFill>
                <a:prstClr val="black">
                  <a:hueOff val="0"/>
                  <a:satOff val="0"/>
                  <a:lumOff val="0"/>
                  <a:alphaOff val="0"/>
                </a:prstClr>
              </a:solidFill>
              <a:latin typeface="Calibri"/>
              <a:ea typeface="+mn-ea"/>
              <a:cs typeface="+mn-cs"/>
            </a:rPr>
            <a:t>? </a:t>
          </a:r>
          <a:r>
            <a:rPr lang="en-GB" sz="3200" b="1" i="1" kern="1200" dirty="0"/>
            <a:t> </a:t>
          </a:r>
        </a:p>
        <a:p>
          <a:pPr marL="0" lvl="0" indent="0" algn="ctr" defTabSz="1422400">
            <a:lnSpc>
              <a:spcPct val="100000"/>
            </a:lnSpc>
            <a:spcBef>
              <a:spcPct val="0"/>
            </a:spcBef>
            <a:spcAft>
              <a:spcPts val="600"/>
            </a:spcAft>
            <a:buNone/>
          </a:pPr>
          <a:r>
            <a:rPr lang="en-GB" sz="3200" b="1" kern="1200" dirty="0">
              <a:solidFill>
                <a:prstClr val="black">
                  <a:hueOff val="0"/>
                  <a:satOff val="0"/>
                  <a:lumOff val="0"/>
                  <a:alphaOff val="0"/>
                </a:prstClr>
              </a:solidFill>
              <a:latin typeface="Calibri"/>
              <a:ea typeface="+mn-ea"/>
              <a:cs typeface="+mn-cs"/>
            </a:rPr>
            <a:t>Gen 47:13-14,22, 26; Prov 11:26; Luke 16:10</a:t>
          </a:r>
        </a:p>
      </dsp:txBody>
      <dsp:txXfrm>
        <a:off x="2985102" y="596011"/>
        <a:ext cx="5485340" cy="299871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468034" y="1387"/>
          <a:ext cx="5464044"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995750" y="502717"/>
          <a:ext cx="5464044"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ct val="35000"/>
            </a:spcAft>
            <a:buNone/>
          </a:pPr>
          <a:r>
            <a:rPr lang="en-US" sz="3200" kern="1200" dirty="0">
              <a:solidFill>
                <a:prstClr val="black">
                  <a:hueOff val="0"/>
                  <a:satOff val="0"/>
                  <a:lumOff val="0"/>
                  <a:alphaOff val="0"/>
                </a:prstClr>
              </a:solidFill>
              <a:latin typeface="Calibri"/>
              <a:ea typeface="+mn-ea"/>
              <a:cs typeface="+mn-cs"/>
            </a:rPr>
            <a:t>How should believers carry out their business and relate with people generally, including our persecutors</a:t>
          </a:r>
          <a:r>
            <a:rPr lang="en-GB" sz="3200" kern="1200" dirty="0">
              <a:solidFill>
                <a:prstClr val="black">
                  <a:hueOff val="0"/>
                  <a:satOff val="0"/>
                  <a:lumOff val="0"/>
                  <a:alphaOff val="0"/>
                </a:prstClr>
              </a:solidFill>
              <a:latin typeface="Calibri"/>
              <a:ea typeface="+mn-ea"/>
              <a:cs typeface="+mn-cs"/>
            </a:rPr>
            <a:t>? </a:t>
          </a:r>
          <a:r>
            <a:rPr lang="en-GB" sz="3200" b="1" kern="1200" dirty="0">
              <a:solidFill>
                <a:prstClr val="black">
                  <a:hueOff val="0"/>
                  <a:satOff val="0"/>
                  <a:lumOff val="0"/>
                  <a:alphaOff val="0"/>
                </a:prstClr>
              </a:solidFill>
              <a:latin typeface="Calibri"/>
              <a:ea typeface="+mn-ea"/>
              <a:cs typeface="+mn-cs"/>
            </a:rPr>
            <a:t>Gen 47:14-17; Rom 12:17-21;Gal 6:10</a:t>
          </a:r>
        </a:p>
      </dsp:txBody>
      <dsp:txXfrm>
        <a:off x="3089044" y="596011"/>
        <a:ext cx="5277456" cy="299871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468034" y="1387"/>
          <a:ext cx="5464044"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995750" y="502717"/>
          <a:ext cx="5464044"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ct val="35000"/>
            </a:spcAft>
            <a:buNone/>
          </a:pPr>
          <a:r>
            <a:rPr lang="en-US" sz="3200" kern="1200" dirty="0">
              <a:solidFill>
                <a:prstClr val="black">
                  <a:hueOff val="0"/>
                  <a:satOff val="0"/>
                  <a:lumOff val="0"/>
                  <a:alphaOff val="0"/>
                </a:prstClr>
              </a:solidFill>
              <a:latin typeface="Calibri"/>
              <a:ea typeface="+mn-ea"/>
              <a:cs typeface="+mn-cs"/>
            </a:rPr>
            <a:t>How was Joseph able to overcome his temptations and trials</a:t>
          </a:r>
          <a:r>
            <a:rPr lang="en-GB" sz="3200" kern="1200" dirty="0">
              <a:solidFill>
                <a:prstClr val="black">
                  <a:hueOff val="0"/>
                  <a:satOff val="0"/>
                  <a:lumOff val="0"/>
                  <a:alphaOff val="0"/>
                </a:prstClr>
              </a:solidFill>
              <a:latin typeface="Calibri"/>
              <a:ea typeface="+mn-ea"/>
              <a:cs typeface="+mn-cs"/>
            </a:rPr>
            <a:t>? </a:t>
          </a:r>
          <a:endParaRPr lang="en-GB" sz="3200" b="1" kern="1200" dirty="0">
            <a:solidFill>
              <a:prstClr val="black">
                <a:hueOff val="0"/>
                <a:satOff val="0"/>
                <a:lumOff val="0"/>
                <a:alphaOff val="0"/>
              </a:prstClr>
            </a:solidFill>
            <a:latin typeface="Calibri"/>
            <a:ea typeface="+mn-ea"/>
            <a:cs typeface="+mn-cs"/>
          </a:endParaRPr>
        </a:p>
        <a:p>
          <a:pPr marL="0" lvl="0" indent="0" algn="ctr" defTabSz="1422400">
            <a:lnSpc>
              <a:spcPct val="100000"/>
            </a:lnSpc>
            <a:spcBef>
              <a:spcPct val="0"/>
            </a:spcBef>
            <a:spcAft>
              <a:spcPct val="35000"/>
            </a:spcAft>
            <a:buNone/>
          </a:pPr>
          <a:r>
            <a:rPr lang="en-GB" sz="3200" b="1" kern="1200" dirty="0">
              <a:solidFill>
                <a:prstClr val="black">
                  <a:hueOff val="0"/>
                  <a:satOff val="0"/>
                  <a:lumOff val="0"/>
                  <a:alphaOff val="0"/>
                </a:prstClr>
              </a:solidFill>
              <a:latin typeface="Calibri"/>
              <a:ea typeface="+mn-ea"/>
              <a:cs typeface="+mn-cs"/>
            </a:rPr>
            <a:t>Gen 39:7-12; Acts 7:9; James 1:12</a:t>
          </a:r>
        </a:p>
      </dsp:txBody>
      <dsp:txXfrm>
        <a:off x="3089044" y="596011"/>
        <a:ext cx="5277456" cy="299871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6">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99BDD5-BA06-4E29-8B13-3C82608DB588}" type="datetimeFigureOut">
              <a:rPr lang="en-US" smtClean="0"/>
              <a:t>8/3/2026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05F175-DDF5-4570-A698-9A96E4F2BEA7}"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C505F175-DDF5-4570-A698-9A96E4F2BEA7}" type="slidenum">
              <a:rPr lang="en-US" smtClean="0"/>
              <a:t>3</a:t>
            </a:fld>
            <a:endParaRPr lang="en-US"/>
          </a:p>
        </p:txBody>
      </p:sp>
    </p:spTree>
    <p:extLst>
      <p:ext uri="{BB962C8B-B14F-4D97-AF65-F5344CB8AC3E}">
        <p14:creationId xmlns:p14="http://schemas.microsoft.com/office/powerpoint/2010/main" val="3404891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NL"/>
          </a:p>
        </p:txBody>
      </p:sp>
      <p:sp>
        <p:nvSpPr>
          <p:cNvPr id="4" name="Slide Number Placeholder 3"/>
          <p:cNvSpPr>
            <a:spLocks noGrp="1"/>
          </p:cNvSpPr>
          <p:nvPr>
            <p:ph type="sldNum" sz="quarter" idx="5"/>
          </p:nvPr>
        </p:nvSpPr>
        <p:spPr/>
        <p:txBody>
          <a:bodyPr/>
          <a:lstStyle/>
          <a:p>
            <a:fld id="{C505F175-DDF5-4570-A698-9A96E4F2BEA7}" type="slidenum">
              <a:rPr lang="en-US" smtClean="0"/>
              <a:t>5</a:t>
            </a:fld>
            <a:endParaRPr lang="en-US"/>
          </a:p>
        </p:txBody>
      </p:sp>
    </p:spTree>
    <p:extLst>
      <p:ext uri="{BB962C8B-B14F-4D97-AF65-F5344CB8AC3E}">
        <p14:creationId xmlns:p14="http://schemas.microsoft.com/office/powerpoint/2010/main" val="1469659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166AC9-700C-4134-802B-28E218B176A1}" type="datetimeFigureOut">
              <a:rPr lang="en-GB" smtClean="0"/>
              <a:t>03/08/2026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D166AC9-700C-4134-802B-28E218B176A1}" type="datetimeFigureOut">
              <a:rPr lang="en-GB" smtClean="0"/>
              <a:t>03/08/2026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D166AC9-700C-4134-802B-28E218B176A1}" type="datetimeFigureOut">
              <a:rPr lang="en-GB" smtClean="0"/>
              <a:t>03/08/2026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D166AC9-700C-4134-802B-28E218B176A1}" type="datetimeFigureOut">
              <a:rPr lang="en-GB" smtClean="0"/>
              <a:t>03/08/2026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166AC9-700C-4134-802B-28E218B176A1}" type="datetimeFigureOut">
              <a:rPr lang="en-GB" smtClean="0"/>
              <a:t>03/08/2026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166AC9-700C-4134-802B-28E218B176A1}" type="datetimeFigureOut">
              <a:rPr lang="en-GB" smtClean="0"/>
              <a:t>03/08/2026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166AC9-700C-4134-802B-28E218B176A1}" type="datetimeFigureOut">
              <a:rPr lang="en-GB" smtClean="0"/>
              <a:t>03/08/2026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166AC9-700C-4134-802B-28E218B176A1}" type="datetimeFigureOut">
              <a:rPr lang="en-GB" smtClean="0"/>
              <a:t>03/08/2026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3BE4F6-01EF-4B45-B3AC-86A1FD6F9850}"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8"/>
          <p:cNvSpPr>
            <a:spLocks noGrp="1" noRot="1" noChangeAspect="1" noMove="1" noResize="1" noEditPoints="1" noAdjustHandles="1" noChangeArrowheads="1" noChangeShapeType="1" noTextEdit="1"/>
          </p:cNvSpPr>
          <p:nvPr/>
        </p:nvSpPr>
        <p:spPr>
          <a:xfrm>
            <a:off x="0" y="0"/>
            <a:ext cx="12192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26"/>
          <p:cNvSpPr>
            <a:spLocks noGrp="1" noRot="1" noChangeAspect="1" noMove="1" noResize="1" noEditPoints="1" noAdjustHandles="1" noChangeArrowheads="1" noChangeShapeType="1" noTextEdit="1"/>
          </p:cNvSpPr>
          <p:nvPr/>
        </p:nvSpPr>
        <p:spPr>
          <a:xfrm>
            <a:off x="646745" y="640080"/>
            <a:ext cx="1092041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a:spLocks noGrp="1" noRot="1" noChangeAspect="1" noMove="1" noResize="1" noEditPoints="1" noAdjustHandles="1" noChangeArrowheads="1" noChangeShapeType="1" noTextEdit="1"/>
          </p:cNvSpPr>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524000" y="1376363"/>
            <a:ext cx="9144000" cy="2521594"/>
          </a:xfrm>
        </p:spPr>
        <p:txBody>
          <a:bodyPr>
            <a:normAutofit/>
          </a:bodyPr>
          <a:lstStyle/>
          <a:p>
            <a:r>
              <a:rPr kumimoji="0" lang="en-US" sz="7000" b="1" i="0" u="none" strike="noStrike" kern="1200" cap="none" spc="0" normalizeH="0" baseline="0" noProof="0" dirty="0">
                <a:ln>
                  <a:noFill/>
                </a:ln>
                <a:effectLst/>
                <a:uLnTx/>
                <a:uFillTx/>
                <a:latin typeface="Cambria" panose="02040503050406030204" pitchFamily="18" charset="0"/>
                <a:ea typeface="+mj-ea"/>
                <a:cs typeface="+mj-cs"/>
              </a:rPr>
              <a:t>SEARCH THE SCRIPTURES</a:t>
            </a:r>
            <a:endParaRPr lang="en-GB" sz="7000" dirty="0"/>
          </a:p>
        </p:txBody>
      </p:sp>
      <p:sp>
        <p:nvSpPr>
          <p:cNvPr id="3" name="Subtitle 2"/>
          <p:cNvSpPr>
            <a:spLocks noGrp="1"/>
          </p:cNvSpPr>
          <p:nvPr>
            <p:ph type="subTitle" idx="1"/>
          </p:nvPr>
        </p:nvSpPr>
        <p:spPr>
          <a:xfrm>
            <a:off x="1524000" y="4617728"/>
            <a:ext cx="9144000" cy="944339"/>
          </a:xfrm>
        </p:spPr>
        <p:txBody>
          <a:bodyPr>
            <a:normAutofit/>
          </a:bodyPr>
          <a:lstStyle/>
          <a:p>
            <a:r>
              <a:rPr lang="en-GB" b="1"/>
              <a:t>23-08-2026</a:t>
            </a:r>
            <a:endParaRPr lang="en-GB" b="1" dirty="0"/>
          </a:p>
        </p:txBody>
      </p:sp>
      <p:cxnSp>
        <p:nvCxnSpPr>
          <p:cNvPr id="15" name="Straight Connector 14"/>
          <p:cNvCxnSpPr>
            <a:cxnSpLocks noGrp="1" noRot="1" noChangeAspect="1" noMove="1" noResize="1" noEditPoints="1" noAdjustHandles="1" noChangeArrowheads="1" noChangeShapeType="1"/>
          </p:cNvCxnSpPr>
          <p:nvPr/>
        </p:nvCxnSpPr>
        <p:spPr>
          <a:xfrm>
            <a:off x="3352800" y="4479276"/>
            <a:ext cx="54864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Logo&#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A14C8-B933-F7CB-5DEF-10B2D79F6DBE}"/>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C663CD07-E3E4-3018-D09E-5DA169EF4705}"/>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6E99E1E4-B85B-13F0-AE09-A5703DE6A03F}"/>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B230772-5D0C-3622-A33E-3E359EA176CA}"/>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6BBE9B2-C0E8-0B0F-72C7-34BA86719BDE}"/>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9974D2-EDF4-A046-E448-A8D20A2D685E}"/>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5</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DE790393-DDC6-071D-8CC0-0F93FA766F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937F4123-5D0C-8071-8A3A-F5F671986BB4}"/>
              </a:ext>
            </a:extLst>
          </p:cNvPr>
          <p:cNvGraphicFramePr>
            <a:graphicFrameLocks noGrp="1"/>
          </p:cNvGraphicFramePr>
          <p:nvPr>
            <p:ph idx="1"/>
            <p:extLst>
              <p:ext uri="{D42A27DB-BD31-4B8C-83A1-F6EECF244321}">
                <p14:modId xmlns:p14="http://schemas.microsoft.com/office/powerpoint/2010/main" val="1289838031"/>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47150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DB52F-CB52-DA21-7086-FBD77F53FE7F}"/>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46630818-BFDC-CCBA-B081-47C34B47B06F}"/>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6F87666F-ABA0-D805-6E51-4EC436593B05}"/>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2C2D2CE-D88C-F4C0-1FB7-BB4EC7B9D37C}"/>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527334F-5F99-4567-7630-E38563EAD182}"/>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985F59-BAA6-B7C0-A7F4-FC8E2D285B94}"/>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6</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78004A69-4BDC-5538-572A-45D82CFEAE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728A0AE9-EC3C-DF77-FAE5-43940A8FD752}"/>
              </a:ext>
            </a:extLst>
          </p:cNvPr>
          <p:cNvGraphicFramePr>
            <a:graphicFrameLocks noGrp="1"/>
          </p:cNvGraphicFramePr>
          <p:nvPr>
            <p:ph idx="1"/>
            <p:extLst>
              <p:ext uri="{D42A27DB-BD31-4B8C-83A1-F6EECF244321}">
                <p14:modId xmlns:p14="http://schemas.microsoft.com/office/powerpoint/2010/main" val="2023727958"/>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83173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43579-99B4-BBD7-82F6-E0A897F15C91}"/>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6F919670-C8FE-107A-BB6E-163B44A649CE}"/>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156BBA56-40DC-1828-E14C-068A8B227821}"/>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49C19A-D86B-C3CB-27DA-19009F1008FB}"/>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1C9F20C-4715-E6E9-5080-3C843A6D2463}"/>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C8F875-E93C-6A8B-FC0B-64D93E97A663}"/>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7</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DF02DB8B-5D64-4652-E923-F340CA0D9B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0290166B-E40A-788B-5F47-FC69FC61D324}"/>
              </a:ext>
            </a:extLst>
          </p:cNvPr>
          <p:cNvGraphicFramePr>
            <a:graphicFrameLocks noGrp="1"/>
          </p:cNvGraphicFramePr>
          <p:nvPr>
            <p:ph idx="1"/>
            <p:extLst>
              <p:ext uri="{D42A27DB-BD31-4B8C-83A1-F6EECF244321}">
                <p14:modId xmlns:p14="http://schemas.microsoft.com/office/powerpoint/2010/main" val="2511914837"/>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768441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a:ln>
                  <a:noFill/>
                </a:ln>
                <a:solidFill>
                  <a:srgbClr val="FFFFFF"/>
                </a:solidFill>
                <a:effectLst/>
                <a:uLnTx/>
                <a:uFillTx/>
                <a:latin typeface="Cambria" panose="02040503050406030204" pitchFamily="18" charset="0"/>
                <a:ea typeface="+mj-ea"/>
                <a:cs typeface="+mj-cs"/>
              </a:rPr>
              <a:t>CONCLUSION</a:t>
            </a:r>
            <a:endParaRPr lang="en-GB" sz="280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4379709" y="686862"/>
            <a:ext cx="7202691" cy="5475129"/>
          </a:xfrm>
        </p:spPr>
        <p:txBody>
          <a:bodyPr anchor="ctr">
            <a:noAutofit/>
          </a:bodyPr>
          <a:lstStyle/>
          <a:p>
            <a:pPr marL="0" indent="0" algn="ctr">
              <a:lnSpc>
                <a:spcPct val="110000"/>
              </a:lnSpc>
              <a:buNone/>
            </a:pPr>
            <a:r>
              <a:rPr lang="en-US" b="1" dirty="0">
                <a:latin typeface="Calibri" panose="020F0502020204030204" pitchFamily="34" charset="0"/>
              </a:rPr>
              <a:t>God fulfilled His promise by leading Jacob safely to Egypt and preserving his household according to His covenant. Jacob sought God's guidance before taking a major decision, while Joseph demonstrated forgiveness, wisdom, faithfulness and integrity in leadership. Believers should always seek God's direction, trust His promises, forgive others, remain faithful in stewardship and keep their focus on the eternal inheritance rather than earthly prosperity.</a:t>
            </a:r>
            <a:endParaRPr lang="en-GB" b="1" dirty="0">
              <a:latin typeface="Calibri" panose="020F0502020204030204" pitchFamily="34" charset="0"/>
            </a:endParaRPr>
          </a:p>
        </p:txBody>
      </p:sp>
      <p:pic>
        <p:nvPicPr>
          <p:cNvPr id="4" name="Picture 3" descr="Logo&#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AC397-70D4-9A54-F5C2-D482B8EDA3F0}"/>
            </a:ext>
          </a:extLst>
        </p:cNvPr>
        <p:cNvGrpSpPr/>
        <p:nvPr/>
      </p:nvGrpSpPr>
      <p:grpSpPr>
        <a:xfrm>
          <a:off x="0" y="0"/>
          <a:ext cx="0" cy="0"/>
          <a:chOff x="0" y="0"/>
          <a:chExt cx="0" cy="0"/>
        </a:xfrm>
      </p:grpSpPr>
      <p:sp>
        <p:nvSpPr>
          <p:cNvPr id="20" name="Rectangle 8">
            <a:extLst>
              <a:ext uri="{FF2B5EF4-FFF2-40B4-BE49-F238E27FC236}">
                <a16:creationId xmlns:a16="http://schemas.microsoft.com/office/drawing/2014/main" id="{F5FBE66D-08FA-04AB-F1E6-332E9DF5BE22}"/>
              </a:ext>
            </a:extLst>
          </p:cNvPr>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77D23B-410A-5FDB-A2B5-54D3B05D93A0}"/>
              </a:ext>
            </a:extLst>
          </p:cNvPr>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a:ln>
                  <a:noFill/>
                </a:ln>
                <a:solidFill>
                  <a:srgbClr val="FFFFFF"/>
                </a:solidFill>
                <a:effectLst/>
                <a:uLnTx/>
                <a:uFillTx/>
                <a:latin typeface="Cambria" panose="02040503050406030204" pitchFamily="18" charset="0"/>
                <a:ea typeface="+mj-ea"/>
                <a:cs typeface="+mj-cs"/>
              </a:rPr>
              <a:t>ASSIGNMENT</a:t>
            </a:r>
            <a:endParaRPr lang="en-GB" sz="2800">
              <a:solidFill>
                <a:srgbClr val="FFFFFF"/>
              </a:solidFill>
            </a:endParaRPr>
          </a:p>
        </p:txBody>
      </p:sp>
      <p:sp>
        <p:nvSpPr>
          <p:cNvPr id="11" name="Rectangle 10">
            <a:extLst>
              <a:ext uri="{FF2B5EF4-FFF2-40B4-BE49-F238E27FC236}">
                <a16:creationId xmlns:a16="http://schemas.microsoft.com/office/drawing/2014/main" id="{37EE3022-905D-B7D5-0598-F5B2CE72EA19}"/>
              </a:ext>
            </a:extLst>
          </p:cNvPr>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3440690E-D11D-3828-9D77-F16A573510DE}"/>
              </a:ext>
            </a:extLst>
          </p:cNvPr>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726220F-64AF-5D4E-529F-4F53CD27DA00}"/>
              </a:ext>
            </a:extLst>
          </p:cNvPr>
          <p:cNvSpPr>
            <a:spLocks noGrp="1"/>
          </p:cNvSpPr>
          <p:nvPr>
            <p:ph idx="1"/>
          </p:nvPr>
        </p:nvSpPr>
        <p:spPr>
          <a:xfrm>
            <a:off x="4379709" y="457200"/>
            <a:ext cx="7202691" cy="5704791"/>
          </a:xfrm>
        </p:spPr>
        <p:txBody>
          <a:bodyPr anchor="ctr">
            <a:noAutofit/>
          </a:bodyPr>
          <a:lstStyle/>
          <a:p>
            <a:pPr marL="0" indent="0" algn="ctr">
              <a:lnSpc>
                <a:spcPct val="110000"/>
              </a:lnSpc>
              <a:buNone/>
            </a:pPr>
            <a:r>
              <a:rPr lang="en-US" b="1" dirty="0"/>
              <a:t> 1.Mention some attributes of Joseph that every believer should emulate, giving relevant Bible references and its application in our Christian journey.</a:t>
            </a:r>
          </a:p>
          <a:p>
            <a:pPr marL="0" indent="0" algn="ctr">
              <a:lnSpc>
                <a:spcPct val="110000"/>
              </a:lnSpc>
              <a:buNone/>
            </a:pPr>
            <a:r>
              <a:rPr lang="en-US" b="1" dirty="0"/>
              <a:t>  2. Explain three lessons believer should learn from Jacob's journey to Egypt and Joseph's management of the famine, support your answers with relevant Bible references.</a:t>
            </a:r>
          </a:p>
        </p:txBody>
      </p:sp>
      <p:pic>
        <p:nvPicPr>
          <p:cNvPr id="4" name="Picture 3" descr="Logo&#10;&#10;Description automatically generated">
            <a:extLst>
              <a:ext uri="{FF2B5EF4-FFF2-40B4-BE49-F238E27FC236}">
                <a16:creationId xmlns:a16="http://schemas.microsoft.com/office/drawing/2014/main" id="{C01382DD-677B-2A4D-79A3-6BE3C1DE2C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3147146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a:extLst>
            <a:ext uri="{FF2B5EF4-FFF2-40B4-BE49-F238E27FC236}">
              <a16:creationId xmlns:a16="http://schemas.microsoft.com/office/drawing/2014/main" id="{77CC8EBE-13CC-29DD-0964-89EF0AE38EEF}"/>
            </a:ext>
          </a:extLst>
        </p:cNvPr>
        <p:cNvGrpSpPr/>
        <p:nvPr/>
      </p:nvGrpSpPr>
      <p:grpSpPr>
        <a:xfrm>
          <a:off x="0" y="0"/>
          <a:ext cx="0" cy="0"/>
          <a:chOff x="0" y="0"/>
          <a:chExt cx="0" cy="0"/>
        </a:xfrm>
      </p:grpSpPr>
      <p:sp>
        <p:nvSpPr>
          <p:cNvPr id="20" name="Rectangle 8">
            <a:extLst>
              <a:ext uri="{FF2B5EF4-FFF2-40B4-BE49-F238E27FC236}">
                <a16:creationId xmlns:a16="http://schemas.microsoft.com/office/drawing/2014/main" id="{4CF9D138-D970-ED82-E0B0-8868D7D3A059}"/>
              </a:ext>
            </a:extLst>
          </p:cNvPr>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B6976441-9A88-61CF-5569-12F0CD9F13D6}"/>
              </a:ext>
            </a:extLst>
          </p:cNvPr>
          <p:cNvSpPr>
            <a:spLocks noGrp="1"/>
          </p:cNvSpPr>
          <p:nvPr>
            <p:ph type="title"/>
          </p:nvPr>
        </p:nvSpPr>
        <p:spPr>
          <a:xfrm>
            <a:off x="777240" y="731519"/>
            <a:ext cx="2845191" cy="3237579"/>
          </a:xfrm>
        </p:spPr>
        <p:txBody>
          <a:bodyPr>
            <a:normAutofit/>
          </a:bodyPr>
          <a:lstStyle/>
          <a:p>
            <a:pPr algn="ctr"/>
            <a:r>
              <a:rPr lang="en-GB" altLang="en-US" sz="2800" b="1" dirty="0">
                <a:solidFill>
                  <a:srgbClr val="FFFFFF"/>
                </a:solidFill>
                <a:latin typeface="Cambria" panose="02040503050406030204" pitchFamily="18" charset="0"/>
              </a:rPr>
              <a:t>REVIEW OF OUR ASSIGNMENT OF </a:t>
            </a: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LAST STUDY</a:t>
            </a:r>
            <a:endParaRPr lang="en-GB" sz="2800" dirty="0">
              <a:solidFill>
                <a:srgbClr val="FFFFFF"/>
              </a:solidFill>
            </a:endParaRPr>
          </a:p>
        </p:txBody>
      </p:sp>
      <p:sp>
        <p:nvSpPr>
          <p:cNvPr id="11" name="Rectangle 10">
            <a:extLst>
              <a:ext uri="{FF2B5EF4-FFF2-40B4-BE49-F238E27FC236}">
                <a16:creationId xmlns:a16="http://schemas.microsoft.com/office/drawing/2014/main" id="{F5C4648E-5439-4C9E-6068-3BFDF75A38F1}"/>
              </a:ext>
            </a:extLst>
          </p:cNvPr>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a:extLst>
              <a:ext uri="{FF2B5EF4-FFF2-40B4-BE49-F238E27FC236}">
                <a16:creationId xmlns:a16="http://schemas.microsoft.com/office/drawing/2014/main" id="{0E90BE94-51A5-729C-FCFF-27006D78025A}"/>
              </a:ext>
            </a:extLst>
          </p:cNvPr>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DEB0319-2F33-756C-31F5-D197AB94285C}"/>
              </a:ext>
            </a:extLst>
          </p:cNvPr>
          <p:cNvSpPr>
            <a:spLocks noGrp="1"/>
          </p:cNvSpPr>
          <p:nvPr>
            <p:ph idx="1"/>
          </p:nvPr>
        </p:nvSpPr>
        <p:spPr>
          <a:xfrm>
            <a:off x="4379709" y="686862"/>
            <a:ext cx="7037591" cy="5475129"/>
          </a:xfrm>
        </p:spPr>
        <p:txBody>
          <a:bodyPr anchor="ctr">
            <a:normAutofit/>
          </a:bodyPr>
          <a:lstStyle/>
          <a:p>
            <a:pPr marL="0" indent="0" algn="ctr">
              <a:buNone/>
            </a:pPr>
            <a:r>
              <a:rPr lang="en-GB" b="1" dirty="0"/>
              <a:t>You have been informed that a so-called brother whom you work together with reported you to the church leadership for what you know you did not do. Now, this same brother has come to you for urgent financial assistance to resolve a pressing need. How will you handle the situation in the light of today’s study? Prepare to share your answers next week.</a:t>
            </a:r>
            <a:endParaRPr lang="en-US" b="1" dirty="0"/>
          </a:p>
        </p:txBody>
      </p:sp>
      <p:pic>
        <p:nvPicPr>
          <p:cNvPr id="4" name="Picture 3" descr="Logo&#10;&#10;Description automatically generated">
            <a:extLst>
              <a:ext uri="{FF2B5EF4-FFF2-40B4-BE49-F238E27FC236}">
                <a16:creationId xmlns:a16="http://schemas.microsoft.com/office/drawing/2014/main" id="{E5EBA950-E787-08A5-0F7C-2827AB8217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5" name="Title 1">
            <a:extLst>
              <a:ext uri="{FF2B5EF4-FFF2-40B4-BE49-F238E27FC236}">
                <a16:creationId xmlns:a16="http://schemas.microsoft.com/office/drawing/2014/main" id="{E326C756-B2C3-1FF9-8AFD-D2D65274DB6C}"/>
              </a:ext>
            </a:extLst>
          </p:cNvPr>
          <p:cNvSpPr txBox="1"/>
          <p:nvPr/>
        </p:nvSpPr>
        <p:spPr>
          <a:xfrm>
            <a:off x="466344" y="4485736"/>
            <a:ext cx="3414368" cy="18182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altLang="en-GB" sz="2800" b="1" i="1" dirty="0">
                <a:solidFill>
                  <a:srgbClr val="FFFFFF"/>
                </a:solidFill>
                <a:latin typeface="Cambria" panose="02040503050406030204" pitchFamily="18" charset="0"/>
                <a:ea typeface="Cambria" panose="02040503050406030204" pitchFamily="18" charset="0"/>
              </a:rPr>
              <a:t>Joseph’s Encounter With His Brethren</a:t>
            </a:r>
            <a:endParaRPr lang="en-US" altLang="en-GB" sz="2800" b="1" i="1" dirty="0">
              <a:solidFill>
                <a:srgbClr val="FFFFFF"/>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77924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4"/>
          <p:cNvSpPr>
            <a:spLocks noGrp="1" noRot="1" noChangeAspect="1" noMove="1" noResize="1" noEditPoints="1" noAdjustHandles="1" noChangeArrowheads="1" noChangeShapeType="1" noTextEdit="1"/>
          </p:cNvSpPr>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42950" y="742951"/>
            <a:ext cx="3476625" cy="4962524"/>
          </a:xfrm>
        </p:spPr>
        <p:txBody>
          <a:bodyPr vert="horz" lIns="91440" tIns="45720" rIns="91440" bIns="45720" rtlCol="0" anchor="ctr">
            <a:normAutofit/>
          </a:bodyPr>
          <a:lstStyle/>
          <a:p>
            <a:pPr algn="ctr"/>
            <a:r>
              <a:rPr kumimoji="0" lang="en-US" altLang="en-US" sz="4800" b="1" i="0" u="sng" strike="noStrike" kern="1200" cap="none" spc="0" normalizeH="0" baseline="0" noProof="0" dirty="0">
                <a:ln>
                  <a:noFill/>
                </a:ln>
                <a:solidFill>
                  <a:srgbClr val="FFFFFF"/>
                </a:solidFill>
                <a:effectLst/>
                <a:uLnTx/>
                <a:uFillTx/>
                <a:latin typeface="+mj-lt"/>
                <a:ea typeface="+mj-ea"/>
                <a:cs typeface="+mj-cs"/>
              </a:rPr>
              <a:t>LESSON 33</a:t>
            </a:r>
            <a:r>
              <a:rPr kumimoji="0" lang="en-US" altLang="en-US" sz="4800" b="1" i="0" u="none" strike="noStrike" kern="1200" cap="none" spc="0" normalizeH="0" baseline="0" noProof="0" dirty="0">
                <a:ln>
                  <a:noFill/>
                </a:ln>
                <a:solidFill>
                  <a:srgbClr val="FFFFFF"/>
                </a:solidFill>
                <a:effectLst/>
                <a:uLnTx/>
                <a:uFillTx/>
                <a:latin typeface="+mj-lt"/>
                <a:ea typeface="+mj-ea"/>
                <a:cs typeface="+mj-cs"/>
              </a:rPr>
              <a:t>: </a:t>
            </a:r>
            <a:r>
              <a:rPr lang="en-US" sz="4800" b="1" dirty="0">
                <a:solidFill>
                  <a:srgbClr val="FFFFFF"/>
                </a:solidFill>
              </a:rPr>
              <a:t>JACOB MOVES TO EGYPT</a:t>
            </a: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7" name="Freeform: Shape 6"/>
          <p:cNvSpPr/>
          <p:nvPr/>
        </p:nvSpPr>
        <p:spPr>
          <a:xfrm>
            <a:off x="5468389" y="650356"/>
            <a:ext cx="6263640" cy="842014"/>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41151" tIns="241151" rIns="241151" bIns="241151" numCol="1" spcCol="1270" anchor="ctr" anchorCtr="0">
            <a:noAutofit/>
          </a:bodyPr>
          <a:lstStyle/>
          <a:p>
            <a:pPr marL="0" lvl="0" indent="0" algn="l" defTabSz="1644650">
              <a:lnSpc>
                <a:spcPct val="90000"/>
              </a:lnSpc>
              <a:spcBef>
                <a:spcPct val="0"/>
              </a:spcBef>
              <a:spcAft>
                <a:spcPct val="35000"/>
              </a:spcAft>
              <a:buNone/>
            </a:pPr>
            <a:r>
              <a:rPr lang="en-GB" sz="3200" b="1" i="0" kern="1200" baseline="0"/>
              <a:t>MEMORY VERSE: ……</a:t>
            </a:r>
            <a:endParaRPr lang="en-US" sz="3200" kern="1200"/>
          </a:p>
        </p:txBody>
      </p:sp>
      <p:sp>
        <p:nvSpPr>
          <p:cNvPr id="8" name="Freeform: Shape 7"/>
          <p:cNvSpPr/>
          <p:nvPr/>
        </p:nvSpPr>
        <p:spPr>
          <a:xfrm>
            <a:off x="5468389" y="1578634"/>
            <a:ext cx="6263640" cy="3648973"/>
          </a:xfrm>
          <a:custGeom>
            <a:avLst/>
            <a:gdLst>
              <a:gd name="connsiteX0" fmla="*/ 0 w 6263640"/>
              <a:gd name="connsiteY0" fmla="*/ 0 h 1340325"/>
              <a:gd name="connsiteX1" fmla="*/ 6263640 w 6263640"/>
              <a:gd name="connsiteY1" fmla="*/ 0 h 1340325"/>
              <a:gd name="connsiteX2" fmla="*/ 6263640 w 6263640"/>
              <a:gd name="connsiteY2" fmla="*/ 1340325 h 1340325"/>
              <a:gd name="connsiteX3" fmla="*/ 0 w 6263640"/>
              <a:gd name="connsiteY3" fmla="*/ 1340325 h 1340325"/>
              <a:gd name="connsiteX4" fmla="*/ 0 w 6263640"/>
              <a:gd name="connsiteY4" fmla="*/ 0 h 1340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3640" h="1340325">
                <a:moveTo>
                  <a:pt x="0" y="0"/>
                </a:moveTo>
                <a:lnTo>
                  <a:pt x="6263640" y="0"/>
                </a:lnTo>
                <a:lnTo>
                  <a:pt x="6263640" y="1340325"/>
                </a:lnTo>
                <a:lnTo>
                  <a:pt x="0" y="13403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8871" tIns="46990" rIns="263144" bIns="46990" numCol="1" spcCol="1270" anchor="ctr" anchorCtr="0">
            <a:noAutofit/>
          </a:bodyPr>
          <a:lstStyle/>
          <a:p>
            <a:pPr marL="180975" lvl="1" indent="-180975" algn="just" defTabSz="1289050">
              <a:lnSpc>
                <a:spcPct val="90000"/>
              </a:lnSpc>
              <a:spcBef>
                <a:spcPct val="0"/>
              </a:spcBef>
              <a:spcAft>
                <a:spcPct val="20000"/>
              </a:spcAft>
            </a:pPr>
            <a:r>
              <a:rPr lang="en-GB" sz="2800" i="1" dirty="0">
                <a:solidFill>
                  <a:prstClr val="black">
                    <a:hueOff val="0"/>
                    <a:satOff val="0"/>
                    <a:lumOff val="0"/>
                    <a:alphaOff val="0"/>
                  </a:prstClr>
                </a:solidFill>
                <a:latin typeface="Calibri"/>
              </a:rPr>
              <a:t>“</a:t>
            </a:r>
            <a:r>
              <a:rPr lang="en-US" sz="2800" i="1" dirty="0">
                <a:solidFill>
                  <a:prstClr val="black">
                    <a:hueOff val="0"/>
                    <a:satOff val="0"/>
                    <a:lumOff val="0"/>
                    <a:alphaOff val="0"/>
                  </a:prstClr>
                </a:solidFill>
                <a:latin typeface="Calibri"/>
              </a:rPr>
              <a:t>I will go down with thee into Egypt; and I will also surely bring thee up again: and Joseph shall put his hand upon thine eyes.</a:t>
            </a:r>
            <a:r>
              <a:rPr lang="en-GB" sz="2800" i="1" dirty="0">
                <a:solidFill>
                  <a:prstClr val="black">
                    <a:hueOff val="0"/>
                    <a:satOff val="0"/>
                    <a:lumOff val="0"/>
                    <a:alphaOff val="0"/>
                  </a:prstClr>
                </a:solidFill>
                <a:latin typeface="Calibri"/>
              </a:rPr>
              <a:t>” </a:t>
            </a:r>
            <a:r>
              <a:rPr lang="en-GB" sz="2800" b="1" i="1" dirty="0">
                <a:solidFill>
                  <a:prstClr val="black">
                    <a:hueOff val="0"/>
                    <a:satOff val="0"/>
                    <a:lumOff val="0"/>
                    <a:alphaOff val="0"/>
                  </a:prstClr>
                </a:solidFill>
                <a:latin typeface="Calibri"/>
              </a:rPr>
              <a:t>(Gen 46:4).</a:t>
            </a:r>
          </a:p>
          <a:p>
            <a:pPr marL="180975" lvl="1" indent="-180975" algn="just" defTabSz="1289050">
              <a:lnSpc>
                <a:spcPct val="90000"/>
              </a:lnSpc>
              <a:spcBef>
                <a:spcPct val="0"/>
              </a:spcBef>
              <a:spcAft>
                <a:spcPct val="20000"/>
              </a:spcAft>
            </a:pPr>
            <a:endParaRPr lang="en-GB" sz="2400" kern="1200" dirty="0"/>
          </a:p>
        </p:txBody>
      </p:sp>
      <p:sp>
        <p:nvSpPr>
          <p:cNvPr id="3" name="Freeform: Shape 2"/>
          <p:cNvSpPr/>
          <p:nvPr/>
        </p:nvSpPr>
        <p:spPr>
          <a:xfrm>
            <a:off x="5468388" y="5279366"/>
            <a:ext cx="6386727" cy="815748"/>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6758543"/>
              <a:satOff val="-17418"/>
              <a:lumOff val="-11764"/>
              <a:alphaOff val="0"/>
            </a:schemeClr>
          </a:fillRef>
          <a:effectRef idx="0">
            <a:schemeClr val="accent5">
              <a:hueOff val="-6758543"/>
              <a:satOff val="-17418"/>
              <a:lumOff val="-11764"/>
              <a:alphaOff val="0"/>
            </a:schemeClr>
          </a:effectRef>
          <a:fontRef idx="minor">
            <a:schemeClr val="lt1"/>
          </a:fontRef>
        </p:style>
        <p:txBody>
          <a:bodyPr spcFirstLastPara="0" vert="horz" wrap="square" lIns="241151" tIns="241151" rIns="241151" bIns="241151" numCol="1" spcCol="1270" anchor="ctr" anchorCtr="0">
            <a:noAutofit/>
          </a:bodyPr>
          <a:lstStyle/>
          <a:p>
            <a:pPr defTabSz="1644650">
              <a:lnSpc>
                <a:spcPct val="90000"/>
              </a:lnSpc>
              <a:spcBef>
                <a:spcPct val="0"/>
              </a:spcBef>
              <a:spcAft>
                <a:spcPct val="35000"/>
              </a:spcAft>
            </a:pPr>
            <a:endParaRPr lang="en-GB" sz="2800" b="1" i="0" kern="1200" baseline="0" dirty="0"/>
          </a:p>
          <a:p>
            <a:pPr defTabSz="1644650">
              <a:lnSpc>
                <a:spcPct val="90000"/>
              </a:lnSpc>
              <a:spcBef>
                <a:spcPct val="0"/>
              </a:spcBef>
              <a:spcAft>
                <a:spcPct val="35000"/>
              </a:spcAft>
            </a:pPr>
            <a:r>
              <a:rPr lang="en-GB" sz="2800" b="1" i="0" kern="1200" baseline="0" dirty="0"/>
              <a:t>TEXT</a:t>
            </a:r>
            <a:r>
              <a:rPr lang="en-GB" sz="2800" b="1" dirty="0"/>
              <a:t>S</a:t>
            </a:r>
            <a:r>
              <a:rPr lang="en-GB" sz="2800" b="1" i="0" kern="1200" baseline="0" dirty="0"/>
              <a:t>: </a:t>
            </a:r>
            <a:r>
              <a:rPr lang="en-GB" sz="2800" b="1" i="1" kern="1200" baseline="0" dirty="0"/>
              <a:t>Genesis</a:t>
            </a:r>
            <a:r>
              <a:rPr lang="en-US" sz="2800" b="1" i="1" dirty="0">
                <a:latin typeface="Calibri" panose="020F0502020204030204" pitchFamily="34" charset="0"/>
                <a:sym typeface="+mn-ea"/>
              </a:rPr>
              <a:t> 46:1-34; Genesis 47:1-31</a:t>
            </a:r>
            <a:endParaRPr lang="en-US" sz="2800" b="1" i="1" kern="1200" baseline="0" dirty="0">
              <a:latin typeface="Calibri" panose="020F0502020204030204" pitchFamily="34" charset="0"/>
              <a:sym typeface="+mn-ea"/>
            </a:endParaRPr>
          </a:p>
          <a:p>
            <a:pPr defTabSz="1644650">
              <a:lnSpc>
                <a:spcPct val="90000"/>
              </a:lnSpc>
              <a:spcBef>
                <a:spcPct val="0"/>
              </a:spcBef>
              <a:spcAft>
                <a:spcPct val="35000"/>
              </a:spcAft>
            </a:pPr>
            <a:endParaRPr lang="en-US" sz="2800" kern="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E3554D3-1954-BC8C-38C3-93FDAF7260FF}"/>
              </a:ext>
            </a:extLst>
          </p:cNvPr>
          <p:cNvSpPr/>
          <p:nvPr/>
        </p:nvSpPr>
        <p:spPr>
          <a:xfrm>
            <a:off x="4037181" y="448055"/>
            <a:ext cx="7688475" cy="5951024"/>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a:ln>
                  <a:noFill/>
                </a:ln>
                <a:solidFill>
                  <a:srgbClr val="FFFFFF"/>
                </a:solidFill>
                <a:effectLst/>
                <a:uLnTx/>
                <a:uFillTx/>
                <a:latin typeface="Cambria" panose="02040503050406030204" pitchFamily="18" charset="0"/>
                <a:ea typeface="+mj-ea"/>
                <a:cs typeface="+mj-cs"/>
              </a:rPr>
              <a:t>INTRODUCTION</a:t>
            </a:r>
            <a:endParaRPr lang="en-GB" sz="280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 name="Content Placeholder 2"/>
          <p:cNvSpPr>
            <a:spLocks noGrp="1"/>
          </p:cNvSpPr>
          <p:nvPr>
            <p:ph idx="1"/>
          </p:nvPr>
        </p:nvSpPr>
        <p:spPr>
          <a:xfrm>
            <a:off x="4191608" y="884732"/>
            <a:ext cx="7223152" cy="5077669"/>
          </a:xfrm>
        </p:spPr>
        <p:txBody>
          <a:bodyPr anchor="ctr">
            <a:noAutofit/>
          </a:bodyPr>
          <a:lstStyle/>
          <a:p>
            <a:pPr marL="0" indent="0" algn="just" eaLnBrk="0" fontAlgn="base" hangingPunct="0">
              <a:lnSpc>
                <a:spcPct val="100000"/>
              </a:lnSpc>
              <a:spcBef>
                <a:spcPct val="0"/>
              </a:spcBef>
              <a:spcAft>
                <a:spcPts val="600"/>
              </a:spcAft>
              <a:buNone/>
              <a:defRPr/>
            </a:pPr>
            <a:endParaRPr lang="en-US" kern="100" dirty="0">
              <a:latin typeface="Calibri" panose="020F0502020204030204" pitchFamily="34" charset="0"/>
              <a:cs typeface="Calibri" panose="020F0502020204030204" pitchFamily="34" charset="0"/>
            </a:endParaRPr>
          </a:p>
          <a:p>
            <a:pPr marL="0" indent="0" algn="just" fontAlgn="base">
              <a:lnSpc>
                <a:spcPct val="100000"/>
              </a:lnSpc>
              <a:spcAft>
                <a:spcPts val="600"/>
              </a:spcAft>
              <a:buNone/>
              <a:defRPr/>
            </a:pPr>
            <a:r>
              <a:rPr lang="en-US" dirty="0"/>
              <a:t>In the previous lesson, Joseph revealed himself to his brethren and invited his father Jacob and his household to come to Egypt because of the famine (Genesis 45:5-15). Before continuing the journey, Jacob worshipped God at Beersheba, and God assured him of His presence and promise to make him a great nation (Genesis 46:3-4). Jacob and his family then moved to Egypt and settled in Goshen according to God's plan. This study teaches believers to seek God's guidance, trust His promises and remain faithful in every circumstance.</a:t>
            </a:r>
            <a:r>
              <a:rPr lang="en-GB" dirty="0"/>
              <a:t> </a:t>
            </a:r>
          </a:p>
          <a:p>
            <a:pPr marL="0" indent="0" algn="just" eaLnBrk="0" fontAlgn="base" hangingPunct="0">
              <a:lnSpc>
                <a:spcPct val="100000"/>
              </a:lnSpc>
              <a:spcBef>
                <a:spcPct val="0"/>
              </a:spcBef>
              <a:spcAft>
                <a:spcPts val="600"/>
              </a:spcAft>
              <a:buNone/>
              <a:defRPr/>
            </a:pPr>
            <a:endParaRPr lang="en-GB" dirty="0">
              <a:latin typeface="Calibri" panose="020F0502020204030204" pitchFamily="34" charset="0"/>
            </a:endParaRPr>
          </a:p>
        </p:txBody>
      </p:sp>
      <p:pic>
        <p:nvPicPr>
          <p:cNvPr id="4" name="Picture 3" descr="Logo&#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037181" y="457201"/>
            <a:ext cx="7688475" cy="5846764"/>
          </a:xfrm>
        </p:spPr>
        <p:txBody>
          <a:bodyPr anchor="ctr">
            <a:noAutofit/>
          </a:bodyPr>
          <a:lstStyle/>
          <a:p>
            <a:pPr marL="514350" indent="-514350" algn="just" eaLnBrk="0" fontAlgn="base" hangingPunct="0">
              <a:lnSpc>
                <a:spcPct val="100000"/>
              </a:lnSpc>
              <a:spcBef>
                <a:spcPct val="0"/>
              </a:spcBef>
              <a:spcAft>
                <a:spcPts val="600"/>
              </a:spcAft>
              <a:buFont typeface="+mj-lt"/>
              <a:buAutoNum type="arabicPeriod"/>
              <a:defRPr/>
            </a:pPr>
            <a:r>
              <a:rPr lang="en-US" dirty="0"/>
              <a:t>God remains faithful to His covenant and fulfils His promises despite difficult circumstances.</a:t>
            </a:r>
          </a:p>
          <a:p>
            <a:pPr marL="514350" lvl="0" indent="-514350" algn="just" eaLnBrk="0" fontAlgn="base" hangingPunct="0">
              <a:lnSpc>
                <a:spcPct val="100000"/>
              </a:lnSpc>
              <a:spcBef>
                <a:spcPct val="0"/>
              </a:spcBef>
              <a:spcAft>
                <a:spcPts val="600"/>
              </a:spcAft>
              <a:buFont typeface="+mj-lt"/>
              <a:buAutoNum type="arabicPeriod"/>
              <a:defRPr/>
            </a:pPr>
            <a:r>
              <a:rPr lang="en-US" dirty="0"/>
              <a:t>God guides and assures His children who seek His will before making important decisions</a:t>
            </a:r>
            <a:r>
              <a:rPr lang="en-GB" dirty="0"/>
              <a:t>.</a:t>
            </a:r>
          </a:p>
          <a:p>
            <a:pPr marL="514350" lvl="0" indent="-514350" algn="just" eaLnBrk="0" fontAlgn="base" hangingPunct="0">
              <a:lnSpc>
                <a:spcPct val="100000"/>
              </a:lnSpc>
              <a:spcBef>
                <a:spcPct val="0"/>
              </a:spcBef>
              <a:spcAft>
                <a:spcPts val="600"/>
              </a:spcAft>
              <a:buFont typeface="+mj-lt"/>
              <a:buAutoNum type="arabicPeriod"/>
              <a:defRPr/>
            </a:pPr>
            <a:r>
              <a:rPr lang="en-US" dirty="0"/>
              <a:t>Believers should maintain family worship and complete obedience to God's direction</a:t>
            </a:r>
            <a:r>
              <a:rPr lang="en-GB" dirty="0">
                <a:latin typeface="Calibri" panose="020F0502020204030204" pitchFamily="34" charset="0"/>
              </a:rPr>
              <a:t>.</a:t>
            </a:r>
            <a:endParaRPr lang="en-US" dirty="0">
              <a:latin typeface="Calibri" panose="020F0502020204030204" pitchFamily="34" charset="0"/>
            </a:endParaRPr>
          </a:p>
          <a:p>
            <a:pPr marL="514350" lvl="0" indent="-514350" algn="just" eaLnBrk="0" fontAlgn="base" hangingPunct="0">
              <a:lnSpc>
                <a:spcPct val="100000"/>
              </a:lnSpc>
              <a:spcBef>
                <a:spcPct val="0"/>
              </a:spcBef>
              <a:spcAft>
                <a:spcPts val="600"/>
              </a:spcAft>
              <a:buFont typeface="+mj-lt"/>
              <a:buAutoNum type="arabicPeriod"/>
              <a:defRPr/>
            </a:pPr>
            <a:r>
              <a:rPr lang="en-US" dirty="0"/>
              <a:t>God blesses and preserves His people when they trust and follow His divine plan</a:t>
            </a:r>
            <a:r>
              <a:rPr lang="en-GB" dirty="0"/>
              <a:t>.</a:t>
            </a:r>
          </a:p>
          <a:p>
            <a:pPr marL="514350" indent="-514350" algn="just" eaLnBrk="0" fontAlgn="base" hangingPunct="0">
              <a:lnSpc>
                <a:spcPct val="100000"/>
              </a:lnSpc>
              <a:spcBef>
                <a:spcPct val="0"/>
              </a:spcBef>
              <a:spcAft>
                <a:spcPts val="600"/>
              </a:spcAft>
              <a:buFont typeface="+mj-lt"/>
              <a:buAutoNum type="arabicPeriod"/>
              <a:defRPr/>
            </a:pPr>
            <a:r>
              <a:rPr lang="en-US" dirty="0"/>
              <a:t>Wisdom, integrity and faithful stewardship bring blessing to both God's people and society.</a:t>
            </a:r>
            <a:endParaRPr lang="en-GB" dirty="0"/>
          </a:p>
          <a:p>
            <a:pPr marL="514350" lvl="0" indent="-514350" algn="just" eaLnBrk="0" fontAlgn="base" hangingPunct="0">
              <a:lnSpc>
                <a:spcPct val="100000"/>
              </a:lnSpc>
              <a:spcBef>
                <a:spcPct val="0"/>
              </a:spcBef>
              <a:spcAft>
                <a:spcPts val="600"/>
              </a:spcAft>
              <a:buFont typeface="+mj-lt"/>
              <a:buAutoNum type="arabicPeriod"/>
              <a:defRPr/>
            </a:pPr>
            <a:r>
              <a:rPr lang="en-US" dirty="0"/>
              <a:t>Believers should live by faith, remembering God's promises until the end of life</a:t>
            </a:r>
            <a:r>
              <a:rPr lang="en-GB" dirty="0">
                <a:latin typeface="Calibri" panose="020F0502020204030204" pitchFamily="34" charset="0"/>
              </a:rPr>
              <a:t>.</a:t>
            </a:r>
            <a:endParaRPr kumimoji="0" lang="en-GB" i="0" u="none" strike="noStrike" kern="1200" cap="none" spc="0" normalizeH="0" baseline="0" noProof="0" dirty="0">
              <a:ln>
                <a:noFill/>
              </a:ln>
              <a:effectLst/>
              <a:uLnTx/>
              <a:uFillTx/>
              <a:latin typeface="Calibri" panose="020F0502020204030204" pitchFamily="34" charset="0"/>
              <a:ea typeface="+mn-ea"/>
              <a:cs typeface="+mn-cs"/>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5" name="Title 1"/>
          <p:cNvSpPr txBox="1"/>
          <p:nvPr/>
        </p:nvSpPr>
        <p:spPr>
          <a:xfrm>
            <a:off x="466344" y="458921"/>
            <a:ext cx="3414368" cy="38012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800" b="1">
                <a:solidFill>
                  <a:srgbClr val="FFFFFF"/>
                </a:solidFill>
                <a:latin typeface="Cambria" panose="02040503050406030204" pitchFamily="18" charset="0"/>
              </a:rPr>
              <a:t>KEY LESSONS IN THE STUDY OF TODAY</a:t>
            </a:r>
            <a:endParaRPr lang="en-GB" altLang="en-US" sz="2800" b="1">
              <a:solidFill>
                <a:srgbClr val="FFFFFF"/>
              </a:solidFill>
              <a:latin typeface="Cambria" panose="02040503050406030204" pitchFamily="18" charset="0"/>
            </a:endParaRPr>
          </a:p>
        </p:txBody>
      </p:sp>
      <p:sp>
        <p:nvSpPr>
          <p:cNvPr id="2" name="Title 1"/>
          <p:cNvSpPr>
            <a:spLocks noGrp="1"/>
          </p:cNvSpPr>
          <p:nvPr>
            <p:ph type="title"/>
          </p:nvPr>
        </p:nvSpPr>
        <p:spPr>
          <a:xfrm>
            <a:off x="466344" y="4485736"/>
            <a:ext cx="3414368" cy="1818229"/>
          </a:xfrm>
        </p:spPr>
        <p:txBody>
          <a:bodyPr>
            <a:normAutofit/>
          </a:bodyPr>
          <a:lstStyle/>
          <a:p>
            <a:pPr algn="ctr"/>
            <a:r>
              <a:rPr lang="en-GB" sz="2800" b="1" i="1" dirty="0">
                <a:solidFill>
                  <a:srgbClr val="FFFFFF"/>
                </a:solidFill>
                <a:latin typeface="Cambria" panose="02040503050406030204" pitchFamily="18" charset="0"/>
              </a:rPr>
              <a:t>Gen 46:1-7; Gen 47:11-26-31; Isaiah 60:22; Jerem 30:19; Acts:16:31-34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7" name="Rectangle 9"/>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1</a:t>
            </a:r>
            <a:endParaRPr lang="en-GB" sz="4000" dirty="0">
              <a:solidFill>
                <a:srgbClr val="FFFFFF"/>
              </a:solidFill>
            </a:endParaRPr>
          </a:p>
        </p:txBody>
      </p:sp>
      <p:pic>
        <p:nvPicPr>
          <p:cNvPr id="4" name="Picture 3" descr="Logo&#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p:cNvGraphicFramePr>
            <a:graphicFrameLocks noGrp="1"/>
          </p:cNvGraphicFramePr>
          <p:nvPr>
            <p:ph idx="1"/>
            <p:extLst>
              <p:ext uri="{D42A27DB-BD31-4B8C-83A1-F6EECF244321}">
                <p14:modId xmlns:p14="http://schemas.microsoft.com/office/powerpoint/2010/main" val="3904361709"/>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833117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E1885-692D-0B08-8C47-94F6C7E2B116}"/>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D4937820-3BE6-0DEF-6469-551EBCFA4B27}"/>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88A7AD2F-1C38-DF29-C4B3-C2F443BA65D1}"/>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27E8353-2D9F-507D-AF6D-1310EC540B6E}"/>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5C9C79C-44FC-1792-B999-027AE64A1620}"/>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286B6B-82C2-A9D0-79BD-7ECAC46FB256}"/>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2</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099C5087-58E0-8318-5BC9-BD192D8ACB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1E79DA9C-79CC-0535-EAE3-8893616F4988}"/>
              </a:ext>
            </a:extLst>
          </p:cNvPr>
          <p:cNvGraphicFramePr>
            <a:graphicFrameLocks noGrp="1"/>
          </p:cNvGraphicFramePr>
          <p:nvPr>
            <p:ph idx="1"/>
            <p:extLst>
              <p:ext uri="{D42A27DB-BD31-4B8C-83A1-F6EECF244321}">
                <p14:modId xmlns:p14="http://schemas.microsoft.com/office/powerpoint/2010/main" val="1569012517"/>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66103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BD970-A3C6-4EDF-8799-DBE24D36CCD4}"/>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BAC88BDB-FC9F-88E1-9904-92DE142BF584}"/>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B431A509-B62E-934C-1A5F-610F2FF77690}"/>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B24480C-1C9B-089D-C555-7B5C337856FE}"/>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52A06A4-7B36-BE8F-311F-7967A0F80D78}"/>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5062A3-97D7-C7E3-5E79-7DC11070AFB2}"/>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3</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A6273CCE-9942-2BBB-5E1E-2AF46D0BD7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007E2ABB-0CB9-84AB-DD75-7241912A6A3B}"/>
              </a:ext>
            </a:extLst>
          </p:cNvPr>
          <p:cNvGraphicFramePr>
            <a:graphicFrameLocks noGrp="1"/>
          </p:cNvGraphicFramePr>
          <p:nvPr>
            <p:ph idx="1"/>
            <p:extLst>
              <p:ext uri="{D42A27DB-BD31-4B8C-83A1-F6EECF244321}">
                <p14:modId xmlns:p14="http://schemas.microsoft.com/office/powerpoint/2010/main" val="2651142294"/>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63906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7CFCE-A6D9-45CC-1E60-65A886989917}"/>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23D296E2-1AA0-1019-9172-B464BB8420C2}"/>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0233035D-B735-FE96-C96F-152B8340F6B1}"/>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F6519E8-A61C-21E9-B227-3A14E9509F7F}"/>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3440534-3161-C3BE-0E2D-E66B4C568B74}"/>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5042D2-876B-55FA-DD91-B2E19637371C}"/>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4</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398AC766-98A3-BAA3-28C7-D90DB80177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99F0D542-F13F-B5E6-EABC-85BCD5E002C7}"/>
              </a:ext>
            </a:extLst>
          </p:cNvPr>
          <p:cNvGraphicFramePr>
            <a:graphicFrameLocks noGrp="1"/>
          </p:cNvGraphicFramePr>
          <p:nvPr>
            <p:ph idx="1"/>
            <p:extLst>
              <p:ext uri="{D42A27DB-BD31-4B8C-83A1-F6EECF244321}">
                <p14:modId xmlns:p14="http://schemas.microsoft.com/office/powerpoint/2010/main" val="416980552"/>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245903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3295</TotalTime>
  <Words>643</Words>
  <Application>Microsoft Office PowerPoint</Application>
  <PresentationFormat>Widescreen</PresentationFormat>
  <Paragraphs>46</Paragraphs>
  <Slides>14</Slides>
  <Notes>2</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Aptos</vt:lpstr>
      <vt:lpstr>Arial</vt:lpstr>
      <vt:lpstr>Calibri</vt:lpstr>
      <vt:lpstr>Calibri Light</vt:lpstr>
      <vt:lpstr>Cambria</vt:lpstr>
      <vt:lpstr>Office Theme</vt:lpstr>
      <vt:lpstr>SEARCH THE SCRIPTURES</vt:lpstr>
      <vt:lpstr>REVIEW OF OUR ASSIGNMENT OF LAST STUDY</vt:lpstr>
      <vt:lpstr>LESSON 33: JACOB MOVES TO EGYPT</vt:lpstr>
      <vt:lpstr>INTRODUCTION</vt:lpstr>
      <vt:lpstr>Gen 46:1-7; Gen 47:11-26-31; Isaiah 60:22; Jerem 30:19; Acts:16:31-34</vt:lpstr>
      <vt:lpstr>QUESTION 1</vt:lpstr>
      <vt:lpstr>QUESTION 2</vt:lpstr>
      <vt:lpstr>QUESTION 3</vt:lpstr>
      <vt:lpstr>QUESTION 4</vt:lpstr>
      <vt:lpstr>QUESTION 5</vt:lpstr>
      <vt:lpstr>QUESTION 6</vt:lpstr>
      <vt:lpstr>QUESTION 7</vt:lpstr>
      <vt:lpstr>CONCLUSION</vt:lpstr>
      <vt:lpstr>ASSIGNMENT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SEARCH THE SCRIPTURES</dc:title>
  <dc:creator>G. ANOKYE</dc:creator>
  <cp:lastModifiedBy>AMS Pastor Imole Kayode</cp:lastModifiedBy>
  <cp:revision>20</cp:revision>
  <dcterms:modified xsi:type="dcterms:W3CDTF">2026-08-03T09:52:33Z</dcterms:modified>
</cp:coreProperties>
</file>