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94" r:id="rId3"/>
    <p:sldId id="258" r:id="rId4"/>
    <p:sldId id="259" r:id="rId5"/>
    <p:sldId id="287" r:id="rId6"/>
    <p:sldId id="283" r:id="rId7"/>
    <p:sldId id="276" r:id="rId8"/>
    <p:sldId id="292" r:id="rId9"/>
    <p:sldId id="297" r:id="rId10"/>
    <p:sldId id="296" r:id="rId11"/>
    <p:sldId id="298" r:id="rId12"/>
    <p:sldId id="299" r:id="rId13"/>
    <p:sldId id="300" r:id="rId14"/>
    <p:sldId id="288" r:id="rId15"/>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5" autoAdjust="0"/>
    <p:restoredTop sz="76066" autoAdjust="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a) How did Jesus respond to the yearnings of the multitudes in our text?</a:t>
          </a:r>
          <a:r>
            <a:rPr lang="fr-FR" sz="3200" b="1" i="1" kern="1200" dirty="0">
              <a:solidFill>
                <a:schemeClr val="tx1"/>
              </a:solidFill>
              <a:latin typeface="+mn-lt"/>
              <a:ea typeface="+mn-ea"/>
              <a:cs typeface="+mn-cs"/>
            </a:rPr>
            <a:t> Luke 9:11 </a:t>
          </a:r>
        </a:p>
        <a:p>
          <a:pPr algn="ctr">
            <a:lnSpc>
              <a:spcPct val="100000"/>
            </a:lnSpc>
            <a:spcBef>
              <a:spcPct val="0"/>
            </a:spcBef>
            <a:spcAft>
              <a:spcPts val="600"/>
            </a:spcAft>
          </a:pPr>
          <a:r>
            <a:rPr lang="en-GB" sz="3200" kern="1200" dirty="0"/>
            <a:t>b) How should a believer, entrusted with the seed of life dispense it? </a:t>
          </a:r>
          <a:r>
            <a:rPr lang="fr-FR" sz="3200" b="1" i="1" kern="1200" dirty="0">
              <a:solidFill>
                <a:schemeClr val="tx1"/>
              </a:solidFill>
              <a:latin typeface="+mn-lt"/>
              <a:ea typeface="+mn-ea"/>
              <a:cs typeface="+mn-cs"/>
            </a:rPr>
            <a:t>1 Corinthians 9:16; Acts 8:4</a:t>
          </a:r>
          <a:endParaRPr lang="en-GB" sz="3200" b="1" i="1" kern="1200" dirty="0">
            <a:solidFill>
              <a:schemeClr val="tx1"/>
            </a:solidFill>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a) How would you define Christlike compassion? </a:t>
          </a:r>
          <a:r>
            <a:rPr lang="en-US" sz="3200" b="1" i="1" kern="1200" dirty="0">
              <a:solidFill>
                <a:schemeClr val="tx1"/>
              </a:solidFill>
            </a:rPr>
            <a:t>Matthew 14:14-16; Mark 8:1-3</a:t>
          </a:r>
          <a:endParaRPr lang="en-GB" sz="3200" kern="1200" dirty="0"/>
        </a:p>
        <a:p>
          <a:pPr algn="ctr">
            <a:lnSpc>
              <a:spcPct val="100000"/>
            </a:lnSpc>
            <a:spcBef>
              <a:spcPct val="0"/>
            </a:spcBef>
            <a:spcAft>
              <a:spcPts val="600"/>
            </a:spcAft>
          </a:pPr>
          <a:r>
            <a:rPr lang="en-GB" sz="3200" kern="1200" dirty="0"/>
            <a:t>b) How can it be demonstrated today? </a:t>
          </a:r>
          <a:r>
            <a:rPr lang="en-US" sz="3200" b="1" i="1" kern="1200" dirty="0">
              <a:solidFill>
                <a:schemeClr val="tx1"/>
              </a:solidFill>
            </a:rPr>
            <a:t>Jude 22,23; Galatians 6:2</a:t>
          </a:r>
          <a:endParaRPr lang="en-GB" sz="3200" b="1" i="1" kern="1200" dirty="0">
            <a:solidFill>
              <a:srgbClr val="FF0000"/>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lessons can we draw from Christ’s feeding of the multitude? </a:t>
          </a:r>
          <a:r>
            <a:rPr lang="fi-FI" sz="3200" b="1" i="1" dirty="0">
              <a:solidFill>
                <a:schemeClr val="tx1"/>
              </a:solidFill>
            </a:rPr>
            <a:t>Matthew 14:19-20;</a:t>
          </a:r>
        </a:p>
        <a:p>
          <a:pPr algn="ctr">
            <a:lnSpc>
              <a:spcPct val="100000"/>
            </a:lnSpc>
            <a:spcBef>
              <a:spcPct val="0"/>
            </a:spcBef>
            <a:spcAft>
              <a:spcPts val="600"/>
            </a:spcAft>
          </a:pPr>
          <a:r>
            <a:rPr lang="en-NL" sz="3200" b="1" i="1" dirty="0"/>
            <a:t>Matthew 6:31–33</a:t>
          </a:r>
          <a:endParaRPr lang="en-GB" sz="3200" b="1" i="1" dirty="0">
            <a:solidFill>
              <a:schemeClr val="tx1"/>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902"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should a believer do in time of want? </a:t>
          </a:r>
          <a:r>
            <a:rPr lang="nl-NL" sz="3200" b="1" i="1" kern="1200" dirty="0">
              <a:solidFill>
                <a:schemeClr val="tx1"/>
              </a:solidFill>
              <a:latin typeface="Calibri"/>
              <a:ea typeface="+mn-ea"/>
              <a:cs typeface="+mn-cs"/>
            </a:rPr>
            <a:t>Hebrews 4:16; Psalm 46:1</a:t>
          </a:r>
          <a:endParaRPr lang="en-GB" sz="3200" b="1" i="1" kern="1200" dirty="0">
            <a:solidFill>
              <a:schemeClr val="tx1"/>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Why should believers be prudent in the management of the resources in their care? </a:t>
          </a:r>
          <a:r>
            <a:rPr lang="en-GB" sz="3200" b="1" i="1" dirty="0"/>
            <a:t>1 Corinthians 4:2; Luke 16:10-12</a:t>
          </a:r>
          <a:r>
            <a:rPr lang="en-US" sz="3200" b="1" i="1" dirty="0">
              <a:solidFill>
                <a:srgbClr val="FF0000"/>
              </a:solidFill>
            </a:rPr>
            <a:t> </a:t>
          </a:r>
          <a:endParaRPr lang="en-GB" sz="3200" b="1" i="1" dirty="0">
            <a:solidFill>
              <a:srgbClr val="FF0000"/>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In what ways can a believer show compassion to those in need?</a:t>
          </a:r>
          <a:r>
            <a:rPr lang="en-NL" sz="3200" dirty="0"/>
            <a:t> </a:t>
          </a:r>
          <a:r>
            <a:rPr lang="en-NL" sz="3200" b="1" i="1" dirty="0"/>
            <a:t>1 John 3:17–18</a:t>
          </a:r>
          <a:r>
            <a:rPr lang="en-US" sz="3200" b="1" i="1" dirty="0">
              <a:solidFill>
                <a:schemeClr val="tx1"/>
              </a:solidFill>
            </a:rPr>
            <a:t>;</a:t>
          </a:r>
          <a:r>
            <a:rPr lang="en-US" sz="3200" b="1" i="1" dirty="0">
              <a:solidFill>
                <a:srgbClr val="FF0000"/>
              </a:solidFill>
            </a:rPr>
            <a:t> </a:t>
          </a:r>
          <a:r>
            <a:rPr lang="en-NL" sz="3200" b="1" i="1" dirty="0"/>
            <a:t>Matthew 25:35–36</a:t>
          </a:r>
          <a:endParaRPr lang="en-GB" sz="3200" b="1" i="1" dirty="0">
            <a:solidFill>
              <a:srgbClr val="FF0000"/>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custLinFactNeighborY="-309">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Explain how believers can be like Christ? </a:t>
          </a:r>
          <a:r>
            <a:rPr lang="en-US" sz="3200" b="1" i="1" dirty="0">
              <a:solidFill>
                <a:schemeClr val="tx1"/>
              </a:solidFill>
            </a:rPr>
            <a:t>John 9:4; </a:t>
          </a:r>
          <a:r>
            <a:rPr lang="en-NL" sz="3200" b="1" i="1" dirty="0"/>
            <a:t>Colossians 3:12–14</a:t>
          </a:r>
          <a:r>
            <a:rPr lang="en-US" sz="3200" b="1" i="1" dirty="0"/>
            <a:t>; Proverbs 11:24</a:t>
          </a:r>
          <a:endParaRPr lang="en-GB" sz="3200" b="1" i="1" dirty="0">
            <a:solidFill>
              <a:srgbClr val="FF0000"/>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a) How did Jesus respond to the yearnings of the multitudes in our text?</a:t>
          </a:r>
          <a:r>
            <a:rPr lang="fr-FR" sz="3200" b="1" i="1" kern="1200" dirty="0">
              <a:solidFill>
                <a:schemeClr val="tx1"/>
              </a:solidFill>
              <a:latin typeface="+mn-lt"/>
              <a:ea typeface="+mn-ea"/>
              <a:cs typeface="+mn-cs"/>
            </a:rPr>
            <a:t> Luke 9:11 </a:t>
          </a:r>
        </a:p>
        <a:p>
          <a:pPr marL="0" lvl="0" indent="0" algn="ctr" defTabSz="1422400">
            <a:lnSpc>
              <a:spcPct val="100000"/>
            </a:lnSpc>
            <a:spcBef>
              <a:spcPct val="0"/>
            </a:spcBef>
            <a:spcAft>
              <a:spcPts val="600"/>
            </a:spcAft>
            <a:buNone/>
          </a:pPr>
          <a:r>
            <a:rPr lang="en-GB" sz="3200" kern="1200" dirty="0"/>
            <a:t>b) How should a believer, entrusted with the seed of life dispense it? </a:t>
          </a:r>
          <a:r>
            <a:rPr lang="fr-FR" sz="3200" b="1" i="1" kern="1200" dirty="0">
              <a:solidFill>
                <a:schemeClr val="tx1"/>
              </a:solidFill>
              <a:latin typeface="+mn-lt"/>
              <a:ea typeface="+mn-ea"/>
              <a:cs typeface="+mn-cs"/>
            </a:rPr>
            <a:t>1 Corinthians 9:16; Acts 8:4</a:t>
          </a:r>
          <a:endParaRPr lang="en-GB" sz="3200" b="1" i="1" kern="1200" dirty="0">
            <a:solidFill>
              <a:schemeClr val="tx1"/>
            </a:solidFill>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a) How would you define Christlike compassion? </a:t>
          </a:r>
          <a:r>
            <a:rPr lang="en-US" sz="3200" b="1" i="1" kern="1200" dirty="0">
              <a:solidFill>
                <a:schemeClr val="tx1"/>
              </a:solidFill>
            </a:rPr>
            <a:t>Matthew 14:14-16; Mark 8:1-3</a:t>
          </a:r>
          <a:endParaRPr lang="en-GB" sz="3200" kern="1200" dirty="0"/>
        </a:p>
        <a:p>
          <a:pPr marL="0" lvl="0" indent="0" algn="ctr" defTabSz="1422400">
            <a:lnSpc>
              <a:spcPct val="100000"/>
            </a:lnSpc>
            <a:spcBef>
              <a:spcPct val="0"/>
            </a:spcBef>
            <a:spcAft>
              <a:spcPts val="600"/>
            </a:spcAft>
            <a:buNone/>
          </a:pPr>
          <a:r>
            <a:rPr lang="en-GB" sz="3200" kern="1200" dirty="0"/>
            <a:t>b) How can it be demonstrated today? </a:t>
          </a:r>
          <a:r>
            <a:rPr lang="en-US" sz="3200" b="1" i="1" kern="1200" dirty="0">
              <a:solidFill>
                <a:schemeClr val="tx1"/>
              </a:solidFill>
            </a:rPr>
            <a:t>Jude 22,23; Galatians 6:2</a:t>
          </a:r>
          <a:endParaRPr lang="en-GB" sz="3200" b="1" i="1" kern="1200" dirty="0">
            <a:solidFill>
              <a:srgbClr val="FF0000"/>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52717" y="1387"/>
          <a:ext cx="569467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80433" y="502717"/>
          <a:ext cx="569467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lessons can we draw from Christ’s feeding of the multitude? </a:t>
          </a:r>
          <a:r>
            <a:rPr lang="fi-FI" sz="3200" b="1" i="1" kern="1200" dirty="0">
              <a:solidFill>
                <a:schemeClr val="tx1"/>
              </a:solidFill>
            </a:rPr>
            <a:t>Matthew 14:19-20;</a:t>
          </a:r>
        </a:p>
        <a:p>
          <a:pPr marL="0" lvl="0" indent="0" algn="ctr" defTabSz="1422400">
            <a:lnSpc>
              <a:spcPct val="100000"/>
            </a:lnSpc>
            <a:spcBef>
              <a:spcPct val="0"/>
            </a:spcBef>
            <a:spcAft>
              <a:spcPts val="600"/>
            </a:spcAft>
            <a:buNone/>
          </a:pPr>
          <a:r>
            <a:rPr lang="en-NL" sz="3200" b="1" i="1" kern="1200" dirty="0"/>
            <a:t>Matthew 6:31–33</a:t>
          </a:r>
          <a:endParaRPr lang="en-GB" sz="3200" b="1" i="1" kern="1200" dirty="0">
            <a:solidFill>
              <a:schemeClr val="tx1"/>
            </a:solidFill>
          </a:endParaRPr>
        </a:p>
      </dsp:txBody>
      <dsp:txXfrm>
        <a:off x="2973727" y="596011"/>
        <a:ext cx="5508089"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should a believer do in time of want? </a:t>
          </a:r>
          <a:r>
            <a:rPr lang="nl-NL" sz="3200" b="1" i="1" kern="1200" dirty="0">
              <a:solidFill>
                <a:schemeClr val="tx1"/>
              </a:solidFill>
              <a:latin typeface="Calibri"/>
              <a:ea typeface="+mn-ea"/>
              <a:cs typeface="+mn-cs"/>
            </a:rPr>
            <a:t>Hebrews 4:16; Psalm 46:1</a:t>
          </a:r>
          <a:endParaRPr lang="en-GB" sz="3200" b="1" i="1" kern="1200" dirty="0">
            <a:solidFill>
              <a:schemeClr val="tx1"/>
            </a:solidFill>
          </a:endParaRPr>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Why should believers be prudent in the management of the resources in their care? </a:t>
          </a:r>
          <a:r>
            <a:rPr lang="en-GB" sz="3200" b="1" i="1" kern="1200" dirty="0"/>
            <a:t>1 Corinthians 4:2; Luke 16:10-12</a:t>
          </a:r>
          <a:r>
            <a:rPr lang="en-US" sz="3200" b="1" i="1" kern="1200" dirty="0">
              <a:solidFill>
                <a:srgbClr val="FF0000"/>
              </a:solidFill>
            </a:rPr>
            <a:t> </a:t>
          </a:r>
          <a:endParaRPr lang="en-GB" sz="3200" b="1" i="1" kern="1200" dirty="0">
            <a:solidFill>
              <a:srgbClr val="FF0000"/>
            </a:solidFill>
          </a:endParaRPr>
        </a:p>
      </dsp:txBody>
      <dsp:txXfrm>
        <a:off x="2735732" y="596011"/>
        <a:ext cx="5984079"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7931"/>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493398"/>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In what ways can a believer show compassion to those in need?</a:t>
          </a:r>
          <a:r>
            <a:rPr lang="en-NL" sz="3200" kern="1200" dirty="0"/>
            <a:t> </a:t>
          </a:r>
          <a:r>
            <a:rPr lang="en-NL" sz="3200" b="1" i="1" kern="1200" dirty="0"/>
            <a:t>1 John 3:17–18</a:t>
          </a:r>
          <a:r>
            <a:rPr lang="en-US" sz="3200" b="1" i="1" kern="1200" dirty="0">
              <a:solidFill>
                <a:schemeClr val="tx1"/>
              </a:solidFill>
            </a:rPr>
            <a:t>;</a:t>
          </a:r>
          <a:r>
            <a:rPr lang="en-US" sz="3200" b="1" i="1" kern="1200" dirty="0">
              <a:solidFill>
                <a:srgbClr val="FF0000"/>
              </a:solidFill>
            </a:rPr>
            <a:t> </a:t>
          </a:r>
          <a:r>
            <a:rPr lang="en-NL" sz="3200" b="1" i="1" kern="1200" dirty="0"/>
            <a:t>Matthew 25:35–36</a:t>
          </a:r>
          <a:endParaRPr lang="en-GB" sz="3200" b="1" i="1" kern="1200" dirty="0">
            <a:solidFill>
              <a:srgbClr val="FF0000"/>
            </a:solidFill>
          </a:endParaRPr>
        </a:p>
      </dsp:txBody>
      <dsp:txXfrm>
        <a:off x="2735732" y="586692"/>
        <a:ext cx="5984079"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Explain how believers can be like Christ? </a:t>
          </a:r>
          <a:r>
            <a:rPr lang="en-US" sz="3200" b="1" i="1" kern="1200" dirty="0">
              <a:solidFill>
                <a:schemeClr val="tx1"/>
              </a:solidFill>
            </a:rPr>
            <a:t>John 9:4; </a:t>
          </a:r>
          <a:r>
            <a:rPr lang="en-NL" sz="3200" b="1" i="1" kern="1200" dirty="0"/>
            <a:t>Colossians 3:12–14</a:t>
          </a:r>
          <a:r>
            <a:rPr lang="en-US" sz="3200" b="1" i="1" kern="1200" dirty="0"/>
            <a:t>; Proverbs 11:24</a:t>
          </a:r>
          <a:endParaRPr lang="en-GB" sz="3200" b="1" i="1" kern="1200" dirty="0">
            <a:solidFill>
              <a:srgbClr val="FF0000"/>
            </a:solidFill>
          </a:endParaRPr>
        </a:p>
      </dsp:txBody>
      <dsp:txXfrm>
        <a:off x="2735732" y="596011"/>
        <a:ext cx="5984079" cy="2998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99BDD5-BA06-4E29-8B13-3C82608DB588}"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05F175-DDF5-4570-A698-9A96E4F2BEA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2</a:t>
            </a:fld>
            <a:endParaRPr lang="en-US"/>
          </a:p>
        </p:txBody>
      </p:sp>
    </p:spTree>
    <p:extLst>
      <p:ext uri="{BB962C8B-B14F-4D97-AF65-F5344CB8AC3E}">
        <p14:creationId xmlns:p14="http://schemas.microsoft.com/office/powerpoint/2010/main" val="355462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FAF5-35FD-A8EB-27A6-814F8C606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1FA87-F124-0E0D-0218-CC1138D92E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4ED47D-2A1B-FE89-ABC0-D573A255B5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26FAE8-B63C-FFCF-907C-32EAFDFD6787}"/>
              </a:ext>
            </a:extLst>
          </p:cNvPr>
          <p:cNvSpPr>
            <a:spLocks noGrp="1"/>
          </p:cNvSpPr>
          <p:nvPr>
            <p:ph type="sldNum" sz="quarter" idx="5"/>
          </p:nvPr>
        </p:nvSpPr>
        <p:spPr/>
        <p:txBody>
          <a:bodyPr/>
          <a:lstStyle/>
          <a:p>
            <a:fld id="{C505F175-DDF5-4570-A698-9A96E4F2BEA7}" type="slidenum">
              <a:rPr lang="en-US" smtClean="0"/>
              <a:t>11</a:t>
            </a:fld>
            <a:endParaRPr lang="en-US"/>
          </a:p>
        </p:txBody>
      </p:sp>
    </p:spTree>
    <p:extLst>
      <p:ext uri="{BB962C8B-B14F-4D97-AF65-F5344CB8AC3E}">
        <p14:creationId xmlns:p14="http://schemas.microsoft.com/office/powerpoint/2010/main" val="3193726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E7026-560D-A894-8DE3-17F3B44CB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4522ED-EFDA-A281-D56A-1986CF937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A18D81-E506-EDC2-7AD0-4FE78E4146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24BE8D-DA51-EB4E-08EA-31647AF8A930}"/>
              </a:ext>
            </a:extLst>
          </p:cNvPr>
          <p:cNvSpPr>
            <a:spLocks noGrp="1"/>
          </p:cNvSpPr>
          <p:nvPr>
            <p:ph type="sldNum" sz="quarter" idx="5"/>
          </p:nvPr>
        </p:nvSpPr>
        <p:spPr/>
        <p:txBody>
          <a:bodyPr/>
          <a:lstStyle/>
          <a:p>
            <a:fld id="{C505F175-DDF5-4570-A698-9A96E4F2BEA7}" type="slidenum">
              <a:rPr lang="en-US" smtClean="0"/>
              <a:t>12</a:t>
            </a:fld>
            <a:endParaRPr lang="en-US"/>
          </a:p>
        </p:txBody>
      </p:sp>
    </p:spTree>
    <p:extLst>
      <p:ext uri="{BB962C8B-B14F-4D97-AF65-F5344CB8AC3E}">
        <p14:creationId xmlns:p14="http://schemas.microsoft.com/office/powerpoint/2010/main" val="548265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90745-2C76-4A69-D068-D5D9A2759B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F95C0-AD86-7AE5-BA22-8544F36771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F82525-30D6-EDB6-ED94-BEBB38ECC8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38D09C-CEF3-7E7A-553F-76D77575AB56}"/>
              </a:ext>
            </a:extLst>
          </p:cNvPr>
          <p:cNvSpPr>
            <a:spLocks noGrp="1"/>
          </p:cNvSpPr>
          <p:nvPr>
            <p:ph type="sldNum" sz="quarter" idx="5"/>
          </p:nvPr>
        </p:nvSpPr>
        <p:spPr/>
        <p:txBody>
          <a:bodyPr/>
          <a:lstStyle/>
          <a:p>
            <a:fld id="{C505F175-DDF5-4570-A698-9A96E4F2BEA7}" type="slidenum">
              <a:rPr lang="en-US" smtClean="0"/>
              <a:t>13</a:t>
            </a:fld>
            <a:endParaRPr lang="en-US"/>
          </a:p>
        </p:txBody>
      </p:sp>
    </p:spTree>
    <p:extLst>
      <p:ext uri="{BB962C8B-B14F-4D97-AF65-F5344CB8AC3E}">
        <p14:creationId xmlns:p14="http://schemas.microsoft.com/office/powerpoint/2010/main" val="3111270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3</a:t>
            </a:fld>
            <a:endParaRPr lang="en-US"/>
          </a:p>
        </p:txBody>
      </p:sp>
    </p:spTree>
    <p:extLst>
      <p:ext uri="{BB962C8B-B14F-4D97-AF65-F5344CB8AC3E}">
        <p14:creationId xmlns:p14="http://schemas.microsoft.com/office/powerpoint/2010/main" val="340489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4</a:t>
            </a:fld>
            <a:endParaRPr lang="en-US"/>
          </a:p>
        </p:txBody>
      </p:sp>
    </p:spTree>
    <p:extLst>
      <p:ext uri="{BB962C8B-B14F-4D97-AF65-F5344CB8AC3E}">
        <p14:creationId xmlns:p14="http://schemas.microsoft.com/office/powerpoint/2010/main" val="1777761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5</a:t>
            </a:fld>
            <a:endParaRPr lang="en-US"/>
          </a:p>
        </p:txBody>
      </p:sp>
    </p:spTree>
    <p:extLst>
      <p:ext uri="{BB962C8B-B14F-4D97-AF65-F5344CB8AC3E}">
        <p14:creationId xmlns:p14="http://schemas.microsoft.com/office/powerpoint/2010/main" val="146965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6</a:t>
            </a:fld>
            <a:endParaRPr lang="en-US"/>
          </a:p>
        </p:txBody>
      </p:sp>
    </p:spTree>
    <p:extLst>
      <p:ext uri="{BB962C8B-B14F-4D97-AF65-F5344CB8AC3E}">
        <p14:creationId xmlns:p14="http://schemas.microsoft.com/office/powerpoint/2010/main" val="286916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C505F175-DDF5-4570-A698-9A96E4F2BEA7}" type="slidenum">
              <a:rPr lang="en-US" smtClean="0"/>
              <a:t>7</a:t>
            </a:fld>
            <a:endParaRPr lang="en-US"/>
          </a:p>
        </p:txBody>
      </p:sp>
    </p:spTree>
    <p:extLst>
      <p:ext uri="{BB962C8B-B14F-4D97-AF65-F5344CB8AC3E}">
        <p14:creationId xmlns:p14="http://schemas.microsoft.com/office/powerpoint/2010/main" val="2510542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8</a:t>
            </a:fld>
            <a:endParaRPr lang="en-US"/>
          </a:p>
        </p:txBody>
      </p:sp>
    </p:spTree>
    <p:extLst>
      <p:ext uri="{BB962C8B-B14F-4D97-AF65-F5344CB8AC3E}">
        <p14:creationId xmlns:p14="http://schemas.microsoft.com/office/powerpoint/2010/main" val="1735794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fld id="{C505F175-DDF5-4570-A698-9A96E4F2BEA7}" type="slidenum">
              <a:rPr lang="en-US" smtClean="0"/>
              <a:t>9</a:t>
            </a:fld>
            <a:endParaRPr lang="en-US"/>
          </a:p>
        </p:txBody>
      </p:sp>
    </p:spTree>
    <p:extLst>
      <p:ext uri="{BB962C8B-B14F-4D97-AF65-F5344CB8AC3E}">
        <p14:creationId xmlns:p14="http://schemas.microsoft.com/office/powerpoint/2010/main" val="1768580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fld id="{C505F175-DDF5-4570-A698-9A96E4F2BEA7}" type="slidenum">
              <a:rPr lang="en-US" smtClean="0"/>
              <a:t>10</a:t>
            </a:fld>
            <a:endParaRPr lang="en-US"/>
          </a:p>
        </p:txBody>
      </p:sp>
    </p:spTree>
    <p:extLst>
      <p:ext uri="{BB962C8B-B14F-4D97-AF65-F5344CB8AC3E}">
        <p14:creationId xmlns:p14="http://schemas.microsoft.com/office/powerpoint/2010/main" val="3664336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04/08/2026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04/08/2026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04/08/2026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04/08/2026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30-08-2026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extLst>
              <p:ext uri="{D42A27DB-BD31-4B8C-83A1-F6EECF244321}">
                <p14:modId xmlns:p14="http://schemas.microsoft.com/office/powerpoint/2010/main" val="276991615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4FB5B-D09C-2E4B-1392-F72BA1F009C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5B218EFC-8A42-61CD-BAE9-9900087E2807}"/>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BC5B9236-C026-9AE5-1441-8B4571111007}"/>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AACE9BE-7F86-E590-D71C-97574F4FB6E3}"/>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F4432C3-FA01-1638-C44B-4DC279935F8A}"/>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57D7D1-17E4-A0A5-288E-DD2A73ABBF0B}"/>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7DB5F581-54CB-287E-05B8-528EDBCFE5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D4B64E0E-8406-C42F-47C9-E2C8787D226D}"/>
              </a:ext>
            </a:extLst>
          </p:cNvPr>
          <p:cNvGraphicFramePr>
            <a:graphicFrameLocks noGrp="1"/>
          </p:cNvGraphicFramePr>
          <p:nvPr>
            <p:ph idx="1"/>
            <p:extLst>
              <p:ext uri="{D42A27DB-BD31-4B8C-83A1-F6EECF244321}">
                <p14:modId xmlns:p14="http://schemas.microsoft.com/office/powerpoint/2010/main" val="296121145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82215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F554D-0686-73AD-4119-BAE7856E451C}"/>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9CC603C-1A4A-7657-B6E5-223E502425ED}"/>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C95F7CEE-B17A-EC36-F48E-AA37F404314A}"/>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B67B924-7EA5-B96A-009C-4ACFAAD9382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5AF2E5A-E51A-837E-F83A-0AAC1636E89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5A63E3-435A-6668-7AD9-D5E4087CF5D3}"/>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347D89E8-79BD-BD09-8FCB-F51A12CDD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83B4644B-9447-9447-C61D-B3A24144A299}"/>
              </a:ext>
            </a:extLst>
          </p:cNvPr>
          <p:cNvGraphicFramePr>
            <a:graphicFrameLocks noGrp="1"/>
          </p:cNvGraphicFramePr>
          <p:nvPr>
            <p:ph idx="1"/>
            <p:extLst>
              <p:ext uri="{D42A27DB-BD31-4B8C-83A1-F6EECF244321}">
                <p14:modId xmlns:p14="http://schemas.microsoft.com/office/powerpoint/2010/main" val="332342223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4097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F2EBCE-B063-8BF8-C802-EBC7E5F440E8}"/>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DB9F2FD5-5AA1-2632-3A8B-78CA17319EE0}"/>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5BB6CC-788F-7402-89AB-369026733A8D}"/>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a:extLst>
              <a:ext uri="{FF2B5EF4-FFF2-40B4-BE49-F238E27FC236}">
                <a16:creationId xmlns:a16="http://schemas.microsoft.com/office/drawing/2014/main" id="{601DAD36-7333-0A8F-CE7D-9AFEF03DAC42}"/>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244860A-440D-6C0C-646C-8CC875359E87}"/>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1E5ED05-4449-AD77-C38C-B78EFE1A953C}"/>
              </a:ext>
            </a:extLst>
          </p:cNvPr>
          <p:cNvSpPr>
            <a:spLocks noGrp="1"/>
          </p:cNvSpPr>
          <p:nvPr>
            <p:ph idx="1"/>
          </p:nvPr>
        </p:nvSpPr>
        <p:spPr>
          <a:xfrm>
            <a:off x="4044601" y="686862"/>
            <a:ext cx="7602868" cy="5470097"/>
          </a:xfrm>
        </p:spPr>
        <p:txBody>
          <a:bodyPr anchor="ctr">
            <a:noAutofit/>
          </a:bodyPr>
          <a:lstStyle/>
          <a:p>
            <a:pPr marL="0" indent="0" algn="ctr">
              <a:buNone/>
            </a:pPr>
            <a:r>
              <a:rPr lang="en-US" b="1" dirty="0"/>
              <a:t>Jesus remained committed to ministering to the people. His response teaches believers not to dwell excessively on loss but to remain faithful in God’s work. Jesus compassionately taught, healed, and cared for the crowd. True compassion goes beyond sympathy and leads to action in reaching the lost. Christ’s miraculous feeding of the multitude demonstrated God’s power, provision, and concern for both spiritual and physical needs.</a:t>
            </a:r>
          </a:p>
        </p:txBody>
      </p:sp>
      <p:pic>
        <p:nvPicPr>
          <p:cNvPr id="4" name="Picture 3" descr="Logo&#10;&#10;Description automatically generated">
            <a:extLst>
              <a:ext uri="{FF2B5EF4-FFF2-40B4-BE49-F238E27FC236}">
                <a16:creationId xmlns:a16="http://schemas.microsoft.com/office/drawing/2014/main" id="{15848117-5A77-E2CE-572F-5F483DEF56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51024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044601" y="448055"/>
            <a:ext cx="7681055" cy="5951024"/>
          </a:xfrm>
        </p:spPr>
        <p:txBody>
          <a:bodyPr anchor="ctr">
            <a:noAutofit/>
          </a:bodyPr>
          <a:lstStyle/>
          <a:p>
            <a:pPr marL="0" indent="0" algn="ctr">
              <a:buNone/>
            </a:pPr>
            <a:r>
              <a:rPr lang="en-US" b="1" dirty="0"/>
              <a:t>A. Look around your home, church or workplace. </a:t>
            </a:r>
            <a:r>
              <a:rPr lang="en-NL" b="1" dirty="0"/>
              <a:t>Identify one situation this week where you can demonstrate Christlike compassion, and describe the action you will take.</a:t>
            </a:r>
            <a:endParaRPr lang="en-US" b="1" dirty="0"/>
          </a:p>
          <a:p>
            <a:pPr marL="0" indent="0" algn="ctr">
              <a:buNone/>
            </a:pPr>
            <a:r>
              <a:rPr lang="en-US" b="1" dirty="0"/>
              <a:t>B. </a:t>
            </a:r>
            <a:r>
              <a:rPr lang="en-NL" b="1" dirty="0"/>
              <a:t>Identify an area of your life where you need to place greater trust in God's provision, and commit to praying earnestly about it this </a:t>
            </a:r>
            <a:r>
              <a:rPr lang="en-NL" b="1"/>
              <a:t>week.</a:t>
            </a:r>
            <a:r>
              <a:rPr lang="en-US" b="1"/>
              <a:t> </a:t>
            </a:r>
            <a:endParaRPr lang="en-US" b="1" dirty="0"/>
          </a:p>
          <a:p>
            <a:pPr marL="0" indent="0" algn="ctr">
              <a:buNone/>
            </a:pPr>
            <a:r>
              <a:rPr lang="en-GB" b="1" dirty="0"/>
              <a:t>Prepare to share your answers next week.</a:t>
            </a:r>
            <a:endParaRPr lang="en-US" b="1" dirty="0"/>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lnSpc>
                <a:spcPct val="110000"/>
              </a:lnSpc>
              <a:buNone/>
            </a:pPr>
            <a:endParaRPr lang="en-US" b="1" dirty="0">
              <a:solidFill>
                <a:schemeClr val="bg1">
                  <a:lumMod val="65000"/>
                </a:schemeClr>
              </a:solidFill>
            </a:endParaRPr>
          </a:p>
          <a:p>
            <a:pPr marL="0" indent="0" algn="ctr">
              <a:lnSpc>
                <a:spcPct val="110000"/>
              </a:lnSpc>
              <a:buNone/>
            </a:pPr>
            <a:r>
              <a:rPr lang="en-US" b="1" dirty="0"/>
              <a:t> 1.Mention some attributes of Joseph that every believer should emulate, giving relevant Bible references and its application in our Christian journey.</a:t>
            </a:r>
          </a:p>
          <a:p>
            <a:pPr marL="0" indent="0" algn="ctr">
              <a:lnSpc>
                <a:spcPct val="110000"/>
              </a:lnSpc>
              <a:buNone/>
            </a:pPr>
            <a:r>
              <a:rPr lang="en-US" b="1" dirty="0"/>
              <a:t>  2. Explain three lessons believer should learn from Jacob's journey to Egypt and Joseph's management of the famine, support your answers with relevant Bible references.</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GB" altLang="en-GB" sz="2800" b="1" i="1" dirty="0">
                <a:solidFill>
                  <a:schemeClr val="bg1"/>
                </a:solidFill>
                <a:latin typeface="Cambria" panose="02040503050406030204" pitchFamily="18" charset="0"/>
                <a:ea typeface="Cambria" panose="02040503050406030204" pitchFamily="18" charset="0"/>
              </a:rPr>
              <a:t>Jacob moves to Egypt</a:t>
            </a:r>
            <a:endParaRPr kumimoji="0" lang="en-GB" altLang="en-GB" sz="2800" b="1" i="1" u="none" strike="noStrike" kern="1200" cap="none" spc="0" normalizeH="0" baseline="0" noProof="0" dirty="0">
              <a:ln>
                <a:noFill/>
              </a:ln>
              <a:solidFill>
                <a:schemeClr val="bg1"/>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40286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a:t>
            </a:r>
            <a:r>
              <a:rPr lang="en-US" altLang="en-US" sz="4800" b="1" u="sng" dirty="0">
                <a:solidFill>
                  <a:srgbClr val="FFFFFF"/>
                </a:solidFill>
              </a:rPr>
              <a:t>34</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kumimoji="0" lang="en-GB" altLang="en-US" sz="4800" b="1" i="0" u="none" strike="noStrike" kern="1200" cap="none" spc="0" normalizeH="0" baseline="0" noProof="0" dirty="0">
                <a:ln>
                  <a:noFill/>
                </a:ln>
                <a:solidFill>
                  <a:srgbClr val="FFFFFF"/>
                </a:solidFill>
                <a:effectLst/>
                <a:uLnTx/>
                <a:uFillTx/>
                <a:latin typeface="+mj-lt"/>
                <a:ea typeface="+mj-ea"/>
                <a:cs typeface="+mj-cs"/>
              </a:rPr>
              <a:t>Christ Feeds the Multitudes</a:t>
            </a:r>
            <a:endParaRPr lang="en-US" sz="4800" b="1"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lvl="0" indent="0" algn="l" defTabSz="1644650">
              <a:lnSpc>
                <a:spcPct val="90000"/>
              </a:lnSpc>
              <a:spcBef>
                <a:spcPct val="0"/>
              </a:spcBef>
              <a:spcAft>
                <a:spcPct val="35000"/>
              </a:spcAft>
              <a:buNone/>
            </a:pPr>
            <a:r>
              <a:rPr lang="en-GB" sz="3200" b="1" i="0" kern="1200" baseline="0" dirty="0"/>
              <a:t>MEMORY VERSE: ……</a:t>
            </a:r>
            <a:endParaRPr lang="en-US" sz="3200" kern="1200" dirty="0"/>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lvl="1" indent="-180975" algn="ctr" defTabSz="1289050">
              <a:lnSpc>
                <a:spcPct val="90000"/>
              </a:lnSpc>
              <a:spcBef>
                <a:spcPct val="0"/>
              </a:spcBef>
              <a:spcAft>
                <a:spcPct val="20000"/>
              </a:spcAft>
            </a:pPr>
            <a:r>
              <a:rPr lang="en-GB" sz="2800" i="1" dirty="0"/>
              <a:t>“And they did all eat, and were filled: and they took up of the fragments that remained twelve baskets full” </a:t>
            </a:r>
            <a:r>
              <a:rPr lang="en-GB" sz="2800" b="1" i="1" dirty="0"/>
              <a:t>(Matthew 14:20)</a:t>
            </a:r>
            <a:endParaRPr lang="en-GB" sz="2400" b="1" kern="1200" dirty="0"/>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algn="ctr" defTabSz="1644650">
              <a:lnSpc>
                <a:spcPct val="90000"/>
              </a:lnSpc>
              <a:spcBef>
                <a:spcPct val="0"/>
              </a:spcBef>
              <a:spcAft>
                <a:spcPct val="35000"/>
              </a:spcAft>
            </a:pPr>
            <a:r>
              <a:rPr lang="en-GB" sz="2800" b="1" i="0" kern="1200" baseline="0" dirty="0"/>
              <a:t>TEXT:</a:t>
            </a:r>
            <a:r>
              <a:rPr lang="en-GB" sz="2800" b="1" i="1" kern="1200" baseline="0" dirty="0"/>
              <a:t>  </a:t>
            </a:r>
            <a:r>
              <a:rPr lang="fi-FI" sz="2800" b="1" i="1" dirty="0">
                <a:latin typeface="Calibri" panose="020F0502020204030204" pitchFamily="34" charset="0"/>
                <a:sym typeface="+mn-ea"/>
              </a:rPr>
              <a:t>Matthew 14: 14-21; Luke 9:11-17; Mark 8: 1</a:t>
            </a: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p:cNvSpPr>
            <a:spLocks noGrp="1"/>
          </p:cNvSpPr>
          <p:nvPr>
            <p:ph idx="1"/>
          </p:nvPr>
        </p:nvSpPr>
        <p:spPr>
          <a:xfrm>
            <a:off x="4114394" y="584234"/>
            <a:ext cx="7534048" cy="5678665"/>
          </a:xfrm>
        </p:spPr>
        <p:txBody>
          <a:bodyPr anchor="ctr">
            <a:noAutofit/>
          </a:bodyPr>
          <a:lstStyle/>
          <a:p>
            <a:pPr marL="0" indent="0" algn="just">
              <a:lnSpc>
                <a:spcPct val="100000"/>
              </a:lnSpc>
              <a:buNone/>
            </a:pPr>
            <a:r>
              <a:rPr lang="en-GB" dirty="0"/>
              <a:t>Christ heard of the demise of John, yet he resolved to minister to the multitude who were eager to hear him preach. While Christians are not forbidden to sympathize with the bereaved, we should exercise restraint in our moments of grief. Death is a price that must be paid by mortal beings. Before death comes, Christians should ensure their Christian experiences are intact and also get others prepared (Ecclesiastes 9:10). Today’s study focuses on the people’s resolve to hear the gospel, Christ’s compassion and His supernatural provision.</a:t>
            </a:r>
            <a:endParaRPr lang="en-US" sz="2700" dirty="0">
              <a:latin typeface="Calibri (Body)"/>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6" name="Title 1">
            <a:extLst>
              <a:ext uri="{FF2B5EF4-FFF2-40B4-BE49-F238E27FC236}">
                <a16:creationId xmlns:a16="http://schemas.microsoft.com/office/drawing/2014/main" id="{5E567E56-56EA-F4EA-60EF-A0B29E54A1E4}"/>
              </a:ext>
            </a:extLst>
          </p:cNvPr>
          <p:cNvSpPr txBox="1">
            <a:spLocks/>
          </p:cNvSpPr>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2800" b="1" i="1" dirty="0">
                <a:solidFill>
                  <a:srgbClr val="FFFFFF"/>
                </a:solidFill>
                <a:latin typeface="Cambria" panose="02040503050406030204" pitchFamily="18" charset="0"/>
                <a:ea typeface="Cambria" panose="02040503050406030204" pitchFamily="18" charset="0"/>
              </a:rPr>
              <a:t>Christ Feeds the Multitudes</a:t>
            </a:r>
            <a:endParaRPr lang="en-GB" sz="2800" b="1" i="1" dirty="0">
              <a:solidFill>
                <a:srgbClr val="FFFFFF"/>
              </a:solidFill>
              <a:latin typeface="Cambria" panose="02040503050406030204" pitchFamily="18" charset="0"/>
              <a:ea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800" b="1" dirty="0">
                <a:solidFill>
                  <a:srgbClr val="FFFFFF"/>
                </a:solidFill>
                <a:latin typeface="Cambria" panose="02040503050406030204" pitchFamily="18" charset="0"/>
              </a:rPr>
              <a:t>KEY LESSONS IN THE STUDY OF TODAY</a:t>
            </a:r>
            <a:endParaRPr lang="en-GB" altLang="en-US" sz="2800" b="1" dirty="0">
              <a:solidFill>
                <a:srgbClr val="FFFFFF"/>
              </a:solidFill>
              <a:latin typeface="Cambria" panose="02040503050406030204" pitchFamily="18" charset="0"/>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altLang="en-US" sz="2800" b="1" i="1" dirty="0">
                <a:solidFill>
                  <a:srgbClr val="FFFFFF"/>
                </a:solidFill>
                <a:latin typeface="Cambria" panose="02040503050406030204" pitchFamily="18" charset="0"/>
                <a:ea typeface="Cambria" panose="02040503050406030204" pitchFamily="18" charset="0"/>
              </a:rPr>
              <a:t>Christ Feeds the Multitudes</a:t>
            </a:r>
            <a:endParaRPr lang="en-GB" sz="2800" b="1" i="1" dirty="0">
              <a:solidFill>
                <a:srgbClr val="FFFFFF"/>
              </a:solidFill>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037182" y="457200"/>
            <a:ext cx="7688474" cy="5846766"/>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GB" dirty="0"/>
              <a:t>The field of harvest consists of different categories of people.</a:t>
            </a:r>
            <a:endParaRPr lang="en-US" dirty="0"/>
          </a:p>
          <a:p>
            <a:pPr marL="514350" indent="-514350" algn="just" eaLnBrk="0" fontAlgn="base" hangingPunct="0">
              <a:lnSpc>
                <a:spcPct val="100000"/>
              </a:lnSpc>
              <a:spcBef>
                <a:spcPct val="0"/>
              </a:spcBef>
              <a:spcAft>
                <a:spcPts val="600"/>
              </a:spcAft>
              <a:buFont typeface="+mj-lt"/>
              <a:buAutoNum type="arabicPeriod"/>
              <a:defRPr/>
            </a:pPr>
            <a:r>
              <a:rPr lang="en-US" dirty="0"/>
              <a:t>Believers must be prepared, compassionate and be willing to forfeit their convenience to win the lost. </a:t>
            </a:r>
          </a:p>
          <a:p>
            <a:pPr marL="514350" indent="-514350" algn="just" eaLnBrk="0" fontAlgn="base" hangingPunct="0">
              <a:lnSpc>
                <a:spcPct val="100000"/>
              </a:lnSpc>
              <a:spcBef>
                <a:spcPct val="0"/>
              </a:spcBef>
              <a:spcAft>
                <a:spcPts val="600"/>
              </a:spcAft>
              <a:buFont typeface="+mj-lt"/>
              <a:buAutoNum type="arabicPeriod"/>
              <a:defRPr/>
            </a:pPr>
            <a:r>
              <a:rPr lang="en-GB" dirty="0"/>
              <a:t>To maintain an intimate walk with God, believers must avoid pride and be ready to obey Christ and His faithful ministers. </a:t>
            </a:r>
          </a:p>
          <a:p>
            <a:pPr marL="514350" indent="-514350" algn="just" eaLnBrk="0" fontAlgn="base" hangingPunct="0">
              <a:lnSpc>
                <a:spcPct val="100000"/>
              </a:lnSpc>
              <a:spcBef>
                <a:spcPct val="0"/>
              </a:spcBef>
              <a:spcAft>
                <a:spcPts val="600"/>
              </a:spcAft>
              <a:buFont typeface="+mj-lt"/>
              <a:buAutoNum type="arabicPeriod"/>
              <a:defRPr/>
            </a:pPr>
            <a:r>
              <a:rPr lang="en-US" dirty="0"/>
              <a:t>God  is a great Provider and </a:t>
            </a:r>
            <a:r>
              <a:rPr lang="en-GB" dirty="0"/>
              <a:t>there is no limit to what He can do if we obey Him.</a:t>
            </a:r>
            <a:endParaRPr lang="en-US" dirty="0"/>
          </a:p>
          <a:p>
            <a:pPr marL="514350" indent="-514350" algn="just" eaLnBrk="0" fontAlgn="base" hangingPunct="0">
              <a:lnSpc>
                <a:spcPct val="100000"/>
              </a:lnSpc>
              <a:spcBef>
                <a:spcPct val="0"/>
              </a:spcBef>
              <a:spcAft>
                <a:spcPts val="600"/>
              </a:spcAft>
              <a:buFont typeface="+mj-lt"/>
              <a:buAutoNum type="arabicPeriod"/>
              <a:defRPr/>
            </a:pPr>
            <a:r>
              <a:rPr lang="en-US" dirty="0"/>
              <a:t>True followers of Christ must be prudent in the management of human and material resources.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extLst>
              <p:ext uri="{D42A27DB-BD31-4B8C-83A1-F6EECF244321}">
                <p14:modId xmlns:p14="http://schemas.microsoft.com/office/powerpoint/2010/main" val="456093150"/>
              </p:ext>
            </p:extLst>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extLst>
              <p:ext uri="{D42A27DB-BD31-4B8C-83A1-F6EECF244321}">
                <p14:modId xmlns:p14="http://schemas.microsoft.com/office/powerpoint/2010/main" val="2055835199"/>
              </p:ext>
            </p:extLst>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extLst>
              <p:ext uri="{D42A27DB-BD31-4B8C-83A1-F6EECF244321}">
                <p14:modId xmlns:p14="http://schemas.microsoft.com/office/powerpoint/2010/main" val="267451723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extLst>
              <p:ext uri="{D42A27DB-BD31-4B8C-83A1-F6EECF244321}">
                <p14:modId xmlns:p14="http://schemas.microsoft.com/office/powerpoint/2010/main" val="185053732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517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9974</TotalTime>
  <Words>651</Words>
  <Application>Microsoft Office PowerPoint</Application>
  <PresentationFormat>Widescreen</PresentationFormat>
  <Paragraphs>56</Paragraphs>
  <Slides>14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Calibri (Body)</vt:lpstr>
      <vt:lpstr>Calibri Light</vt:lpstr>
      <vt:lpstr>Cambria</vt:lpstr>
      <vt:lpstr>Office Theme</vt:lpstr>
      <vt:lpstr>SEARCH THE SCRIPTURES</vt:lpstr>
      <vt:lpstr>REVIEW OF THE ASSIGNMENT FROM LAST STUDY</vt:lpstr>
      <vt:lpstr> LESSON 34: Christ Feeds the Multitudes</vt:lpstr>
      <vt:lpstr>INTRODUCTION</vt:lpstr>
      <vt:lpstr>Christ Feeds the Multitudes</vt:lpstr>
      <vt:lpstr>QUESTION 1</vt:lpstr>
      <vt:lpstr>QUESTION 2</vt:lpstr>
      <vt:lpstr>QUESTION 3</vt:lpstr>
      <vt:lpstr>QUESTION 4</vt:lpstr>
      <vt:lpstr>QUESTION 5</vt:lpstr>
      <vt:lpstr>QUESTION 6</vt:lpstr>
      <vt:lpstr>QUESTION 7</vt:lpstr>
      <vt:lpstr>CONCLUSION</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G. ANOKYE</dc:creator>
  <cp:lastModifiedBy>AMS Pastor Imole Kayode</cp:lastModifiedBy>
  <cp:revision>277</cp:revision>
  <dcterms:modified xsi:type="dcterms:W3CDTF">2026-08-04T08:59:43Z</dcterms:modified>
</cp:coreProperties>
</file>