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56" r:id="rId2"/>
    <p:sldId id="294" r:id="rId3"/>
    <p:sldId id="258" r:id="rId4"/>
    <p:sldId id="298" r:id="rId5"/>
    <p:sldId id="287" r:id="rId6"/>
    <p:sldId id="283" r:id="rId7"/>
    <p:sldId id="276" r:id="rId8"/>
    <p:sldId id="292" r:id="rId9"/>
    <p:sldId id="297" r:id="rId10"/>
    <p:sldId id="296" r:id="rId11"/>
    <p:sldId id="300" r:id="rId12"/>
    <p:sldId id="299" r:id="rId13"/>
    <p:sldId id="269" r:id="rId14"/>
    <p:sldId id="288" r:id="rId15"/>
  </p:sldIdLst>
  <p:sldSz cx="12192000" cy="6858000"/>
  <p:notesSz cx="6858000" cy="9144000"/>
  <p:defaultTextStyle>
    <a:defPPr lvl="0">
      <a:defRPr lang="en-US"/>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A528AE-E145-7B60-8606-288916411FED}" name="G. ANOKYE" initials="GA" userId="ffd800ae5dc12da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C846E0-AB01-4779-8A9B-0414E0E4E094}" v="23" dt="2026-07-07T11:35:24.6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95" autoAdjust="0"/>
    <p:restoredTop sz="89398" autoAdjust="0"/>
  </p:normalViewPr>
  <p:slideViewPr>
    <p:cSldViewPr snapToGrid="0">
      <p:cViewPr varScale="1">
        <p:scale>
          <a:sx n="99" d="100"/>
          <a:sy n="99" d="100"/>
        </p:scale>
        <p:origin x="50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6">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dirty="0"/>
            <a:t>Who were the scribes and Pharisees?</a:t>
          </a:r>
        </a:p>
        <a:p>
          <a:pPr algn="ctr">
            <a:lnSpc>
              <a:spcPct val="100000"/>
            </a:lnSpc>
            <a:spcBef>
              <a:spcPct val="0"/>
            </a:spcBef>
            <a:spcAft>
              <a:spcPts val="600"/>
            </a:spcAft>
          </a:pPr>
          <a:r>
            <a:rPr lang="en-GB" sz="3200" b="1" i="1" kern="1200" dirty="0">
              <a:solidFill>
                <a:prstClr val="black">
                  <a:hueOff val="0"/>
                  <a:satOff val="0"/>
                  <a:lumOff val="0"/>
                  <a:alphaOff val="0"/>
                </a:prstClr>
              </a:solidFill>
              <a:latin typeface="+mn-lt"/>
              <a:ea typeface="+mn-ea"/>
              <a:cs typeface="+mn-cs"/>
            </a:rPr>
            <a:t>Matthew 15:1–9; Ezra 7:6, 10; Matthew 23:2–7; Luke 11:43–46 </a:t>
          </a:r>
          <a:endParaRPr lang="en-GB" sz="3200" b="1" i="1" kern="1200" dirty="0">
            <a:latin typeface="+mn-lt"/>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8861" custScaleY="76115" custLinFactNeighborX="-1382" custLinFactNeighborY="-4431">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6" loCatId="hierarchy" qsTypeId="urn:microsoft.com/office/officeart/2005/8/quickstyle/simple1#5" qsCatId="simple" csTypeId="urn:microsoft.com/office/officeart/2005/8/colors/accent0_3#6"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dirty="0"/>
            <a:t>Why are believers forbidden from adding to or subtracting from Scripture?</a:t>
          </a:r>
        </a:p>
        <a:p>
          <a:pPr algn="ctr">
            <a:lnSpc>
              <a:spcPct val="100000"/>
            </a:lnSpc>
            <a:spcBef>
              <a:spcPct val="0"/>
            </a:spcBef>
            <a:spcAft>
              <a:spcPts val="600"/>
            </a:spcAft>
          </a:pPr>
          <a:r>
            <a:rPr lang="en-GB" sz="3200" b="1" kern="1200" dirty="0"/>
            <a:t>Deuteronomy 4:2; Proverbs 30:5–6; Revelation 22:18–19; 2 Timothy 3:16–17</a:t>
          </a:r>
          <a:endParaRPr lang="en-GB" sz="3200" b="1" i="1" kern="1200" dirty="0">
            <a:solidFill>
              <a:prstClr val="black">
                <a:hueOff val="0"/>
                <a:satOff val="0"/>
                <a:lumOff val="0"/>
                <a:alphaOff val="0"/>
              </a:prstClr>
            </a:solidFill>
            <a:latin typeface="Calibri"/>
            <a:ea typeface="+mn-ea"/>
            <a:cs typeface="+mn-cs"/>
          </a:endParaRPr>
        </a:p>
      </dgm:t>
    </dgm:pt>
    <dgm:pt modelId="{9E84C169-3ED9-436C-BE7D-98EA155ECFDB}" type="parTrans" cxnId="{70482D5F-5C3D-4C90-A84D-0908E2290F31}">
      <dgm:prSet/>
      <dgm:spPr/>
      <dgm:t>
        <a:bodyPr/>
        <a:lstStyle/>
        <a:p>
          <a:endParaRPr lang="en-US"/>
        </a:p>
      </dgm:t>
    </dgm:pt>
    <dgm:pt modelId="{8B714856-D08B-41FD-BF3A-5E4B3859D26F}" type="sibTrans" cxnId="{70482D5F-5C3D-4C90-A84D-0908E2290F31}">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896" custScaleY="76846">
        <dgm:presLayoutVars>
          <dgm:chPref val="3"/>
        </dgm:presLayoutVars>
      </dgm:prSet>
      <dgm:spPr/>
    </dgm:pt>
    <dgm:pt modelId="{39243EBB-08C3-40AD-9EBD-DFB2E309673B}" type="pres">
      <dgm:prSet presAssocID="{60B4422F-B5F1-45C8-8FA5-66CA47A48205}" presName="hierChild2" presStyleCnt="0"/>
      <dgm:spPr/>
    </dgm:pt>
  </dgm:ptLst>
  <dgm:cxnLst>
    <dgm:cxn modelId="{E0B83A36-9E76-4A3A-93CA-DF78C34A098C}" type="presOf" srcId="{49828610-9B16-48BE-81A5-8175BFC125E8}" destId="{7BC538D0-47AE-414F-9DE4-F18E62186D5B}" srcOrd="0" destOrd="0" presId="urn:microsoft.com/office/officeart/2005/8/layout/hierarchy1#6"/>
    <dgm:cxn modelId="{5114093B-4020-4803-B0B0-89B486BFDBF6}" type="presOf" srcId="{60B4422F-B5F1-45C8-8FA5-66CA47A48205}" destId="{DDCA46C2-3612-464D-9F92-813CC60D482F}" srcOrd="0" destOrd="0" presId="urn:microsoft.com/office/officeart/2005/8/layout/hierarchy1#6"/>
    <dgm:cxn modelId="{70482D5F-5C3D-4C90-A84D-0908E2290F31}" srcId="{49828610-9B16-48BE-81A5-8175BFC125E8}" destId="{60B4422F-B5F1-45C8-8FA5-66CA47A48205}" srcOrd="0" destOrd="0" parTransId="{9E84C169-3ED9-436C-BE7D-98EA155ECFDB}" sibTransId="{8B714856-D08B-41FD-BF3A-5E4B3859D26F}"/>
    <dgm:cxn modelId="{953A0546-7B1A-40BF-ADA3-18E577BC1D29}" type="presParOf" srcId="{7BC538D0-47AE-414F-9DE4-F18E62186D5B}" destId="{A5087579-C124-49EC-86E7-A232783731D9}" srcOrd="0" destOrd="0" presId="urn:microsoft.com/office/officeart/2005/8/layout/hierarchy1#6"/>
    <dgm:cxn modelId="{3C875ABF-0894-49EF-9FE0-2686E535A811}" type="presParOf" srcId="{A5087579-C124-49EC-86E7-A232783731D9}" destId="{E432CA65-1FEE-4816-920D-95060379FF5B}" srcOrd="0" destOrd="0" presId="urn:microsoft.com/office/officeart/2005/8/layout/hierarchy1#6"/>
    <dgm:cxn modelId="{F56DCE3D-86E6-493D-A8D2-F080C30A0785}" type="presParOf" srcId="{E432CA65-1FEE-4816-920D-95060379FF5B}" destId="{A31D16F8-974D-4512-94F2-E4F4716BC42E}" srcOrd="0" destOrd="0" presId="urn:microsoft.com/office/officeart/2005/8/layout/hierarchy1#6"/>
    <dgm:cxn modelId="{7B866CFB-6FF8-4528-94D4-DB956488D16C}" type="presParOf" srcId="{E432CA65-1FEE-4816-920D-95060379FF5B}" destId="{DDCA46C2-3612-464D-9F92-813CC60D482F}" srcOrd="1" destOrd="0" presId="urn:microsoft.com/office/officeart/2005/8/layout/hierarchy1#6"/>
    <dgm:cxn modelId="{324570EC-9D61-4DAA-BB8E-038AA0D272B4}" type="presParOf" srcId="{A5087579-C124-49EC-86E7-A232783731D9}" destId="{39243EBB-08C3-40AD-9EBD-DFB2E309673B}" srcOrd="1" destOrd="0" presId="urn:microsoft.com/office/officeart/2005/8/layout/hierarchy1#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What are the characteristics of present-day Pharisees</a:t>
          </a:r>
          <a:r>
            <a:rPr lang="en-US" sz="3200" dirty="0"/>
            <a:t>? </a:t>
          </a:r>
        </a:p>
        <a:p>
          <a:pPr algn="ctr">
            <a:lnSpc>
              <a:spcPct val="100000"/>
            </a:lnSpc>
            <a:spcBef>
              <a:spcPct val="0"/>
            </a:spcBef>
            <a:spcAft>
              <a:spcPts val="600"/>
            </a:spcAft>
          </a:pPr>
          <a:r>
            <a:rPr lang="en-GB" sz="3200" b="1" i="1" dirty="0"/>
            <a:t>Matthew 23:25–28; Luke 18:9–14; Matthew 7:3–5; 2 Timothy 3:5</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9902"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dirty="0"/>
            <a:t>What lessons can believers learn from the way Jesus rebuked the Pharisees?</a:t>
          </a:r>
          <a:r>
            <a:rPr lang="en-US" sz="3200" kern="1200" dirty="0"/>
            <a:t> </a:t>
          </a:r>
          <a:r>
            <a:rPr lang="en-GB" sz="3200" b="1" i="1" kern="1200" dirty="0">
              <a:solidFill>
                <a:prstClr val="black">
                  <a:hueOff val="0"/>
                  <a:satOff val="0"/>
                  <a:lumOff val="0"/>
                  <a:alphaOff val="0"/>
                </a:prstClr>
              </a:solidFill>
              <a:latin typeface="Calibri"/>
              <a:ea typeface="+mn-ea"/>
              <a:cs typeface="+mn-cs"/>
            </a:rPr>
            <a:t>Matthew 15:3–9; Galatians 6:1; 2 Timothy 2:24–26; Titus 1:9–13</a:t>
          </a:r>
          <a:endParaRPr lang="en-GB" sz="3200" b="1" i="1" kern="1200"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4474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According to Christ’s teaching, what actually defiles a person</a:t>
          </a:r>
          <a:r>
            <a:rPr lang="en-US" sz="3200" dirty="0"/>
            <a:t>? </a:t>
          </a:r>
          <a:r>
            <a:rPr lang="en-GB" sz="3200" b="1" i="1" dirty="0"/>
            <a:t>Matthew 15:18–20; Proverbs 4:23
Mark 7:20–23; Ezekiel 36:25–27</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Mention some traditions of men which believers must avoid.</a:t>
          </a:r>
        </a:p>
        <a:p>
          <a:pPr algn="ctr">
            <a:lnSpc>
              <a:spcPct val="100000"/>
            </a:lnSpc>
            <a:spcBef>
              <a:spcPct val="0"/>
            </a:spcBef>
            <a:spcAft>
              <a:spcPts val="600"/>
            </a:spcAft>
          </a:pPr>
          <a:r>
            <a:rPr lang="en-US" sz="3200" dirty="0"/>
            <a:t> </a:t>
          </a:r>
          <a:r>
            <a:rPr lang="en-GB" sz="3200" b="1" i="1" dirty="0"/>
            <a:t>Matthew 15:3–9; Colossians 2:8
Titus 1:14; 1 Peter 1:18–19</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What can believers learn from the recipients of miracles in the text</a:t>
          </a:r>
          <a:r>
            <a:rPr lang="en-US" sz="3200" dirty="0"/>
            <a:t>? </a:t>
          </a:r>
          <a:r>
            <a:rPr lang="en-GB" sz="3200" b="1" i="1" dirty="0"/>
            <a:t>Matthew 15:21–28; 15:29–31; 15:32–38; Hebrews 11:6</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7742" y="-174292"/>
          <a:ext cx="7439393" cy="3025116"/>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873176" y="486369"/>
          <a:ext cx="7439393" cy="3025116"/>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Who were the scribes and Pharisees?</a:t>
          </a:r>
        </a:p>
        <a:p>
          <a:pPr marL="0" lvl="0" indent="0" algn="ctr" defTabSz="1422400">
            <a:lnSpc>
              <a:spcPct val="100000"/>
            </a:lnSpc>
            <a:spcBef>
              <a:spcPct val="0"/>
            </a:spcBef>
            <a:spcAft>
              <a:spcPts val="600"/>
            </a:spcAft>
            <a:buNone/>
          </a:pPr>
          <a:r>
            <a:rPr lang="en-GB" sz="3200" b="1" i="1" kern="1200" dirty="0">
              <a:solidFill>
                <a:prstClr val="black">
                  <a:hueOff val="0"/>
                  <a:satOff val="0"/>
                  <a:lumOff val="0"/>
                  <a:alphaOff val="0"/>
                </a:prstClr>
              </a:solidFill>
              <a:latin typeface="+mn-lt"/>
              <a:ea typeface="+mn-ea"/>
              <a:cs typeface="+mn-cs"/>
            </a:rPr>
            <a:t>Matthew 15:1–9; Ezra 7:6, 10; Matthew 23:2–7; Luke 11:43–46 </a:t>
          </a:r>
          <a:endParaRPr lang="en-GB" sz="3200" b="1" i="1" kern="1200" dirty="0">
            <a:latin typeface="+mn-lt"/>
          </a:endParaRPr>
        </a:p>
      </dsp:txBody>
      <dsp:txXfrm>
        <a:off x="961779" y="574972"/>
        <a:ext cx="7262187" cy="28479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352813" y="2027"/>
          <a:ext cx="7196249" cy="302993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042727" y="657446"/>
          <a:ext cx="7196249" cy="3029931"/>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Why are believers forbidden from adding to or subtracting from Scripture?</a:t>
          </a:r>
        </a:p>
        <a:p>
          <a:pPr marL="0" lvl="0" indent="0" algn="ctr" defTabSz="1422400">
            <a:lnSpc>
              <a:spcPct val="100000"/>
            </a:lnSpc>
            <a:spcBef>
              <a:spcPct val="0"/>
            </a:spcBef>
            <a:spcAft>
              <a:spcPts val="600"/>
            </a:spcAft>
            <a:buNone/>
          </a:pPr>
          <a:r>
            <a:rPr lang="en-GB" sz="3200" b="1" kern="1200" dirty="0"/>
            <a:t>Deuteronomy 4:2; Proverbs 30:5–6; Revelation 22:18–19; 2 Timothy 3:16–17</a:t>
          </a:r>
          <a:endParaRPr lang="en-GB" sz="3200" b="1" i="1" kern="1200" dirty="0">
            <a:solidFill>
              <a:prstClr val="black">
                <a:hueOff val="0"/>
                <a:satOff val="0"/>
                <a:lumOff val="0"/>
                <a:alphaOff val="0"/>
              </a:prstClr>
            </a:solidFill>
            <a:latin typeface="Calibri"/>
            <a:ea typeface="+mn-ea"/>
            <a:cs typeface="+mn-cs"/>
          </a:endParaRPr>
        </a:p>
      </dsp:txBody>
      <dsp:txXfrm>
        <a:off x="2131471" y="746190"/>
        <a:ext cx="7018761" cy="28524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352717" y="1387"/>
          <a:ext cx="569467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880433" y="502717"/>
          <a:ext cx="569467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are the characteristics of present-day Pharisees</a:t>
          </a:r>
          <a:r>
            <a:rPr lang="en-US" sz="3200" kern="1200" dirty="0"/>
            <a:t>? </a:t>
          </a:r>
        </a:p>
        <a:p>
          <a:pPr marL="0" lvl="0" indent="0" algn="ctr" defTabSz="1422400">
            <a:lnSpc>
              <a:spcPct val="100000"/>
            </a:lnSpc>
            <a:spcBef>
              <a:spcPct val="0"/>
            </a:spcBef>
            <a:spcAft>
              <a:spcPts val="600"/>
            </a:spcAft>
            <a:buNone/>
          </a:pPr>
          <a:r>
            <a:rPr lang="en-GB" sz="3200" b="1" i="1" kern="1200" dirty="0"/>
            <a:t>Matthew 23:25–28; Luke 18:9–14; Matthew 7:3–5; 2 Timothy 3:5</a:t>
          </a:r>
        </a:p>
      </dsp:txBody>
      <dsp:txXfrm>
        <a:off x="2973727" y="596011"/>
        <a:ext cx="5508089" cy="29987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62860" y="1387"/>
          <a:ext cx="6874392"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290576" y="502717"/>
          <a:ext cx="6874392"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lessons can believers learn from the way Jesus rebuked the Pharisees?</a:t>
          </a:r>
          <a:r>
            <a:rPr lang="en-US" sz="3200" kern="1200" dirty="0"/>
            <a:t> </a:t>
          </a:r>
          <a:r>
            <a:rPr lang="en-GB" sz="3200" b="1" i="1" kern="1200" dirty="0">
              <a:solidFill>
                <a:prstClr val="black">
                  <a:hueOff val="0"/>
                  <a:satOff val="0"/>
                  <a:lumOff val="0"/>
                  <a:alphaOff val="0"/>
                </a:prstClr>
              </a:solidFill>
              <a:latin typeface="Calibri"/>
              <a:ea typeface="+mn-ea"/>
              <a:cs typeface="+mn-cs"/>
            </a:rPr>
            <a:t>Matthew 15:3–9; Galatians 6:1; 2 Timothy 2:24–26; Titus 1:9–13</a:t>
          </a:r>
          <a:endParaRPr lang="en-GB" sz="3200" b="1" i="1" kern="1200" dirty="0"/>
        </a:p>
      </dsp:txBody>
      <dsp:txXfrm>
        <a:off x="2383870" y="596011"/>
        <a:ext cx="6687804" cy="29987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According to Christ’s teaching, what actually defiles a person</a:t>
          </a:r>
          <a:r>
            <a:rPr lang="en-US" sz="3200" kern="1200" dirty="0"/>
            <a:t>? </a:t>
          </a:r>
          <a:r>
            <a:rPr lang="en-GB" sz="3200" b="1" i="1" kern="1200" dirty="0"/>
            <a:t>Matthew 15:18–20; Proverbs 4:23
Mark 7:20–23; Ezekiel 36:25–27</a:t>
          </a:r>
        </a:p>
      </dsp:txBody>
      <dsp:txXfrm>
        <a:off x="2735732" y="596011"/>
        <a:ext cx="5984079" cy="299871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Mention some traditions of men which believers must avoid.</a:t>
          </a:r>
        </a:p>
        <a:p>
          <a:pPr marL="0" lvl="0" indent="0" algn="ctr" defTabSz="1422400">
            <a:lnSpc>
              <a:spcPct val="100000"/>
            </a:lnSpc>
            <a:spcBef>
              <a:spcPct val="0"/>
            </a:spcBef>
            <a:spcAft>
              <a:spcPts val="600"/>
            </a:spcAft>
            <a:buNone/>
          </a:pPr>
          <a:r>
            <a:rPr lang="en-US" sz="3200" kern="1200" dirty="0"/>
            <a:t> </a:t>
          </a:r>
          <a:r>
            <a:rPr lang="en-GB" sz="3200" b="1" i="1" kern="1200" dirty="0"/>
            <a:t>Matthew 15:3–9; Colossians 2:8
Titus 1:14; 1 Peter 1:18–19</a:t>
          </a:r>
        </a:p>
      </dsp:txBody>
      <dsp:txXfrm>
        <a:off x="2735732" y="596011"/>
        <a:ext cx="5984079" cy="29987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can believers learn from the recipients of miracles in the text</a:t>
          </a:r>
          <a:r>
            <a:rPr lang="en-US" sz="3200" kern="1200" dirty="0"/>
            <a:t>? </a:t>
          </a:r>
          <a:r>
            <a:rPr lang="en-GB" sz="3200" b="1" i="1" kern="1200" dirty="0"/>
            <a:t>Matthew 15:21–28; 15:29–31; 15:32–38; Hebrews 11:6</a:t>
          </a:r>
        </a:p>
      </dsp:txBody>
      <dsp:txXfrm>
        <a:off x="2735732" y="596011"/>
        <a:ext cx="5984079" cy="299871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6">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99BDD5-BA06-4E29-8B13-3C82608DB588}"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05F175-DDF5-4570-A698-9A96E4F2BEA7}"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05F175-DDF5-4570-A698-9A96E4F2BEA7}" type="slidenum">
              <a:rPr lang="en-US" smtClean="0"/>
              <a:t>2</a:t>
            </a:fld>
            <a:endParaRPr lang="en-US"/>
          </a:p>
        </p:txBody>
      </p:sp>
    </p:spTree>
    <p:extLst>
      <p:ext uri="{BB962C8B-B14F-4D97-AF65-F5344CB8AC3E}">
        <p14:creationId xmlns:p14="http://schemas.microsoft.com/office/powerpoint/2010/main" val="3554625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B2CD5-DD4C-D42E-ABAB-60FF1C7C48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41D7A6-B49D-F536-E67B-07C77BDBE9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002E26-0070-7A1D-6013-1C27319FC8E1}"/>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L" sz="1200" b="0" i="0" kern="1200" dirty="0">
                <a:solidFill>
                  <a:schemeClr val="tx1"/>
                </a:solidFill>
                <a:effectLst/>
                <a:latin typeface="+mn-lt"/>
                <a:ea typeface="+mn-ea"/>
                <a:cs typeface="+mn-cs"/>
              </a:rPr>
              <a:t>Believers must reject traditions involving superstition, idolatry, immorality, injustice, discrimination, neglect of duty, or teachings that place human authority above Scripture.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L" sz="1200" b="0" i="0" kern="1200" dirty="0">
                <a:solidFill>
                  <a:schemeClr val="tx1"/>
                </a:solidFill>
                <a:effectLst/>
                <a:latin typeface="+mn-lt"/>
                <a:ea typeface="+mn-ea"/>
                <a:cs typeface="+mn-cs"/>
              </a:rPr>
              <a:t>A tradition becomes unacceptable when it contradicts God’s Word, promotes sin, or imposes rules where Scripture gives liberty.</a:t>
            </a:r>
          </a:p>
        </p:txBody>
      </p:sp>
      <p:sp>
        <p:nvSpPr>
          <p:cNvPr id="4" name="Slide Number Placeholder 3">
            <a:extLst>
              <a:ext uri="{FF2B5EF4-FFF2-40B4-BE49-F238E27FC236}">
                <a16:creationId xmlns:a16="http://schemas.microsoft.com/office/drawing/2014/main" id="{96C6E321-62F9-7165-343E-D4DE6CAF14FC}"/>
              </a:ext>
            </a:extLst>
          </p:cNvPr>
          <p:cNvSpPr>
            <a:spLocks noGrp="1"/>
          </p:cNvSpPr>
          <p:nvPr>
            <p:ph type="sldNum" sz="quarter" idx="5"/>
          </p:nvPr>
        </p:nvSpPr>
        <p:spPr/>
        <p:txBody>
          <a:bodyPr/>
          <a:lstStyle/>
          <a:p>
            <a:fld id="{C505F175-DDF5-4570-A698-9A96E4F2BEA7}" type="slidenum">
              <a:rPr lang="en-US" smtClean="0"/>
              <a:t>11</a:t>
            </a:fld>
            <a:endParaRPr lang="en-US"/>
          </a:p>
        </p:txBody>
      </p:sp>
    </p:spTree>
    <p:extLst>
      <p:ext uri="{BB962C8B-B14F-4D97-AF65-F5344CB8AC3E}">
        <p14:creationId xmlns:p14="http://schemas.microsoft.com/office/powerpoint/2010/main" val="2288458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9A7BD-A398-6A88-DFDE-B67B54500D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6BBC18-82C1-5D23-0DAD-8A140984BA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4A3948-93B3-CDA3-5D1D-26A6455F3946}"/>
              </a:ext>
            </a:extLst>
          </p:cNvPr>
          <p:cNvSpPr>
            <a:spLocks noGrp="1"/>
          </p:cNvSpPr>
          <p:nvPr>
            <p:ph type="body" idx="1"/>
          </p:nvPr>
        </p:nvSpPr>
        <p:spPr/>
        <p:txBody>
          <a:bodyPr/>
          <a:lstStyle/>
          <a:p>
            <a:r>
              <a:rPr lang="en-NL" sz="1200" b="0" i="0" u="none" strike="noStrike" kern="1200" dirty="0">
                <a:solidFill>
                  <a:schemeClr val="tx1"/>
                </a:solidFill>
                <a:effectLst/>
                <a:latin typeface="+mn-lt"/>
                <a:ea typeface="+mn-ea"/>
                <a:cs typeface="+mn-cs"/>
              </a:rPr>
              <a:t>The Canaanite woman persevered in humble faith until Christ answered her, while the multitudes remained to hear His Word and witnessed His healing power. </a:t>
            </a:r>
          </a:p>
          <a:p>
            <a:r>
              <a:rPr lang="en-NL" sz="1200" b="0" i="0" u="none" strike="noStrike" kern="1200" dirty="0">
                <a:solidFill>
                  <a:schemeClr val="tx1"/>
                </a:solidFill>
                <a:effectLst/>
                <a:latin typeface="+mn-lt"/>
                <a:ea typeface="+mn-ea"/>
                <a:cs typeface="+mn-cs"/>
              </a:rPr>
              <a:t>Their examples teach us to seek Christ sincerely, pray persistently, trust His compassion, and glorify God for both spiritual and physical help.</a:t>
            </a:r>
            <a:endParaRPr lang="en-US" dirty="0"/>
          </a:p>
        </p:txBody>
      </p:sp>
      <p:sp>
        <p:nvSpPr>
          <p:cNvPr id="4" name="Slide Number Placeholder 3">
            <a:extLst>
              <a:ext uri="{FF2B5EF4-FFF2-40B4-BE49-F238E27FC236}">
                <a16:creationId xmlns:a16="http://schemas.microsoft.com/office/drawing/2014/main" id="{7771620A-6DA4-131F-E427-E23929A7AC3B}"/>
              </a:ext>
            </a:extLst>
          </p:cNvPr>
          <p:cNvSpPr>
            <a:spLocks noGrp="1"/>
          </p:cNvSpPr>
          <p:nvPr>
            <p:ph type="sldNum" sz="quarter" idx="5"/>
          </p:nvPr>
        </p:nvSpPr>
        <p:spPr/>
        <p:txBody>
          <a:bodyPr/>
          <a:lstStyle/>
          <a:p>
            <a:fld id="{C505F175-DDF5-4570-A698-9A96E4F2BEA7}" type="slidenum">
              <a:rPr lang="en-US" smtClean="0"/>
              <a:t>12</a:t>
            </a:fld>
            <a:endParaRPr lang="en-US"/>
          </a:p>
        </p:txBody>
      </p:sp>
    </p:spTree>
    <p:extLst>
      <p:ext uri="{BB962C8B-B14F-4D97-AF65-F5344CB8AC3E}">
        <p14:creationId xmlns:p14="http://schemas.microsoft.com/office/powerpoint/2010/main" val="2796484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05F175-DDF5-4570-A698-9A96E4F2BEA7}" type="slidenum">
              <a:rPr lang="en-US" smtClean="0"/>
              <a:t>13</a:t>
            </a:fld>
            <a:endParaRPr lang="en-US"/>
          </a:p>
        </p:txBody>
      </p:sp>
    </p:spTree>
    <p:extLst>
      <p:ext uri="{BB962C8B-B14F-4D97-AF65-F5344CB8AC3E}">
        <p14:creationId xmlns:p14="http://schemas.microsoft.com/office/powerpoint/2010/main" val="2635277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C505F175-DDF5-4570-A698-9A96E4F2BEA7}" type="slidenum">
              <a:rPr lang="en-US" smtClean="0"/>
              <a:t>3</a:t>
            </a:fld>
            <a:endParaRPr lang="en-US"/>
          </a:p>
        </p:txBody>
      </p:sp>
    </p:spTree>
    <p:extLst>
      <p:ext uri="{BB962C8B-B14F-4D97-AF65-F5344CB8AC3E}">
        <p14:creationId xmlns:p14="http://schemas.microsoft.com/office/powerpoint/2010/main" val="3404891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BDB0B-5F04-379B-4C8E-2276ABB77D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CAAAC7-A505-986B-EBE5-B356084D1F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7E433C-0B5A-2824-F16E-8CBEA79DDF2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B0E537B-4B7F-9786-F58A-4F30BBEE2BE7}"/>
              </a:ext>
            </a:extLst>
          </p:cNvPr>
          <p:cNvSpPr>
            <a:spLocks noGrp="1"/>
          </p:cNvSpPr>
          <p:nvPr>
            <p:ph type="sldNum" sz="quarter" idx="5"/>
          </p:nvPr>
        </p:nvSpPr>
        <p:spPr/>
        <p:txBody>
          <a:bodyPr/>
          <a:lstStyle/>
          <a:p>
            <a:fld id="{C505F175-DDF5-4570-A698-9A96E4F2BEA7}" type="slidenum">
              <a:rPr lang="en-US" smtClean="0"/>
              <a:t>4</a:t>
            </a:fld>
            <a:endParaRPr lang="en-US"/>
          </a:p>
        </p:txBody>
      </p:sp>
    </p:spTree>
    <p:extLst>
      <p:ext uri="{BB962C8B-B14F-4D97-AF65-F5344CB8AC3E}">
        <p14:creationId xmlns:p14="http://schemas.microsoft.com/office/powerpoint/2010/main" val="704212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eaLnBrk="0" fontAlgn="base" hangingPunct="0">
              <a:lnSpc>
                <a:spcPct val="100000"/>
              </a:lnSpc>
              <a:spcBef>
                <a:spcPct val="0"/>
              </a:spcBef>
              <a:spcAft>
                <a:spcPts val="600"/>
              </a:spcAft>
              <a:buFont typeface="+mj-lt"/>
              <a:buNone/>
              <a:defRPr/>
            </a:pPr>
            <a:endParaRPr lang="en-US" dirty="0"/>
          </a:p>
        </p:txBody>
      </p:sp>
      <p:sp>
        <p:nvSpPr>
          <p:cNvPr id="4" name="Slide Number Placeholder 3"/>
          <p:cNvSpPr>
            <a:spLocks noGrp="1"/>
          </p:cNvSpPr>
          <p:nvPr>
            <p:ph type="sldNum" sz="quarter" idx="5"/>
          </p:nvPr>
        </p:nvSpPr>
        <p:spPr/>
        <p:txBody>
          <a:bodyPr/>
          <a:lstStyle/>
          <a:p>
            <a:fld id="{C505F175-DDF5-4570-A698-9A96E4F2BEA7}" type="slidenum">
              <a:rPr lang="en-US" smtClean="0"/>
              <a:t>5</a:t>
            </a:fld>
            <a:endParaRPr lang="en-US"/>
          </a:p>
        </p:txBody>
      </p:sp>
    </p:spTree>
    <p:extLst>
      <p:ext uri="{BB962C8B-B14F-4D97-AF65-F5344CB8AC3E}">
        <p14:creationId xmlns:p14="http://schemas.microsoft.com/office/powerpoint/2010/main" val="1469659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NL" sz="1200" b="0" i="0" u="none" strike="noStrike" kern="1200" dirty="0">
                <a:solidFill>
                  <a:schemeClr val="tx1"/>
                </a:solidFill>
                <a:effectLst/>
                <a:latin typeface="+mn-lt"/>
                <a:ea typeface="+mn-ea"/>
                <a:cs typeface="+mn-cs"/>
              </a:rPr>
              <a:t>The scribes were teachers and interpreters of the Law, while the Pharisees were a strict religious group devoted to the Law and the traditions of the elders. </a:t>
            </a:r>
          </a:p>
          <a:p>
            <a:pPr marL="171450" indent="-171450">
              <a:buFont typeface="Arial" panose="020B0604020202020204" pitchFamily="34" charset="0"/>
              <a:buChar char="•"/>
            </a:pPr>
            <a:r>
              <a:rPr lang="en-NL" sz="1200" b="0" i="0" u="none" strike="noStrike" kern="1200" dirty="0">
                <a:solidFill>
                  <a:schemeClr val="tx1"/>
                </a:solidFill>
                <a:effectLst/>
                <a:latin typeface="+mn-lt"/>
                <a:ea typeface="+mn-ea"/>
                <a:cs typeface="+mn-cs"/>
              </a:rPr>
              <a:t>Many became hypocritical by placing human traditions above God’s commandments and outward religion above inward holiness.</a:t>
            </a:r>
            <a:endParaRPr lang="en-NL" dirty="0"/>
          </a:p>
        </p:txBody>
      </p:sp>
      <p:sp>
        <p:nvSpPr>
          <p:cNvPr id="4" name="Slide Number Placeholder 3"/>
          <p:cNvSpPr>
            <a:spLocks noGrp="1"/>
          </p:cNvSpPr>
          <p:nvPr>
            <p:ph type="sldNum" sz="quarter" idx="5"/>
          </p:nvPr>
        </p:nvSpPr>
        <p:spPr/>
        <p:txBody>
          <a:bodyPr/>
          <a:lstStyle/>
          <a:p>
            <a:fld id="{C505F175-DDF5-4570-A698-9A96E4F2BEA7}" type="slidenum">
              <a:rPr lang="en-US" smtClean="0"/>
              <a:t>6</a:t>
            </a:fld>
            <a:endParaRPr lang="en-US"/>
          </a:p>
        </p:txBody>
      </p:sp>
    </p:spTree>
    <p:extLst>
      <p:ext uri="{BB962C8B-B14F-4D97-AF65-F5344CB8AC3E}">
        <p14:creationId xmlns:p14="http://schemas.microsoft.com/office/powerpoint/2010/main" val="2869163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NL" sz="1200" b="0" i="0" u="none" strike="noStrike" kern="1200" dirty="0">
                <a:solidFill>
                  <a:schemeClr val="tx1"/>
                </a:solidFill>
                <a:effectLst/>
                <a:latin typeface="+mn-lt"/>
                <a:ea typeface="+mn-ea"/>
                <a:cs typeface="+mn-cs"/>
              </a:rPr>
              <a:t>God’s Word is complete and authoritative; adding human rules or removing its commands corrupts the truth. </a:t>
            </a:r>
          </a:p>
          <a:p>
            <a:pPr marL="171450" indent="-171450">
              <a:buFont typeface="Arial" panose="020B0604020202020204" pitchFamily="34" charset="0"/>
              <a:buChar char="•"/>
            </a:pPr>
            <a:r>
              <a:rPr lang="en-NL" sz="1200" b="0" i="0" u="none" strike="noStrike" kern="1200" dirty="0">
                <a:solidFill>
                  <a:schemeClr val="tx1"/>
                </a:solidFill>
                <a:effectLst/>
                <a:latin typeface="+mn-lt"/>
                <a:ea typeface="+mn-ea"/>
                <a:cs typeface="+mn-cs"/>
              </a:rPr>
              <a:t>Believers may explain Scripture, but every teaching must remain faithful to its full meaning.</a:t>
            </a:r>
            <a:endParaRPr lang="nl-NL" dirty="0"/>
          </a:p>
        </p:txBody>
      </p:sp>
      <p:sp>
        <p:nvSpPr>
          <p:cNvPr id="4" name="Slide Number Placeholder 3"/>
          <p:cNvSpPr>
            <a:spLocks noGrp="1"/>
          </p:cNvSpPr>
          <p:nvPr>
            <p:ph type="sldNum" sz="quarter" idx="5"/>
          </p:nvPr>
        </p:nvSpPr>
        <p:spPr/>
        <p:txBody>
          <a:bodyPr/>
          <a:lstStyle/>
          <a:p>
            <a:fld id="{C505F175-DDF5-4570-A698-9A96E4F2BEA7}" type="slidenum">
              <a:rPr lang="en-US" smtClean="0"/>
              <a:t>7</a:t>
            </a:fld>
            <a:endParaRPr lang="en-US"/>
          </a:p>
        </p:txBody>
      </p:sp>
    </p:spTree>
    <p:extLst>
      <p:ext uri="{BB962C8B-B14F-4D97-AF65-F5344CB8AC3E}">
        <p14:creationId xmlns:p14="http://schemas.microsoft.com/office/powerpoint/2010/main" val="2510542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L" sz="1200" b="0" i="0" kern="1200" dirty="0">
                <a:solidFill>
                  <a:schemeClr val="tx1"/>
                </a:solidFill>
                <a:effectLst/>
                <a:latin typeface="+mn-lt"/>
                <a:ea typeface="+mn-ea"/>
                <a:cs typeface="+mn-cs"/>
              </a:rPr>
              <a:t>Present-day Pharisees emphasise outward religion, condemn others while excusing themselves, elevate personal traditions above Scripture, and seek human praise rather than God’s approval.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L" sz="1200" b="0" i="0" kern="1200" dirty="0">
                <a:solidFill>
                  <a:schemeClr val="tx1"/>
                </a:solidFill>
                <a:effectLst/>
                <a:latin typeface="+mn-lt"/>
                <a:ea typeface="+mn-ea"/>
                <a:cs typeface="+mn-cs"/>
              </a:rPr>
              <a:t>They resist correction, lack humility and compassion, and perform religious duties without genuine love for God; therefore, believers must examine themselves honestly.</a:t>
            </a:r>
          </a:p>
        </p:txBody>
      </p:sp>
      <p:sp>
        <p:nvSpPr>
          <p:cNvPr id="4" name="Slide Number Placeholder 3"/>
          <p:cNvSpPr>
            <a:spLocks noGrp="1"/>
          </p:cNvSpPr>
          <p:nvPr>
            <p:ph type="sldNum" sz="quarter" idx="5"/>
          </p:nvPr>
        </p:nvSpPr>
        <p:spPr/>
        <p:txBody>
          <a:bodyPr/>
          <a:lstStyle/>
          <a:p>
            <a:fld id="{C505F175-DDF5-4570-A698-9A96E4F2BEA7}" type="slidenum">
              <a:rPr lang="en-US" smtClean="0"/>
              <a:t>8</a:t>
            </a:fld>
            <a:endParaRPr lang="en-US"/>
          </a:p>
        </p:txBody>
      </p:sp>
    </p:spTree>
    <p:extLst>
      <p:ext uri="{BB962C8B-B14F-4D97-AF65-F5344CB8AC3E}">
        <p14:creationId xmlns:p14="http://schemas.microsoft.com/office/powerpoint/2010/main" val="1735794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C5FDB-682A-6BB7-BB3C-96BA2B131D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6CF6D0-FF48-3C8C-45E3-DC28760BC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E4362-54B5-DF03-E609-1A448B01B53D}"/>
              </a:ext>
            </a:extLst>
          </p:cNvPr>
          <p:cNvSpPr>
            <a:spLocks noGrp="1"/>
          </p:cNvSpPr>
          <p:nvPr>
            <p:ph type="body" idx="1"/>
          </p:nvPr>
        </p:nvSpPr>
        <p:spPr/>
        <p:txBody>
          <a:bodyPr/>
          <a:lstStyle/>
          <a:p>
            <a:pPr marL="171450" indent="-171450">
              <a:buFont typeface="Arial" panose="020B0604020202020204" pitchFamily="34" charset="0"/>
              <a:buChar char="•"/>
            </a:pPr>
            <a:r>
              <a:rPr lang="en-NL" sz="1200" b="0" i="0" u="none" strike="noStrike" kern="1200" dirty="0">
                <a:solidFill>
                  <a:schemeClr val="tx1"/>
                </a:solidFill>
                <a:effectLst/>
                <a:latin typeface="+mn-lt"/>
                <a:ea typeface="+mn-ea"/>
                <a:cs typeface="+mn-cs"/>
              </a:rPr>
              <a:t>Jesus corrected their error directly from Scripture, exposing traditions that contradicted God’s commandment and misled others. </a:t>
            </a:r>
          </a:p>
          <a:p>
            <a:pPr marL="171450" indent="-171450">
              <a:buFont typeface="Arial" panose="020B0604020202020204" pitchFamily="34" charset="0"/>
              <a:buChar char="•"/>
            </a:pPr>
            <a:r>
              <a:rPr lang="en-NL" sz="1200" b="0" i="0" u="none" strike="noStrike" kern="1200" dirty="0">
                <a:solidFill>
                  <a:schemeClr val="tx1"/>
                </a:solidFill>
                <a:effectLst/>
                <a:latin typeface="+mn-lt"/>
                <a:ea typeface="+mn-ea"/>
                <a:cs typeface="+mn-cs"/>
              </a:rPr>
              <a:t>Believers should likewise correct error with truth, humility and love, seeking restoration rather than humiliation.</a:t>
            </a:r>
            <a:endParaRPr lang="en-US" dirty="0"/>
          </a:p>
        </p:txBody>
      </p:sp>
      <p:sp>
        <p:nvSpPr>
          <p:cNvPr id="4" name="Slide Number Placeholder 3">
            <a:extLst>
              <a:ext uri="{FF2B5EF4-FFF2-40B4-BE49-F238E27FC236}">
                <a16:creationId xmlns:a16="http://schemas.microsoft.com/office/drawing/2014/main" id="{3E9E7D51-3B11-D82C-4578-218D1FB7CF11}"/>
              </a:ext>
            </a:extLst>
          </p:cNvPr>
          <p:cNvSpPr>
            <a:spLocks noGrp="1"/>
          </p:cNvSpPr>
          <p:nvPr>
            <p:ph type="sldNum" sz="quarter" idx="5"/>
          </p:nvPr>
        </p:nvSpPr>
        <p:spPr/>
        <p:txBody>
          <a:bodyPr/>
          <a:lstStyle/>
          <a:p>
            <a:fld id="{C505F175-DDF5-4570-A698-9A96E4F2BEA7}" type="slidenum">
              <a:rPr lang="en-US" smtClean="0"/>
              <a:t>9</a:t>
            </a:fld>
            <a:endParaRPr lang="en-US"/>
          </a:p>
        </p:txBody>
      </p:sp>
    </p:spTree>
    <p:extLst>
      <p:ext uri="{BB962C8B-B14F-4D97-AF65-F5344CB8AC3E}">
        <p14:creationId xmlns:p14="http://schemas.microsoft.com/office/powerpoint/2010/main" val="1768580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DE766-2958-2F03-DFC4-24D1B2B08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F9BFE-57FF-4672-EB36-BC3494D52B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DE134-B994-CCD1-D4A1-6C7E1DBD9F33}"/>
              </a:ext>
            </a:extLst>
          </p:cNvPr>
          <p:cNvSpPr>
            <a:spLocks noGrp="1"/>
          </p:cNvSpPr>
          <p:nvPr>
            <p:ph type="body" idx="1"/>
          </p:nvPr>
        </p:nvSpPr>
        <p:spPr/>
        <p:txBody>
          <a:bodyPr/>
          <a:lstStyle/>
          <a:p>
            <a:pPr marL="171450" indent="-171450">
              <a:buFont typeface="Arial" panose="020B0604020202020204" pitchFamily="34" charset="0"/>
              <a:buChar char="•"/>
            </a:pPr>
            <a:r>
              <a:rPr lang="en-NL" sz="1200" b="0" i="0" u="none" strike="noStrike" kern="1200" dirty="0">
                <a:solidFill>
                  <a:schemeClr val="tx1"/>
                </a:solidFill>
                <a:effectLst/>
                <a:latin typeface="+mn-lt"/>
                <a:ea typeface="+mn-ea"/>
                <a:cs typeface="+mn-cs"/>
              </a:rPr>
              <a:t>True defilement comes from a sinful heart, not from failure to observe outward ceremonies. </a:t>
            </a:r>
          </a:p>
          <a:p>
            <a:pPr marL="171450" indent="-171450">
              <a:buFont typeface="Arial" panose="020B0604020202020204" pitchFamily="34" charset="0"/>
              <a:buChar char="•"/>
            </a:pPr>
            <a:r>
              <a:rPr lang="en-NL" sz="1200" b="0" i="0" u="none" strike="noStrike" kern="1200" dirty="0">
                <a:solidFill>
                  <a:schemeClr val="tx1"/>
                </a:solidFill>
                <a:effectLst/>
                <a:latin typeface="+mn-lt"/>
                <a:ea typeface="+mn-ea"/>
                <a:cs typeface="+mn-cs"/>
              </a:rPr>
              <a:t>Only repentance, faith in Christ, and holy living can cleanse the heart, while believers must still avoid harmful and sinful practices.</a:t>
            </a:r>
            <a:endParaRPr lang="en-US" dirty="0"/>
          </a:p>
        </p:txBody>
      </p:sp>
      <p:sp>
        <p:nvSpPr>
          <p:cNvPr id="4" name="Slide Number Placeholder 3">
            <a:extLst>
              <a:ext uri="{FF2B5EF4-FFF2-40B4-BE49-F238E27FC236}">
                <a16:creationId xmlns:a16="http://schemas.microsoft.com/office/drawing/2014/main" id="{DAD935E3-09B5-7E7F-8F53-B594418395BA}"/>
              </a:ext>
            </a:extLst>
          </p:cNvPr>
          <p:cNvSpPr>
            <a:spLocks noGrp="1"/>
          </p:cNvSpPr>
          <p:nvPr>
            <p:ph type="sldNum" sz="quarter" idx="5"/>
          </p:nvPr>
        </p:nvSpPr>
        <p:spPr/>
        <p:txBody>
          <a:bodyPr/>
          <a:lstStyle/>
          <a:p>
            <a:fld id="{C505F175-DDF5-4570-A698-9A96E4F2BEA7}" type="slidenum">
              <a:rPr lang="en-US" smtClean="0"/>
              <a:t>10</a:t>
            </a:fld>
            <a:endParaRPr lang="en-US"/>
          </a:p>
        </p:txBody>
      </p:sp>
    </p:spTree>
    <p:extLst>
      <p:ext uri="{BB962C8B-B14F-4D97-AF65-F5344CB8AC3E}">
        <p14:creationId xmlns:p14="http://schemas.microsoft.com/office/powerpoint/2010/main" val="3664336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166AC9-700C-4134-802B-28E218B176A1}"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166AC9-700C-4134-802B-28E218B176A1}" type="datetimeFigureOut">
              <a:rPr lang="en-GB" smtClean="0"/>
              <a:t>04/08/2026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166AC9-700C-4134-802B-28E218B176A1}" type="datetimeFigureOut">
              <a:rPr lang="en-GB" smtClean="0"/>
              <a:t>04/08/2026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166AC9-700C-4134-802B-28E218B176A1}" type="datetimeFigureOut">
              <a:rPr lang="en-GB" smtClean="0"/>
              <a:t>04/08/2026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166AC9-700C-4134-802B-28E218B176A1}" type="datetimeFigureOut">
              <a:rPr lang="en-GB" smtClean="0"/>
              <a:t>04/08/2026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04/08/2026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04/08/2026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04/08/2026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2.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8"/>
          <p:cNvSpPr>
            <a:spLocks noGrp="1" noRot="1" noChangeAspect="1" noMove="1" noResize="1" noEditPoints="1" noAdjustHandles="1" noChangeArrowheads="1" noChangeShapeType="1" noTextEdit="1"/>
          </p:cNvSpPr>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26"/>
          <p:cNvSpPr>
            <a:spLocks noGrp="1" noRot="1" noChangeAspect="1" noMove="1" noResize="1" noEditPoints="1" noAdjustHandles="1" noChangeArrowheads="1" noChangeShapeType="1" noTextEdit="1"/>
          </p:cNvSpPr>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Grp="1" noRot="1" noChangeAspect="1" noMove="1" noResize="1" noEditPoints="1" noAdjustHandles="1" noChangeArrowheads="1" noChangeShapeType="1" noTextEdit="1"/>
          </p:cNvSpPr>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0" y="1376363"/>
            <a:ext cx="9144000" cy="2521594"/>
          </a:xfrm>
        </p:spPr>
        <p:txBody>
          <a:bodyPr>
            <a:normAutofit/>
          </a:bodyPr>
          <a:lstStyle/>
          <a:p>
            <a:r>
              <a:rPr kumimoji="0" lang="en-US" sz="7000" b="1" i="0" u="none" strike="noStrike" kern="1200" cap="none" spc="0" normalizeH="0" baseline="0" noProof="0" dirty="0">
                <a:ln>
                  <a:noFill/>
                </a:ln>
                <a:effectLst/>
                <a:uLnTx/>
                <a:uFillTx/>
                <a:latin typeface="Cambria" panose="02040503050406030204" pitchFamily="18" charset="0"/>
                <a:ea typeface="+mj-ea"/>
                <a:cs typeface="+mj-cs"/>
              </a:rPr>
              <a:t>SEARCH THE SCRIPTURES</a:t>
            </a:r>
            <a:endParaRPr lang="en-GB" sz="7000" dirty="0"/>
          </a:p>
        </p:txBody>
      </p:sp>
      <p:sp>
        <p:nvSpPr>
          <p:cNvPr id="3" name="Subtitle 2"/>
          <p:cNvSpPr>
            <a:spLocks noGrp="1"/>
          </p:cNvSpPr>
          <p:nvPr>
            <p:ph type="subTitle" idx="1"/>
          </p:nvPr>
        </p:nvSpPr>
        <p:spPr>
          <a:xfrm>
            <a:off x="1524000" y="4617728"/>
            <a:ext cx="9144000" cy="944339"/>
          </a:xfrm>
        </p:spPr>
        <p:txBody>
          <a:bodyPr>
            <a:normAutofit/>
          </a:bodyPr>
          <a:lstStyle/>
          <a:p>
            <a:r>
              <a:rPr lang="en-GB" b="1" dirty="0"/>
              <a:t>13-09-2026</a:t>
            </a:r>
          </a:p>
        </p:txBody>
      </p:sp>
      <p:cxnSp>
        <p:nvCxnSpPr>
          <p:cNvPr id="15" name="Straight Connector 14"/>
          <p:cNvCxnSpPr>
            <a:cxnSpLocks noGrp="1" noRot="1" noChangeAspect="1" noMove="1" noResize="1" noEditPoints="1" noAdjustHandles="1" noChangeArrowheads="1" noChangeShapeType="1"/>
          </p:cNvCxnSpPr>
          <p:nvPr/>
        </p:nvCxnSpPr>
        <p:spPr>
          <a:xfrm>
            <a:off x="3352800" y="4479276"/>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75247-11D8-0D6A-1AF6-9865F161B0EA}"/>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768A3D8D-EC4F-C267-C96B-4211F3299FB6}"/>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0C6D00A9-72D7-7700-FCD3-B08122BB407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BF83392-3D54-6258-946C-EEAA8E1BD20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2610B6F-B50B-26F7-3CE5-DDD6225D29AE}"/>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DE88F4C-9F48-467E-E148-CB24E3DD557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5</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63F698F8-348F-2FA9-3F57-2B213E6A41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06079D7-DB26-A9E1-2BCC-ACC81E7F5928}"/>
              </a:ext>
            </a:extLst>
          </p:cNvPr>
          <p:cNvGraphicFramePr>
            <a:graphicFrameLocks noGrp="1"/>
          </p:cNvGraphicFramePr>
          <p:nvPr>
            <p:ph idx="1"/>
            <p:extLst>
              <p:ext uri="{D42A27DB-BD31-4B8C-83A1-F6EECF244321}">
                <p14:modId xmlns:p14="http://schemas.microsoft.com/office/powerpoint/2010/main" val="2298375025"/>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23765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EE1E6-4D7C-7088-DA03-704264673509}"/>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77F001C2-F025-7CE6-50BD-8327A3B4EA44}"/>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81E20A51-5499-9F81-674E-876488C1F2FF}"/>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29322F8-9540-4F4A-CE53-BCEC28DA3624}"/>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04F5E0A-6B67-708C-CB10-D5DBF2AE10BB}"/>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ED19265-975E-E675-1A43-BE37C7FEF3F7}"/>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6</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CBAD636-185A-0DBE-A4AF-FDF84D4A9A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B5E2BDD-C3DE-D6FB-C39F-57C32FC8F0C3}"/>
              </a:ext>
            </a:extLst>
          </p:cNvPr>
          <p:cNvGraphicFramePr>
            <a:graphicFrameLocks noGrp="1"/>
          </p:cNvGraphicFramePr>
          <p:nvPr>
            <p:ph idx="1"/>
            <p:extLst>
              <p:ext uri="{D42A27DB-BD31-4B8C-83A1-F6EECF244321}">
                <p14:modId xmlns:p14="http://schemas.microsoft.com/office/powerpoint/2010/main" val="19444223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93946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C74D8-48D2-596E-B58D-0625629B00DC}"/>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9428EB42-4F6C-44FB-0FD2-79DE52D23077}"/>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3255AA8B-DBA9-404D-F991-B820FBB09A8C}"/>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D0E0E7-2EEF-94E8-75B5-BB8F9C6B2849}"/>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8CE261E-BBBB-6AF9-FD7F-642954076E16}"/>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ACA080-3466-729C-9F08-752DA4ABEB76}"/>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7</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C0E3C77F-0BA6-6F16-0B9C-0505A1A44D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BB5170AE-3ACF-4C12-F848-C930C400C680}"/>
              </a:ext>
            </a:extLst>
          </p:cNvPr>
          <p:cNvGraphicFramePr>
            <a:graphicFrameLocks noGrp="1"/>
          </p:cNvGraphicFramePr>
          <p:nvPr>
            <p:ph idx="1"/>
            <p:extLst>
              <p:ext uri="{D42A27DB-BD31-4B8C-83A1-F6EECF244321}">
                <p14:modId xmlns:p14="http://schemas.microsoft.com/office/powerpoint/2010/main" val="1107294962"/>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63901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CONCLUSION</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4044601" y="686862"/>
            <a:ext cx="7602868" cy="5470097"/>
          </a:xfrm>
        </p:spPr>
        <p:txBody>
          <a:bodyPr anchor="ctr">
            <a:noAutofit/>
          </a:bodyPr>
          <a:lstStyle/>
          <a:p>
            <a:pPr marL="0" indent="0" algn="ctr">
              <a:buNone/>
            </a:pPr>
            <a:r>
              <a:rPr lang="en-GB" b="1" dirty="0"/>
              <a:t>God’s Word is above every human tradition, cultural expectation and religious preference. Traditions must never replace or contradict Scripture. </a:t>
            </a:r>
          </a:p>
          <a:p>
            <a:pPr marL="0" indent="0" algn="ctr">
              <a:buNone/>
            </a:pPr>
            <a:r>
              <a:rPr lang="en-GB" b="1" dirty="0"/>
              <a:t>True worship requires sincere obedience, humility and inward holiness; not merely outward religion. We must test every belief and practice by God’s Word, reject customs that promote sin or hypocrisy, and seek Christ with faith and perseverance to receive His mercy and transforming grace.</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AC397-70D4-9A54-F5C2-D482B8EDA3F0}"/>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F5FBE66D-08FA-04AB-F1E6-332E9DF5BE22}"/>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77D23B-410A-5FDB-A2B5-54D3B05D93A0}"/>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ASSIGNMENT</a:t>
            </a:r>
            <a:endParaRPr lang="en-GB" sz="2800" dirty="0">
              <a:solidFill>
                <a:srgbClr val="FFFFFF"/>
              </a:solidFill>
            </a:endParaRPr>
          </a:p>
        </p:txBody>
      </p:sp>
      <p:sp>
        <p:nvSpPr>
          <p:cNvPr id="11" name="Rectangle 10">
            <a:extLst>
              <a:ext uri="{FF2B5EF4-FFF2-40B4-BE49-F238E27FC236}">
                <a16:creationId xmlns:a16="http://schemas.microsoft.com/office/drawing/2014/main" id="{37EE3022-905D-B7D5-0598-F5B2CE72EA19}"/>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440690E-D11D-3828-9D77-F16A573510DE}"/>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726220F-64AF-5D4E-529F-4F53CD27DA00}"/>
              </a:ext>
            </a:extLst>
          </p:cNvPr>
          <p:cNvSpPr>
            <a:spLocks noGrp="1"/>
          </p:cNvSpPr>
          <p:nvPr>
            <p:ph idx="1"/>
          </p:nvPr>
        </p:nvSpPr>
        <p:spPr>
          <a:xfrm>
            <a:off x="4044601" y="686861"/>
            <a:ext cx="7681055" cy="5712217"/>
          </a:xfrm>
        </p:spPr>
        <p:txBody>
          <a:bodyPr anchor="ctr">
            <a:noAutofit/>
          </a:bodyPr>
          <a:lstStyle/>
          <a:p>
            <a:pPr marL="0" indent="0" algn="ctr">
              <a:buNone/>
            </a:pPr>
            <a:r>
              <a:rPr lang="en-GB" b="1" dirty="0"/>
              <a:t>A Christian family observes a long-standing cultural tradition that conflicts with a clear biblical command. Family members insist that refusing the practice would dishonour their parents and community.</a:t>
            </a:r>
          </a:p>
          <a:p>
            <a:pPr marL="0" indent="0" algn="ctr">
              <a:buNone/>
            </a:pPr>
            <a:r>
              <a:rPr lang="en-GB" b="1" dirty="0"/>
              <a:t>How should the believer respond </a:t>
            </a:r>
            <a:r>
              <a:rPr lang="en-GB" b="1"/>
              <a:t>to this with </a:t>
            </a:r>
            <a:r>
              <a:rPr lang="en-GB" b="1" dirty="0"/>
              <a:t>truth, humility and love? Explain how to distinguish between an acceptable cultural custom and an unscriptural tradition.</a:t>
            </a:r>
          </a:p>
          <a:p>
            <a:pPr marL="0" indent="0" algn="ctr">
              <a:buNone/>
            </a:pPr>
            <a:endParaRPr lang="en-GB" b="1" dirty="0"/>
          </a:p>
          <a:p>
            <a:pPr marL="0" indent="0" algn="ctr">
              <a:buNone/>
            </a:pPr>
            <a:r>
              <a:rPr lang="en-GB" b="1" dirty="0"/>
              <a:t>Be ready to share your answer with Bible references.</a:t>
            </a:r>
            <a:endParaRPr lang="en-US" b="1" dirty="0"/>
          </a:p>
        </p:txBody>
      </p:sp>
      <p:pic>
        <p:nvPicPr>
          <p:cNvPr id="4" name="Picture 3" descr="Logo&#10;&#10;Description automatically generated">
            <a:extLst>
              <a:ext uri="{FF2B5EF4-FFF2-40B4-BE49-F238E27FC236}">
                <a16:creationId xmlns:a16="http://schemas.microsoft.com/office/drawing/2014/main" id="{C01382DD-677B-2A4D-79A3-6BE3C1DE2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147146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REVIEW OF THE ASSIGNMENT FROM LAST STUDY</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Content Placeholder 2"/>
          <p:cNvSpPr>
            <a:spLocks noGrp="1"/>
          </p:cNvSpPr>
          <p:nvPr>
            <p:ph idx="1"/>
          </p:nvPr>
        </p:nvSpPr>
        <p:spPr>
          <a:xfrm>
            <a:off x="4044601" y="457200"/>
            <a:ext cx="7681055" cy="5952745"/>
          </a:xfrm>
        </p:spPr>
        <p:txBody>
          <a:bodyPr anchor="ctr">
            <a:noAutofit/>
          </a:bodyPr>
          <a:lstStyle/>
          <a:p>
            <a:pPr marL="0" indent="0" algn="ctr">
              <a:lnSpc>
                <a:spcPct val="100000"/>
              </a:lnSpc>
              <a:buNone/>
            </a:pPr>
            <a:r>
              <a:rPr lang="en-US" b="1" dirty="0">
                <a:ea typeface="+mn-lt"/>
                <a:cs typeface="+mn-lt"/>
              </a:rPr>
              <a:t>In what ways can you help a fellow Christian who is currently going through a storm (it could be a sudden health crisis, broken relationship or financial challenge)? Use the Scriptures and Scriptural principles to support your answer.</a:t>
            </a:r>
            <a:endParaRPr lang="en-US" dirty="0"/>
          </a:p>
          <a:p>
            <a:pPr marL="0" indent="0" algn="ctr">
              <a:lnSpc>
                <a:spcPct val="100000"/>
              </a:lnSpc>
              <a:buNone/>
            </a:pPr>
            <a:endParaRPr lang="en-US" b="1" dirty="0">
              <a:latin typeface="Calibri" panose="020F0502020204030204" pitchFamily="34" charset="0"/>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GB" altLang="en-GB" sz="2800" b="1" i="1" dirty="0">
                <a:solidFill>
                  <a:srgbClr val="FFFFFF"/>
                </a:solidFill>
                <a:latin typeface="Cambria" panose="02040503050406030204" pitchFamily="18" charset="0"/>
                <a:ea typeface="Cambria" panose="02040503050406030204" pitchFamily="18" charset="0"/>
              </a:rPr>
              <a:t> Christ’s Power over Nature</a:t>
            </a:r>
            <a:endParaRPr kumimoji="0" lang="en-GB" altLang="en-GB" sz="2800" b="1" i="1"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j-cs"/>
            </a:endParaRPr>
          </a:p>
        </p:txBody>
      </p:sp>
    </p:spTree>
    <p:extLst>
      <p:ext uri="{BB962C8B-B14F-4D97-AF65-F5344CB8AC3E}">
        <p14:creationId xmlns:p14="http://schemas.microsoft.com/office/powerpoint/2010/main" val="402866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p:cNvSpPr>
            <a:spLocks noGrp="1" noRot="1" noChangeAspect="1" noMove="1" noResize="1" noEditPoints="1" noAdjustHandles="1" noChangeArrowheads="1" noChangeShapeType="1" noTextEdit="1"/>
          </p:cNvSpPr>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17466" y="741969"/>
            <a:ext cx="3971142" cy="4962524"/>
          </a:xfrm>
        </p:spPr>
        <p:txBody>
          <a:bodyPr vert="horz" lIns="91440" tIns="45720" rIns="91440" bIns="45720" rtlCol="0" anchor="ctr">
            <a:normAutofit/>
          </a:bodyPr>
          <a:lstStyle/>
          <a:p>
            <a:pPr algn="ctr"/>
            <a:br>
              <a:rPr kumimoji="0" lang="en-US" altLang="en-US" sz="4600" b="1" i="0" u="sng" strike="noStrike" kern="1200" cap="none" spc="0" normalizeH="0" baseline="0" noProof="0" dirty="0">
                <a:ln>
                  <a:noFill/>
                </a:ln>
                <a:solidFill>
                  <a:srgbClr val="FFFFFF"/>
                </a:solidFill>
                <a:effectLst/>
                <a:uLnTx/>
                <a:uFillTx/>
                <a:latin typeface="+mj-lt"/>
                <a:ea typeface="+mj-ea"/>
                <a:cs typeface="+mj-cs"/>
              </a:rPr>
            </a:br>
            <a:r>
              <a:rPr kumimoji="0" lang="en-US" altLang="en-US" sz="4600" b="1" i="0" u="sng" strike="noStrike" kern="1200" cap="none" spc="0" normalizeH="0" baseline="0" noProof="0" dirty="0">
                <a:ln>
                  <a:noFill/>
                </a:ln>
                <a:solidFill>
                  <a:srgbClr val="FFFFFF"/>
                </a:solidFill>
                <a:effectLst/>
                <a:uLnTx/>
                <a:uFillTx/>
                <a:latin typeface="+mj-lt"/>
                <a:ea typeface="+mj-ea"/>
                <a:cs typeface="+mj-cs"/>
              </a:rPr>
              <a:t>LESSON 36</a:t>
            </a:r>
            <a:r>
              <a:rPr kumimoji="0" lang="en-US" altLang="en-US" sz="4600" b="1" i="0" u="none" strike="noStrike" kern="1200" cap="none" spc="0" normalizeH="0" baseline="0" noProof="0" dirty="0">
                <a:ln>
                  <a:noFill/>
                </a:ln>
                <a:solidFill>
                  <a:srgbClr val="FFFFFF"/>
                </a:solidFill>
                <a:effectLst/>
                <a:uLnTx/>
                <a:uFillTx/>
                <a:latin typeface="+mj-lt"/>
                <a:ea typeface="+mj-ea"/>
                <a:cs typeface="+mj-cs"/>
              </a:rPr>
              <a:t>: </a:t>
            </a:r>
            <a:br>
              <a:rPr kumimoji="0" lang="en-US" altLang="en-US" sz="4600" b="1" i="0" u="none" strike="noStrike" kern="1200" cap="none" spc="0" normalizeH="0" baseline="0" noProof="0" dirty="0">
                <a:ln>
                  <a:noFill/>
                </a:ln>
                <a:solidFill>
                  <a:srgbClr val="FFFFFF"/>
                </a:solidFill>
                <a:effectLst/>
                <a:uLnTx/>
                <a:uFillTx/>
                <a:latin typeface="+mj-lt"/>
                <a:ea typeface="+mj-ea"/>
                <a:cs typeface="+mj-cs"/>
              </a:rPr>
            </a:br>
            <a:r>
              <a:rPr lang="en-US" altLang="en-US" sz="4600" b="1" dirty="0">
                <a:solidFill>
                  <a:srgbClr val="FFFFFF"/>
                </a:solidFill>
              </a:rPr>
              <a:t>Christ exalts God’s commandments over traditions</a:t>
            </a:r>
            <a:endParaRPr lang="en-US" sz="4600" kern="1200" dirty="0">
              <a:solidFill>
                <a:srgbClr val="FFFFFF"/>
              </a:solidFill>
              <a:latin typeface="+mj-lt"/>
              <a:ea typeface="+mj-ea"/>
              <a:cs typeface="+mj-cs"/>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lvl="0" indent="0" algn="l" defTabSz="1644650">
              <a:lnSpc>
                <a:spcPct val="90000"/>
              </a:lnSpc>
              <a:spcBef>
                <a:spcPct val="0"/>
              </a:spcBef>
              <a:spcAft>
                <a:spcPct val="35000"/>
              </a:spcAft>
              <a:buNone/>
            </a:pPr>
            <a:r>
              <a:rPr lang="en-GB" sz="3200" b="1" i="0" kern="1200" baseline="0" dirty="0"/>
              <a:t>MEMORY VERSE: ……</a:t>
            </a:r>
            <a:endParaRPr lang="en-US" sz="3200" kern="1200" dirty="0"/>
          </a:p>
        </p:txBody>
      </p:sp>
      <p:sp>
        <p:nvSpPr>
          <p:cNvPr id="8" name="Freeform: Shape 7"/>
          <p:cNvSpPr/>
          <p:nvPr/>
        </p:nvSpPr>
        <p:spPr>
          <a:xfrm>
            <a:off x="5389276" y="1578634"/>
            <a:ext cx="6263640"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180975" lvl="1" indent="-180975" algn="ctr" defTabSz="1289050">
              <a:lnSpc>
                <a:spcPct val="90000"/>
              </a:lnSpc>
              <a:spcBef>
                <a:spcPct val="0"/>
              </a:spcBef>
              <a:spcAft>
                <a:spcPct val="20000"/>
              </a:spcAft>
            </a:pPr>
            <a:r>
              <a:rPr lang="en-US" sz="2800" i="1" dirty="0"/>
              <a:t>“</a:t>
            </a:r>
            <a:r>
              <a:rPr lang="en-GB" sz="2800" i="1" dirty="0"/>
              <a:t>This people draweth nigh unto me with their mouth, and </a:t>
            </a:r>
            <a:r>
              <a:rPr lang="en-GB" sz="2800" i="1" dirty="0" err="1"/>
              <a:t>honoureth</a:t>
            </a:r>
            <a:r>
              <a:rPr lang="en-GB" sz="2800" i="1" dirty="0"/>
              <a:t> me with their lips; but their heart is far from me. But in vain they do worship me, teaching for doctrines the commandments of men.” </a:t>
            </a:r>
          </a:p>
          <a:p>
            <a:pPr marL="180975" lvl="1" indent="-180975" algn="ctr" defTabSz="1289050">
              <a:lnSpc>
                <a:spcPct val="90000"/>
              </a:lnSpc>
              <a:spcBef>
                <a:spcPct val="0"/>
              </a:spcBef>
              <a:spcAft>
                <a:spcPct val="20000"/>
              </a:spcAft>
            </a:pPr>
            <a:r>
              <a:rPr lang="en-GB" sz="2800" i="1" dirty="0"/>
              <a:t>(</a:t>
            </a:r>
            <a:r>
              <a:rPr lang="en-GB" sz="2800" b="1" i="1" dirty="0"/>
              <a:t>Matthew 15:8–9</a:t>
            </a:r>
            <a:r>
              <a:rPr lang="en-GB" sz="2800" i="1" dirty="0"/>
              <a:t>).</a:t>
            </a:r>
            <a:endParaRPr lang="en-GB" sz="2400" kern="1200" dirty="0"/>
          </a:p>
        </p:txBody>
      </p:sp>
      <p:sp>
        <p:nvSpPr>
          <p:cNvPr id="3" name="Freeform: Shape 2"/>
          <p:cNvSpPr/>
          <p:nvPr/>
        </p:nvSpPr>
        <p:spPr>
          <a:xfrm>
            <a:off x="5468389" y="5227607"/>
            <a:ext cx="6263640" cy="867507"/>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8"/>
              <a:lumOff val="-11764"/>
              <a:alphaOff val="0"/>
            </a:schemeClr>
          </a:fillRef>
          <a:effectRef idx="0">
            <a:schemeClr val="accent5">
              <a:hueOff val="-6758543"/>
              <a:satOff val="-17418"/>
              <a:lumOff val="-11764"/>
              <a:alphaOff val="0"/>
            </a:schemeClr>
          </a:effectRef>
          <a:fontRef idx="minor">
            <a:schemeClr val="lt1"/>
          </a:fontRef>
        </p:style>
        <p:txBody>
          <a:bodyPr spcFirstLastPara="0" vert="horz" wrap="square" lIns="241151" tIns="241151" rIns="241151" bIns="241151" numCol="1" spcCol="1270" anchor="ctr" anchorCtr="0">
            <a:noAutofit/>
          </a:bodyPr>
          <a:lstStyle/>
          <a:p>
            <a:pPr algn="ctr" defTabSz="1644650">
              <a:lnSpc>
                <a:spcPct val="90000"/>
              </a:lnSpc>
              <a:spcBef>
                <a:spcPct val="0"/>
              </a:spcBef>
              <a:spcAft>
                <a:spcPct val="35000"/>
              </a:spcAft>
            </a:pPr>
            <a:r>
              <a:rPr lang="en-GB" sz="2800" b="1" i="0" kern="1200" baseline="0" dirty="0"/>
              <a:t>TEXT:</a:t>
            </a:r>
            <a:r>
              <a:rPr lang="en-GB" sz="2800" b="1" i="1" kern="1200" baseline="0" dirty="0"/>
              <a:t>  </a:t>
            </a:r>
            <a:r>
              <a:rPr lang="fi-FI" sz="2800" b="1" i="1" kern="1200" baseline="0" dirty="0">
                <a:latin typeface="Calibri" panose="020F0502020204030204" pitchFamily="34" charset="0"/>
                <a:sym typeface="+mn-ea"/>
              </a:rPr>
              <a:t>Matthew 15:1–39</a:t>
            </a:r>
            <a:endParaRPr lang="en-US" sz="2800" kern="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02EF74-6938-7561-648F-970075CD716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8EA1695-F958-CFD1-0325-3CA1055D0C04}"/>
              </a:ext>
            </a:extLst>
          </p:cNvPr>
          <p:cNvSpPr/>
          <p:nvPr/>
        </p:nvSpPr>
        <p:spPr>
          <a:xfrm>
            <a:off x="4037181" y="448055"/>
            <a:ext cx="7688475" cy="5951024"/>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8">
            <a:extLst>
              <a:ext uri="{FF2B5EF4-FFF2-40B4-BE49-F238E27FC236}">
                <a16:creationId xmlns:a16="http://schemas.microsoft.com/office/drawing/2014/main" id="{7F4BC8F4-22B3-D888-BCFE-923523B6A3FC}"/>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A692F196-F998-3983-D237-6282E0227AC3}"/>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INTRODUCTION</a:t>
            </a:r>
            <a:endParaRPr lang="en-GB" sz="2800" dirty="0">
              <a:solidFill>
                <a:srgbClr val="FFFFFF"/>
              </a:solidFill>
            </a:endParaRPr>
          </a:p>
        </p:txBody>
      </p:sp>
      <p:sp>
        <p:nvSpPr>
          <p:cNvPr id="11" name="Rectangle 10">
            <a:extLst>
              <a:ext uri="{FF2B5EF4-FFF2-40B4-BE49-F238E27FC236}">
                <a16:creationId xmlns:a16="http://schemas.microsoft.com/office/drawing/2014/main" id="{3A2D9BB6-97BC-D2DC-8F75-77074B2A24AD}"/>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3" name="Content Placeholder 2">
            <a:extLst>
              <a:ext uri="{FF2B5EF4-FFF2-40B4-BE49-F238E27FC236}">
                <a16:creationId xmlns:a16="http://schemas.microsoft.com/office/drawing/2014/main" id="{EBB1C039-6AFC-ECC8-75BF-3DC6FC8F75C4}"/>
              </a:ext>
            </a:extLst>
          </p:cNvPr>
          <p:cNvSpPr>
            <a:spLocks noGrp="1"/>
          </p:cNvSpPr>
          <p:nvPr>
            <p:ph idx="1"/>
          </p:nvPr>
        </p:nvSpPr>
        <p:spPr>
          <a:xfrm>
            <a:off x="4114394" y="448056"/>
            <a:ext cx="7611262" cy="5951024"/>
          </a:xfrm>
        </p:spPr>
        <p:txBody>
          <a:bodyPr anchor="ctr">
            <a:noAutofit/>
          </a:bodyPr>
          <a:lstStyle/>
          <a:p>
            <a:pPr marL="0" indent="0" algn="just">
              <a:lnSpc>
                <a:spcPct val="100000"/>
              </a:lnSpc>
              <a:buNone/>
            </a:pPr>
            <a:r>
              <a:rPr lang="en-GB" dirty="0"/>
              <a:t>Today’s study focuses on the  scribes and Pharisees corrupt habit of misrepresenting and substituting God’s word with their ideas, ceremonial traditions and preferences. Jesus exposed their error: they placed human rules above God’s commandments and used religion observances to avoid genuine obedience. Christ taught that defilement comes from a sinful heart, not outward practices. </a:t>
            </a:r>
          </a:p>
          <a:p>
            <a:pPr marL="0" indent="0" algn="just">
              <a:lnSpc>
                <a:spcPct val="100000"/>
              </a:lnSpc>
              <a:buNone/>
            </a:pPr>
            <a:r>
              <a:rPr lang="en-GB" dirty="0"/>
              <a:t>Those who approached Christ with humility and faith received mercy, healing and provision. This lesson affirms that Scripture is supreme over culture, tradition, practices of human institution and personal opinion (Mat 15:3–9; Col 2:8; 2 Tim 3:16–17).</a:t>
            </a:r>
          </a:p>
        </p:txBody>
      </p:sp>
      <p:pic>
        <p:nvPicPr>
          <p:cNvPr id="4" name="Picture 3" descr="Logo&#10;&#10;Description automatically generated">
            <a:extLst>
              <a:ext uri="{FF2B5EF4-FFF2-40B4-BE49-F238E27FC236}">
                <a16:creationId xmlns:a16="http://schemas.microsoft.com/office/drawing/2014/main" id="{6E81A339-E23E-2B46-A7F0-C59C965238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058351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037182" y="457199"/>
            <a:ext cx="7688474" cy="6068861"/>
          </a:xfrm>
        </p:spPr>
        <p:txBody>
          <a:bodyPr anchor="ctr">
            <a:noAutofit/>
          </a:bodyPr>
          <a:lstStyle/>
          <a:p>
            <a:pPr marL="514350" indent="-514350" algn="just" eaLnBrk="0" fontAlgn="base" hangingPunct="0">
              <a:lnSpc>
                <a:spcPct val="100000"/>
              </a:lnSpc>
              <a:spcBef>
                <a:spcPct val="0"/>
              </a:spcBef>
              <a:spcAft>
                <a:spcPts val="600"/>
              </a:spcAft>
              <a:buFont typeface="+mj-lt"/>
              <a:buAutoNum type="arabicPeriod"/>
              <a:defRPr/>
            </a:pPr>
            <a:r>
              <a:rPr lang="en-GB" dirty="0"/>
              <a:t>God’s Word is the final authority; every tradition and practice must agree with Scripture.</a:t>
            </a:r>
          </a:p>
          <a:p>
            <a:pPr marL="514350" indent="-514350" algn="just" eaLnBrk="0" fontAlgn="base" hangingPunct="0">
              <a:lnSpc>
                <a:spcPct val="100000"/>
              </a:lnSpc>
              <a:spcBef>
                <a:spcPct val="0"/>
              </a:spcBef>
              <a:spcAft>
                <a:spcPts val="600"/>
              </a:spcAft>
              <a:buFont typeface="+mj-lt"/>
              <a:buAutoNum type="arabicPeriod"/>
              <a:defRPr/>
            </a:pPr>
            <a:r>
              <a:rPr lang="en-GB" dirty="0"/>
              <a:t>Outward religion is empty without inward repentance, holiness and sincere obedience </a:t>
            </a:r>
          </a:p>
          <a:p>
            <a:pPr marL="514350" indent="-514350" algn="just" eaLnBrk="0" fontAlgn="base" hangingPunct="0">
              <a:lnSpc>
                <a:spcPct val="100000"/>
              </a:lnSpc>
              <a:spcBef>
                <a:spcPct val="0"/>
              </a:spcBef>
              <a:spcAft>
                <a:spcPts val="600"/>
              </a:spcAft>
              <a:buFont typeface="+mj-lt"/>
              <a:buAutoNum type="arabicPeriod"/>
              <a:defRPr/>
            </a:pPr>
            <a:r>
              <a:rPr lang="en-GB" dirty="0"/>
              <a:t>Sin begins in the heart; therefore, everyone needs salvation and spiritual cleansing through Christ.</a:t>
            </a:r>
          </a:p>
          <a:p>
            <a:pPr marL="514350" indent="-514350" algn="just" eaLnBrk="0" fontAlgn="base" hangingPunct="0">
              <a:lnSpc>
                <a:spcPct val="100000"/>
              </a:lnSpc>
              <a:spcBef>
                <a:spcPct val="0"/>
              </a:spcBef>
              <a:spcAft>
                <a:spcPts val="600"/>
              </a:spcAft>
              <a:buFont typeface="+mj-lt"/>
              <a:buAutoNum type="arabicPeriod"/>
              <a:defRPr/>
            </a:pPr>
            <a:r>
              <a:rPr lang="en-GB" dirty="0"/>
              <a:t>Believers must honour their parents and receive biblical correction with humility.</a:t>
            </a:r>
          </a:p>
          <a:p>
            <a:pPr marL="514350" indent="-514350" algn="just" eaLnBrk="0" fontAlgn="base" hangingPunct="0">
              <a:lnSpc>
                <a:spcPct val="100000"/>
              </a:lnSpc>
              <a:spcBef>
                <a:spcPct val="0"/>
              </a:spcBef>
              <a:spcAft>
                <a:spcPts val="600"/>
              </a:spcAft>
              <a:buFont typeface="+mj-lt"/>
              <a:buAutoNum type="arabicPeriod"/>
              <a:defRPr/>
            </a:pPr>
            <a:r>
              <a:rPr lang="en-GB" dirty="0"/>
              <a:t>Humble faith receives divine mercy, while true Christian ministry combines sound teaching, compassion and practical care.</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58921"/>
            <a:ext cx="3414368" cy="3801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800" b="1" dirty="0">
                <a:solidFill>
                  <a:srgbClr val="FFFFFF"/>
                </a:solidFill>
                <a:latin typeface="Cambria" panose="02040503050406030204" pitchFamily="18" charset="0"/>
              </a:rPr>
              <a:t>KEY LESSONS IN THE STUDY OF TODAY</a:t>
            </a:r>
            <a:endParaRPr lang="en-GB" altLang="en-US" sz="2800" b="1" dirty="0">
              <a:solidFill>
                <a:srgbClr val="FFFFFF"/>
              </a:solidFill>
              <a:latin typeface="Cambria" panose="02040503050406030204" pitchFamily="18" charset="0"/>
            </a:endParaRPr>
          </a:p>
        </p:txBody>
      </p:sp>
      <p:sp>
        <p:nvSpPr>
          <p:cNvPr id="2" name="Title 1"/>
          <p:cNvSpPr>
            <a:spLocks noGrp="1"/>
          </p:cNvSpPr>
          <p:nvPr>
            <p:ph type="title"/>
          </p:nvPr>
        </p:nvSpPr>
        <p:spPr>
          <a:xfrm>
            <a:off x="466344" y="4485736"/>
            <a:ext cx="3414368" cy="1818229"/>
          </a:xfrm>
        </p:spPr>
        <p:txBody>
          <a:bodyPr>
            <a:normAutofit/>
          </a:bodyPr>
          <a:lstStyle/>
          <a:p>
            <a:pPr algn="ctr"/>
            <a:r>
              <a:rPr lang="en-GB" sz="2800" b="1" i="1" dirty="0">
                <a:solidFill>
                  <a:srgbClr val="FFFFFF"/>
                </a:solidFill>
                <a:latin typeface="Cambria" panose="02040503050406030204" pitchFamily="18" charset="0"/>
                <a:ea typeface="Cambria" panose="02040503050406030204" pitchFamily="18" charset="0"/>
              </a:rPr>
              <a:t>Christ exalts God’s commandments over traditions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972D2-208E-9EBB-A07D-F3ABDB80F44F}"/>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F505FBF5-F93C-B3E5-A499-A11F7726012C}"/>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76FC7103-DC4F-ECF4-FC8D-44283E4D170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0470E2E-2978-C687-1699-63147333A6DC}"/>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49D901E-0F55-71B5-95B2-E73521B8DABB}"/>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3A51D66-29C9-B1FC-F56C-3F271253AAB9}"/>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1</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B526434-7CF2-5A32-0275-CB018C2AF6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7BB2D1BC-904E-1511-0666-6FD5BE67205B}"/>
              </a:ext>
            </a:extLst>
          </p:cNvPr>
          <p:cNvGraphicFramePr>
            <a:graphicFrameLocks noGrp="1"/>
          </p:cNvGraphicFramePr>
          <p:nvPr>
            <p:ph idx="1"/>
            <p:extLst>
              <p:ext uri="{D42A27DB-BD31-4B8C-83A1-F6EECF244321}">
                <p14:modId xmlns:p14="http://schemas.microsoft.com/office/powerpoint/2010/main" val="3094446135"/>
              </p:ext>
            </p:extLst>
          </p:nvPr>
        </p:nvGraphicFramePr>
        <p:xfrm>
          <a:off x="1620560" y="2819730"/>
          <a:ext cx="8663308"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7645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7"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2</a:t>
            </a:r>
            <a:endParaRPr lang="en-GB" sz="4000" dirty="0">
              <a:solidFill>
                <a:srgbClr val="FFFFFF"/>
              </a:solidFill>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p:cNvGraphicFramePr>
            <a:graphicFrameLocks noGrp="1"/>
          </p:cNvGraphicFramePr>
          <p:nvPr>
            <p:ph idx="1"/>
            <p:extLst>
              <p:ext uri="{D42A27DB-BD31-4B8C-83A1-F6EECF244321}">
                <p14:modId xmlns:p14="http://schemas.microsoft.com/office/powerpoint/2010/main" val="2309874658"/>
              </p:ext>
            </p:extLst>
          </p:nvPr>
        </p:nvGraphicFramePr>
        <p:xfrm>
          <a:off x="644056" y="2615979"/>
          <a:ext cx="10591791"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1A721-1AF0-7B24-99FF-5C00F835AE43}"/>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EAA8DE15-7CEA-49F0-95D2-2E28974A8841}"/>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A35F4C7A-4010-4EE2-94E5-FF15B68344DB}"/>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F4778B5-557B-8D9D-9669-035F0D748255}"/>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46116EE-8A15-5207-6E36-36872F671225}"/>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B5593FC-A334-2C40-F804-379EC13B4F72}"/>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3</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F401C03-15E1-11E6-A179-35BD741C0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126B2D8D-FB54-7DB7-7D99-F1CEBB1A4561}"/>
              </a:ext>
            </a:extLst>
          </p:cNvPr>
          <p:cNvGraphicFramePr>
            <a:graphicFrameLocks noGrp="1"/>
          </p:cNvGraphicFramePr>
          <p:nvPr>
            <p:ph idx="1"/>
            <p:extLst>
              <p:ext uri="{D42A27DB-BD31-4B8C-83A1-F6EECF244321}">
                <p14:modId xmlns:p14="http://schemas.microsoft.com/office/powerpoint/2010/main" val="1781833456"/>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96636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D4E36-5B3D-9763-7A0C-F6E0C4DB05E7}"/>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0BAC3C3E-0748-3ACD-6A3A-631331157B18}"/>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8E5F75BE-1917-1166-B928-15EA09353574}"/>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14AE07F-3CCB-779F-2E12-1C4F8793A32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98027C-0BE8-CCD7-D815-9E745DC7D3E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4</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29953CF1-8063-D0BC-4ED5-2B41F2EBCD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F8DF4A3E-435E-F722-39A1-574728FC86C4}"/>
              </a:ext>
            </a:extLst>
          </p:cNvPr>
          <p:cNvGraphicFramePr>
            <a:graphicFrameLocks noGrp="1"/>
          </p:cNvGraphicFramePr>
          <p:nvPr>
            <p:ph idx="1"/>
            <p:extLst>
              <p:ext uri="{D42A27DB-BD31-4B8C-83A1-F6EECF244321}">
                <p14:modId xmlns:p14="http://schemas.microsoft.com/office/powerpoint/2010/main" val="99304972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65174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6379</TotalTime>
  <Words>954</Words>
  <Application>Microsoft Office PowerPoint</Application>
  <PresentationFormat>Widescreen</PresentationFormat>
  <Paragraphs>72</Paragraphs>
  <Slides>14</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Arial</vt:lpstr>
      <vt:lpstr>Calibri</vt:lpstr>
      <vt:lpstr>Calibri Light</vt:lpstr>
      <vt:lpstr>Cambria</vt:lpstr>
      <vt:lpstr>Office Theme</vt:lpstr>
      <vt:lpstr>SEARCH THE SCRIPTURES</vt:lpstr>
      <vt:lpstr>REVIEW OF THE ASSIGNMENT FROM LAST STUDY</vt:lpstr>
      <vt:lpstr> LESSON 36:  Christ exalts God’s commandments over traditions</vt:lpstr>
      <vt:lpstr>INTRODUCTION</vt:lpstr>
      <vt:lpstr>Christ exalts God’s commandments over traditions</vt:lpstr>
      <vt:lpstr>QUESTION 1</vt:lpstr>
      <vt:lpstr>QUESTION 2</vt:lpstr>
      <vt:lpstr>QUESTION 3</vt:lpstr>
      <vt:lpstr>QUESTION 4</vt:lpstr>
      <vt:lpstr>QUESTION 5</vt:lpstr>
      <vt:lpstr>QUESTION 6</vt:lpstr>
      <vt:lpstr>QUESTION 7</vt:lpstr>
      <vt:lpstr>CONCLUSION</vt:lpstr>
      <vt:lpstr>ASSIGNMENT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 THE SCRIPTURES</dc:title>
  <dc:creator>G. ANOKYE</dc:creator>
  <cp:lastModifiedBy>AMS Pastor Imole Kayode</cp:lastModifiedBy>
  <cp:revision>254</cp:revision>
  <dcterms:modified xsi:type="dcterms:W3CDTF">2026-08-04T13:27:18Z</dcterms:modified>
</cp:coreProperties>
</file>