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98" r:id="rId5"/>
    <p:sldId id="287" r:id="rId6"/>
    <p:sldId id="283" r:id="rId7"/>
    <p:sldId id="276" r:id="rId8"/>
    <p:sldId id="297" r:id="rId9"/>
    <p:sldId id="292" r:id="rId10"/>
    <p:sldId id="300" r:id="rId11"/>
    <p:sldId id="269" r:id="rId12"/>
    <p:sldId id="302"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CE8ED1-FFD6-41AB-9B09-2005D956EE10}" v="4" dt="2026-10-13T17:55:13.7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95" autoAdjust="0"/>
    <p:restoredTop sz="89398" autoAdjust="0"/>
  </p:normalViewPr>
  <p:slideViewPr>
    <p:cSldViewPr snapToGrid="0">
      <p:cViewPr varScale="1">
        <p:scale>
          <a:sx n="70" d="100"/>
          <a:sy n="70" d="100"/>
        </p:scale>
        <p:origin x="43" y="15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modSld">
      <pc:chgData name="DCLM NL" userId="57f3ed0d-ae9c-485c-9738-6351eaddc248" providerId="ADAL" clId="{DB9D4196-092C-4817-BE64-F00FCE99FF6D}" dt="2026-10-13T17:56:26.247" v="6" actId="20577"/>
      <pc:docMkLst>
        <pc:docMk/>
      </pc:docMkLst>
      <pc:sldChg chg="modSp">
        <pc:chgData name="DCLM NL" userId="57f3ed0d-ae9c-485c-9738-6351eaddc248" providerId="ADAL" clId="{DB9D4196-092C-4817-BE64-F00FCE99FF6D}" dt="2026-10-11T13:05:26.760" v="2" actId="313"/>
        <pc:sldMkLst>
          <pc:docMk/>
          <pc:sldMk cId="0" sldId="276"/>
        </pc:sldMkLst>
        <pc:graphicFrameChg chg="mod">
          <ac:chgData name="DCLM NL" userId="57f3ed0d-ae9c-485c-9738-6351eaddc248" providerId="ADAL" clId="{DB9D4196-092C-4817-BE64-F00FCE99FF6D}" dt="2026-10-11T13:05:26.760" v="2" actId="313"/>
          <ac:graphicFrameMkLst>
            <pc:docMk/>
            <pc:sldMk cId="0" sldId="276"/>
            <ac:graphicFrameMk id="6" creationId="{00000000-0000-0000-0000-000000000000}"/>
          </ac:graphicFrameMkLst>
        </pc:graphicFrameChg>
      </pc:sldChg>
      <pc:sldChg chg="modSp mod">
        <pc:chgData name="DCLM NL" userId="57f3ed0d-ae9c-485c-9738-6351eaddc248" providerId="ADAL" clId="{DB9D4196-092C-4817-BE64-F00FCE99FF6D}" dt="2026-10-13T17:55:23.057" v="5" actId="114"/>
        <pc:sldMkLst>
          <pc:docMk/>
          <pc:sldMk cId="402866119" sldId="294"/>
        </pc:sldMkLst>
        <pc:spChg chg="mod">
          <ac:chgData name="DCLM NL" userId="57f3ed0d-ae9c-485c-9738-6351eaddc248" providerId="ADAL" clId="{DB9D4196-092C-4817-BE64-F00FCE99FF6D}" dt="2026-10-13T17:55:23.057" v="5" actId="114"/>
          <ac:spMkLst>
            <pc:docMk/>
            <pc:sldMk cId="402866119" sldId="294"/>
            <ac:spMk id="3" creationId="{00000000-0000-0000-0000-000000000000}"/>
          </ac:spMkLst>
        </pc:spChg>
      </pc:sldChg>
      <pc:sldChg chg="modSp">
        <pc:chgData name="DCLM NL" userId="57f3ed0d-ae9c-485c-9738-6351eaddc248" providerId="ADAL" clId="{DB9D4196-092C-4817-BE64-F00FCE99FF6D}" dt="2026-10-11T12:42:55.661" v="0" actId="20578"/>
        <pc:sldMkLst>
          <pc:docMk/>
          <pc:sldMk cId="3058351110" sldId="298"/>
        </pc:sldMkLst>
        <pc:spChg chg="mod">
          <ac:chgData name="DCLM NL" userId="57f3ed0d-ae9c-485c-9738-6351eaddc248" providerId="ADAL" clId="{DB9D4196-092C-4817-BE64-F00FCE99FF6D}" dt="2026-10-11T12:42:55.661" v="0" actId="20578"/>
          <ac:spMkLst>
            <pc:docMk/>
            <pc:sldMk cId="3058351110" sldId="298"/>
            <ac:spMk id="3" creationId="{EBB1C039-6AFC-ECC8-75BF-3DC6FC8F75C4}"/>
          </ac:spMkLst>
        </pc:spChg>
      </pc:sldChg>
      <pc:sldChg chg="modSp mod">
        <pc:chgData name="DCLM NL" userId="57f3ed0d-ae9c-485c-9738-6351eaddc248" providerId="ADAL" clId="{DB9D4196-092C-4817-BE64-F00FCE99FF6D}" dt="2026-10-13T17:56:26.247" v="6" actId="20577"/>
        <pc:sldMkLst>
          <pc:docMk/>
          <pc:sldMk cId="1818898858" sldId="302"/>
        </pc:sldMkLst>
        <pc:spChg chg="mod">
          <ac:chgData name="DCLM NL" userId="57f3ed0d-ae9c-485c-9738-6351eaddc248" providerId="ADAL" clId="{DB9D4196-092C-4817-BE64-F00FCE99FF6D}" dt="2026-10-13T17:56:26.247" v="6" actId="20577"/>
          <ac:spMkLst>
            <pc:docMk/>
            <pc:sldMk cId="1818898858" sldId="302"/>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How can believers live daily as true ambassadors of God? </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Exodus 7:1-2,6; 2 Corinth. 5:20</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How are we to understand the phrase “I will harden Pharoah’s heart?”</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Exod. 10:3; 1 Timothy 2:4-6, Romans 1:21,28</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is God’s wish for every sinner and backslider? </a:t>
          </a:r>
        </a:p>
        <a:p>
          <a:pPr algn="ctr">
            <a:lnSpc>
              <a:spcPct val="100000"/>
            </a:lnSpc>
            <a:spcBef>
              <a:spcPct val="0"/>
            </a:spcBef>
            <a:spcAft>
              <a:spcPts val="600"/>
            </a:spcAft>
          </a:pPr>
          <a:r>
            <a:rPr lang="en-US" sz="3200" b="1" i="1" kern="1200" dirty="0"/>
            <a:t>2 Peter 3:9; Ezekiel 33:11</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are the vital marks of sincere repentance?</a:t>
          </a:r>
        </a:p>
        <a:p>
          <a:pPr algn="ctr">
            <a:lnSpc>
              <a:spcPct val="100000"/>
            </a:lnSpc>
            <a:spcBef>
              <a:spcPct val="0"/>
            </a:spcBef>
            <a:spcAft>
              <a:spcPts val="600"/>
            </a:spcAft>
          </a:pPr>
          <a:r>
            <a:rPr lang="en-US" sz="3200" b="1" i="1" dirty="0"/>
            <a:t>John 8:11; Psalms 42:1,2</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39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can one avoid the impending judgement on the unrepentant here and hereafter?</a:t>
          </a:r>
          <a:r>
            <a:rPr lang="fi-FI" sz="3200" b="1" i="1" dirty="0"/>
            <a:t> </a:t>
          </a:r>
        </a:p>
        <a:p>
          <a:pPr algn="ctr">
            <a:lnSpc>
              <a:spcPct val="100000"/>
            </a:lnSpc>
            <a:spcBef>
              <a:spcPct val="0"/>
            </a:spcBef>
            <a:spcAft>
              <a:spcPts val="600"/>
            </a:spcAft>
          </a:pPr>
          <a:r>
            <a:rPr lang="fi-FI" sz="3200" b="1" i="1" dirty="0"/>
            <a:t>Acts 17:30,31; Acts 3:19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believers live daily as true ambassadors of God? </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Exodus 7:1-2,6; 2 Corinth. 5:20</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are we to understand the phrase “I will harden Pharoah’s heart?”</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Exod. 10:3; 1 Timothy 2:4-6, Romans 1:21,28</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is God’s wish for every sinner and backslider? </a:t>
          </a:r>
        </a:p>
        <a:p>
          <a:pPr marL="0" lvl="0" indent="0" algn="ctr" defTabSz="1422400">
            <a:lnSpc>
              <a:spcPct val="100000"/>
            </a:lnSpc>
            <a:spcBef>
              <a:spcPct val="0"/>
            </a:spcBef>
            <a:spcAft>
              <a:spcPts val="600"/>
            </a:spcAft>
            <a:buNone/>
          </a:pPr>
          <a:r>
            <a:rPr lang="en-US" sz="3200" b="1" i="1" kern="1200" dirty="0"/>
            <a:t>2 Peter 3:9; Ezekiel 33:11</a:t>
          </a:r>
          <a:endParaRPr lang="en-GB" sz="3200" b="1" i="1" kern="1200" dirty="0"/>
        </a:p>
      </dsp:txBody>
      <dsp:txXfrm>
        <a:off x="2383870" y="596011"/>
        <a:ext cx="6687804"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3536" y="1387"/>
          <a:ext cx="65730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1252" y="502717"/>
          <a:ext cx="65730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are the vital marks of sincere repentance?</a:t>
          </a:r>
        </a:p>
        <a:p>
          <a:pPr marL="0" lvl="0" indent="0" algn="ctr" defTabSz="1422400">
            <a:lnSpc>
              <a:spcPct val="100000"/>
            </a:lnSpc>
            <a:spcBef>
              <a:spcPct val="0"/>
            </a:spcBef>
            <a:spcAft>
              <a:spcPts val="600"/>
            </a:spcAft>
            <a:buNone/>
          </a:pPr>
          <a:r>
            <a:rPr lang="en-US" sz="3200" b="1" i="1" kern="1200" dirty="0"/>
            <a:t>John 8:11; Psalms 42:1,2</a:t>
          </a:r>
          <a:endParaRPr lang="en-GB" sz="3200" b="1" i="1" kern="1200" dirty="0"/>
        </a:p>
      </dsp:txBody>
      <dsp:txXfrm>
        <a:off x="2534546" y="596011"/>
        <a:ext cx="6386452"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can one avoid the impending judgement on the unrepentant here and hereafter?</a:t>
          </a:r>
          <a:r>
            <a:rPr lang="fi-FI" sz="3200" b="1" i="1" kern="1200" dirty="0"/>
            <a:t> </a:t>
          </a:r>
        </a:p>
        <a:p>
          <a:pPr marL="0" lvl="0" indent="0" algn="ctr" defTabSz="1422400">
            <a:lnSpc>
              <a:spcPct val="100000"/>
            </a:lnSpc>
            <a:spcBef>
              <a:spcPct val="0"/>
            </a:spcBef>
            <a:spcAft>
              <a:spcPts val="600"/>
            </a:spcAft>
            <a:buNone/>
          </a:pPr>
          <a:r>
            <a:rPr lang="fi-FI" sz="3200" b="1" i="1" kern="1200" dirty="0"/>
            <a:t>Acts 17:30,31; Acts 3:19</a:t>
          </a:r>
          <a:endParaRPr lang="en-GB" sz="3200" b="1" i="1" kern="1200" dirty="0"/>
        </a:p>
      </dsp:txBody>
      <dsp:txXfrm>
        <a:off x="2735732" y="596011"/>
        <a:ext cx="5984079"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BDB0B-5F04-379B-4C8E-2276ABB77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AAAC7-A505-986B-EBE5-B356084D1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E433C-0B5A-2824-F16E-8CBEA79DDF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0E537B-4B7F-9786-F58A-4F30BBEE2BE7}"/>
              </a:ext>
            </a:extLst>
          </p:cNvPr>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70421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B2CD5-DD4C-D42E-ABAB-60FF1C7C4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1D7A6-B49D-F536-E67B-07C77BDBE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02E26-0070-7A1D-6013-1C27319FC8E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L"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6C6E321-62F9-7165-343E-D4DE6CAF14FC}"/>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2288458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2635277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924743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01-11-2026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8" y="457200"/>
            <a:ext cx="7534048" cy="5952745"/>
          </a:xfrm>
        </p:spPr>
        <p:txBody>
          <a:bodyPr anchor="ctr">
            <a:noAutofit/>
          </a:bodyPr>
          <a:lstStyle/>
          <a:p>
            <a:pPr marL="0" indent="0" algn="ctr">
              <a:lnSpc>
                <a:spcPct val="100000"/>
              </a:lnSpc>
              <a:buNone/>
            </a:pPr>
            <a:endParaRPr lang="en-US" b="1" dirty="0">
              <a:latin typeface="Calibri" panose="020F0502020204030204" pitchFamily="34" charset="0"/>
            </a:endParaRPr>
          </a:p>
          <a:p>
            <a:pPr marL="0" indent="0" algn="ctr">
              <a:lnSpc>
                <a:spcPct val="100000"/>
              </a:lnSpc>
              <a:buNone/>
            </a:pPr>
            <a:r>
              <a:rPr lang="en-US" altLang="en-US" b="1" dirty="0"/>
              <a:t>You have just prayed through to the will of God in marriage. To your dismay, the person has a visible  physical disability. You are absolutely persuaded in your mind that this is God’s choice. You are now confused. Learning from Moses’ parents’ response to Pharaoh’s edict, what would you do?</a:t>
            </a:r>
          </a:p>
          <a:p>
            <a:pPr marL="0" indent="0" algn="ctr">
              <a:lnSpc>
                <a:spcPct val="100000"/>
              </a:lnSpc>
              <a:buNone/>
            </a:pPr>
            <a:r>
              <a:rPr lang="en-US" b="1" i="1" dirty="0">
                <a:solidFill>
                  <a:srgbClr val="000000"/>
                </a:solidFill>
                <a:ea typeface="+mn-lt"/>
                <a:cs typeface="+mn-lt"/>
              </a:rPr>
              <a:t>Volunteers please!</a:t>
            </a:r>
            <a:endParaRPr lang="en-US" b="1" i="1" dirty="0">
              <a:latin typeface="Calibri" panose="020F0502020204030204" pitchFamily="34" charset="0"/>
            </a:endParaRPr>
          </a:p>
          <a:p>
            <a:pPr marL="0" indent="0" algn="ctr">
              <a:lnSpc>
                <a:spcPct val="10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The birth, Call and Commission of Moses</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600" b="1" i="0" u="sng" strike="noStrike" kern="1200" cap="none" spc="0" normalizeH="0" baseline="0" noProof="0" dirty="0">
                <a:ln>
                  <a:noFill/>
                </a:ln>
                <a:solidFill>
                  <a:srgbClr val="FFFFFF"/>
                </a:solidFill>
                <a:effectLst/>
                <a:uLnTx/>
                <a:uFillTx/>
                <a:latin typeface="+mj-lt"/>
                <a:ea typeface="+mj-ea"/>
                <a:cs typeface="+mj-cs"/>
              </a:rPr>
            </a:br>
            <a:r>
              <a:rPr kumimoji="0" lang="en-US" altLang="en-US" sz="4600" b="1" i="0" u="sng" strike="noStrike" kern="1200" cap="none" spc="0" normalizeH="0" baseline="0" noProof="0" dirty="0">
                <a:ln>
                  <a:noFill/>
                </a:ln>
                <a:solidFill>
                  <a:srgbClr val="FFFFFF"/>
                </a:solidFill>
                <a:effectLst/>
                <a:uLnTx/>
                <a:uFillTx/>
                <a:latin typeface="+mj-lt"/>
                <a:ea typeface="+mj-ea"/>
                <a:cs typeface="+mj-cs"/>
              </a:rPr>
              <a:t>LESSON </a:t>
            </a:r>
            <a:r>
              <a:rPr lang="en-US" altLang="en-US" sz="4600" b="1" u="sng" dirty="0">
                <a:solidFill>
                  <a:srgbClr val="FFFFFF"/>
                </a:solidFill>
              </a:rPr>
              <a:t>43</a:t>
            </a: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Divine Judgment on Egypt</a:t>
            </a:r>
            <a:endParaRPr lang="en-US" sz="46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22419" y="1938051"/>
            <a:ext cx="6518208" cy="3169212"/>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“And the Lord said unto Moses, Yet will I bring one plague more upon Pharaoh, and upon Egypt; afterwards he will let you go hence: when he shall let you go, he shall surely thrust you out hence altogether</a:t>
            </a:r>
            <a:r>
              <a:rPr lang="en-GB" sz="2800" i="1" dirty="0"/>
              <a:t>.” </a:t>
            </a:r>
          </a:p>
          <a:p>
            <a:pPr marL="180975" lvl="1" indent="-180975" algn="ctr" defTabSz="1289050">
              <a:lnSpc>
                <a:spcPct val="90000"/>
              </a:lnSpc>
              <a:spcBef>
                <a:spcPct val="0"/>
              </a:spcBef>
              <a:spcAft>
                <a:spcPct val="20000"/>
              </a:spcAft>
            </a:pPr>
            <a:r>
              <a:rPr lang="en-GB" sz="2800" i="1" dirty="0"/>
              <a:t>(</a:t>
            </a:r>
            <a:r>
              <a:rPr lang="en-GB" sz="2800" b="1" i="1" dirty="0"/>
              <a:t>Genesis 11:1</a:t>
            </a:r>
            <a:r>
              <a:rPr lang="en-GB" sz="2800" i="1" dirty="0"/>
              <a:t>).</a:t>
            </a:r>
            <a:endParaRPr lang="en-GB" sz="2400" kern="1200" dirty="0"/>
          </a:p>
        </p:txBody>
      </p:sp>
      <p:sp>
        <p:nvSpPr>
          <p:cNvPr id="3" name="Freeform: Shape 2"/>
          <p:cNvSpPr/>
          <p:nvPr/>
        </p:nvSpPr>
        <p:spPr>
          <a:xfrm>
            <a:off x="5468389" y="5107263"/>
            <a:ext cx="6263640" cy="987851"/>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fi-FI" sz="2800" b="1" i="1" dirty="0">
                <a:latin typeface="Calibri" panose="020F0502020204030204" pitchFamily="34" charset="0"/>
                <a:sym typeface="+mn-ea"/>
              </a:rPr>
              <a:t>Exodus 7 - 11</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02EF74-6938-7561-648F-970075CD716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8EA1695-F958-CFD1-0325-3CA1055D0C04}"/>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a:extLst>
              <a:ext uri="{FF2B5EF4-FFF2-40B4-BE49-F238E27FC236}">
                <a16:creationId xmlns:a16="http://schemas.microsoft.com/office/drawing/2014/main" id="{7F4BC8F4-22B3-D888-BCFE-923523B6A3FC}"/>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692F196-F998-3983-D237-6282E0227AC3}"/>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a:extLst>
              <a:ext uri="{FF2B5EF4-FFF2-40B4-BE49-F238E27FC236}">
                <a16:creationId xmlns:a16="http://schemas.microsoft.com/office/drawing/2014/main" id="{3A2D9BB6-97BC-D2DC-8F75-77074B2A24AD}"/>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a:extLst>
              <a:ext uri="{FF2B5EF4-FFF2-40B4-BE49-F238E27FC236}">
                <a16:creationId xmlns:a16="http://schemas.microsoft.com/office/drawing/2014/main" id="{EBB1C039-6AFC-ECC8-75BF-3DC6FC8F75C4}"/>
              </a:ext>
            </a:extLst>
          </p:cNvPr>
          <p:cNvSpPr>
            <a:spLocks noGrp="1"/>
          </p:cNvSpPr>
          <p:nvPr>
            <p:ph idx="1"/>
          </p:nvPr>
        </p:nvSpPr>
        <p:spPr>
          <a:xfrm>
            <a:off x="4114394" y="448056"/>
            <a:ext cx="7611262" cy="5951023"/>
          </a:xfrm>
        </p:spPr>
        <p:txBody>
          <a:bodyPr anchor="ctr">
            <a:noAutofit/>
          </a:bodyPr>
          <a:lstStyle/>
          <a:p>
            <a:pPr marL="0" indent="0" algn="just">
              <a:lnSpc>
                <a:spcPct val="100000"/>
              </a:lnSpc>
              <a:buNone/>
            </a:pPr>
            <a:r>
              <a:rPr lang="en-US" dirty="0"/>
              <a:t>In the text under consideration, we read of the beginning of God’s mighty deliverance of the Israelites from their captivity in Egypt.</a:t>
            </a:r>
          </a:p>
          <a:p>
            <a:pPr marL="0" indent="0" algn="just">
              <a:lnSpc>
                <a:spcPct val="100000"/>
              </a:lnSpc>
              <a:buNone/>
            </a:pPr>
            <a:r>
              <a:rPr lang="en-US" dirty="0"/>
              <a:t>God displayed His mighty power as the Redeemer through the plagues He put upon Egypt. We learn of the authority and boldness of Moses, the humiliation of Pharoah and the judgment of the gods of Egypt.</a:t>
            </a:r>
          </a:p>
          <a:p>
            <a:pPr marL="0" indent="0" algn="just">
              <a:lnSpc>
                <a:spcPct val="100000"/>
              </a:lnSpc>
              <a:buNone/>
            </a:pPr>
            <a:r>
              <a:rPr lang="en-US" dirty="0"/>
              <a:t>All these show us that God both love as well as a God of justice; He will not spare those who harden themselves against His purposes.</a:t>
            </a:r>
          </a:p>
        </p:txBody>
      </p:sp>
      <p:pic>
        <p:nvPicPr>
          <p:cNvPr id="4" name="Picture 3" descr="Logo&#10;&#10;Description automatically generated">
            <a:extLst>
              <a:ext uri="{FF2B5EF4-FFF2-40B4-BE49-F238E27FC236}">
                <a16:creationId xmlns:a16="http://schemas.microsoft.com/office/drawing/2014/main" id="{6E81A339-E23E-2B46-A7F0-C59C96523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058351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r>
              <a:rPr lang="en-US" dirty="0"/>
              <a:t>Like Moses, believers are God’s ambassadors, endued with authority to execute His counsel.</a:t>
            </a:r>
          </a:p>
          <a:p>
            <a:pPr marL="514350" indent="-514350" algn="just" eaLnBrk="0" fontAlgn="base" hangingPunct="0">
              <a:lnSpc>
                <a:spcPct val="100000"/>
              </a:lnSpc>
              <a:spcBef>
                <a:spcPct val="0"/>
              </a:spcBef>
              <a:spcAft>
                <a:spcPts val="600"/>
              </a:spcAft>
              <a:buFont typeface="+mj-lt"/>
              <a:buAutoNum type="arabicPeriod"/>
              <a:defRPr/>
            </a:pPr>
            <a:r>
              <a:rPr lang="en-GB" dirty="0"/>
              <a:t>We should preach the unchanging message of the gospel: repentance toward God and faith to our Lord Jesus Christ.</a:t>
            </a:r>
          </a:p>
          <a:p>
            <a:pPr marL="514350" indent="-514350" algn="just" eaLnBrk="0" fontAlgn="base" hangingPunct="0">
              <a:lnSpc>
                <a:spcPct val="100000"/>
              </a:lnSpc>
              <a:spcBef>
                <a:spcPct val="0"/>
              </a:spcBef>
              <a:spcAft>
                <a:spcPts val="600"/>
              </a:spcAft>
              <a:buFont typeface="+mj-lt"/>
              <a:buAutoNum type="arabicPeriod"/>
              <a:defRPr/>
            </a:pPr>
            <a:r>
              <a:rPr lang="en-US" dirty="0"/>
              <a:t>Our earthly and eternal destinies are largely products of our choices, and not a matter of fate or predestination.</a:t>
            </a:r>
          </a:p>
          <a:p>
            <a:pPr marL="514350" indent="-514350" algn="just" eaLnBrk="0" fontAlgn="base" hangingPunct="0">
              <a:lnSpc>
                <a:spcPct val="100000"/>
              </a:lnSpc>
              <a:spcBef>
                <a:spcPct val="0"/>
              </a:spcBef>
              <a:spcAft>
                <a:spcPts val="600"/>
              </a:spcAft>
              <a:buFont typeface="+mj-lt"/>
              <a:buAutoNum type="arabicPeriod"/>
              <a:defRPr/>
            </a:pPr>
            <a:r>
              <a:rPr lang="en-US" dirty="0"/>
              <a:t>True repentance produces a change of heart and action and the desire to do God’s biddings.</a:t>
            </a:r>
          </a:p>
          <a:p>
            <a:pPr marL="514350" indent="-514350" algn="just" eaLnBrk="0" fontAlgn="base" hangingPunct="0">
              <a:lnSpc>
                <a:spcPct val="100000"/>
              </a:lnSpc>
              <a:spcBef>
                <a:spcPct val="0"/>
              </a:spcBef>
              <a:spcAft>
                <a:spcPts val="600"/>
              </a:spcAft>
              <a:buFont typeface="+mj-lt"/>
              <a:buAutoNum type="arabicPeriod"/>
              <a:defRPr/>
            </a:pPr>
            <a:r>
              <a:rPr lang="en-US" dirty="0"/>
              <a:t>God’s wrath will eventually be visited upon the unrepentant as seen in the plagues in Egypt.</a:t>
            </a:r>
          </a:p>
          <a:p>
            <a:pPr marL="514350" indent="-514350" algn="just" eaLnBrk="0" fontAlgn="base" hangingPunct="0">
              <a:lnSpc>
                <a:spcPct val="100000"/>
              </a:lnSpc>
              <a:spcBef>
                <a:spcPct val="0"/>
              </a:spcBef>
              <a:spcAft>
                <a:spcPts val="600"/>
              </a:spcAft>
              <a:buFont typeface="+mj-lt"/>
              <a:buAutoNum type="arabicPeriod"/>
              <a:defRPr/>
            </a:pPr>
            <a:endParaRPr lang="en-US" dirty="0"/>
          </a:p>
          <a:p>
            <a:pPr marL="514350" indent="-514350" algn="just" eaLnBrk="0" fontAlgn="base" hangingPunct="0">
              <a:lnSpc>
                <a:spcPct val="100000"/>
              </a:lnSpc>
              <a:spcBef>
                <a:spcPct val="0"/>
              </a:spcBef>
              <a:spcAft>
                <a:spcPts val="600"/>
              </a:spcAft>
              <a:buFont typeface="+mj-lt"/>
              <a:buAutoNum type="arabicPeriod"/>
              <a:defRPr/>
            </a:pPr>
            <a:endParaRPr lang="en-US"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ea typeface="Cambria" panose="02040503050406030204" pitchFamily="18" charset="0"/>
              </a:rPr>
              <a:t>Divine Judgment on Egypt</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268144097"/>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929013413"/>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362351276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380686062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EE1E6-4D7C-7088-DA03-70426467350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7F001C2-F025-7CE6-50BD-8327A3B4EA4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1E20A51-5499-9F81-674E-876488C1F2F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9322F8-9540-4F4A-CE53-BCEC28DA362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04F5E0A-6B67-708C-CB10-D5DBF2AE10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D19265-975E-E675-1A43-BE37C7FEF3F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CBAD636-185A-0DBE-A4AF-FDF84D4A9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B5E2BDD-C3DE-D6FB-C39F-57C32FC8F0C3}"/>
              </a:ext>
            </a:extLst>
          </p:cNvPr>
          <p:cNvGraphicFramePr>
            <a:graphicFrameLocks noGrp="1"/>
          </p:cNvGraphicFramePr>
          <p:nvPr>
            <p:ph idx="1"/>
            <p:extLst>
              <p:ext uri="{D42A27DB-BD31-4B8C-83A1-F6EECF244321}">
                <p14:modId xmlns:p14="http://schemas.microsoft.com/office/powerpoint/2010/main" val="72057256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93946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446334"/>
            <a:ext cx="7681055" cy="5952745"/>
          </a:xfrm>
        </p:spPr>
        <p:txBody>
          <a:bodyPr anchor="ctr">
            <a:noAutofit/>
          </a:bodyPr>
          <a:lstStyle/>
          <a:p>
            <a:pPr marL="0" indent="0" algn="ctr">
              <a:buNone/>
            </a:pPr>
            <a:r>
              <a:rPr lang="en-US" b="1" dirty="0"/>
              <a:t>God is not willing that any sinner should perish; yet sin will inevitably be punished. </a:t>
            </a:r>
          </a:p>
          <a:p>
            <a:pPr marL="0" indent="0" algn="ctr">
              <a:buNone/>
            </a:pPr>
            <a:r>
              <a:rPr lang="en-US" b="1" dirty="0"/>
              <a:t>God sends warnings and chastises us in order to bring us to submission, to save and deliver those held in bondage. If the sinner repents, God shows mercy, otherwise the sinner will not escape the final judgement.</a:t>
            </a:r>
          </a:p>
          <a:p>
            <a:pPr marL="0" indent="0" algn="ctr">
              <a:buNone/>
            </a:pP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lang="en-GB" sz="2800" b="1" dirty="0">
                <a:solidFill>
                  <a:srgbClr val="FFFFFF"/>
                </a:solidFill>
                <a:latin typeface="Cambria" panose="02040503050406030204" pitchFamily="18" charset="0"/>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37181" y="457200"/>
            <a:ext cx="7688475" cy="5941879"/>
          </a:xfrm>
        </p:spPr>
        <p:txBody>
          <a:bodyPr anchor="ctr">
            <a:noAutofit/>
          </a:bodyPr>
          <a:lstStyle/>
          <a:p>
            <a:pPr marL="0" indent="0" algn="ctr">
              <a:buNone/>
              <a:tabLst/>
            </a:pPr>
            <a:r>
              <a:rPr lang="en-US" b="1" dirty="0"/>
              <a:t>You went out for evangelism and met a person who believes in the idea of PREDETERMINATION; with scriptural references, how will you explain to such  person the falsehood of </a:t>
            </a:r>
            <a:r>
              <a:rPr lang="en-US" b="1"/>
              <a:t>that ideology?</a:t>
            </a:r>
            <a:endParaRPr lang="en-US" b="1" dirty="0"/>
          </a:p>
          <a:p>
            <a:pPr marL="0" indent="0" algn="ctr">
              <a:buNone/>
              <a:tabLst/>
            </a:pPr>
            <a:r>
              <a:rPr lang="en-US" b="1" dirty="0"/>
              <a:t>Be ready to discuss your answer with</a:t>
            </a:r>
          </a:p>
          <a:p>
            <a:pPr marL="0" indent="0" algn="ctr">
              <a:buNone/>
              <a:tabLst/>
            </a:pPr>
            <a:r>
              <a:rPr lang="en-US" b="1" dirty="0"/>
              <a:t>Bible references.</a:t>
            </a:r>
          </a:p>
          <a:p>
            <a:pPr marL="0" indent="0" algn="ctr">
              <a:buNone/>
            </a:pP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8188988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1055</TotalTime>
  <Words>564</Words>
  <Application>Microsoft Office PowerPoint</Application>
  <PresentationFormat>Widescreen</PresentationFormat>
  <Paragraphs>58</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43:   Divine Judgment on Egypt</vt:lpstr>
      <vt:lpstr>INTRODUCTION</vt:lpstr>
      <vt:lpstr>Divine Judgment on Egypt</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301</cp:revision>
  <dcterms:modified xsi:type="dcterms:W3CDTF">2026-10-13T17:56:35Z</dcterms:modified>
</cp:coreProperties>
</file>