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9.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4"/>
  </p:notesMasterIdLst>
  <p:sldIdLst>
    <p:sldId id="256" r:id="rId2"/>
    <p:sldId id="294" r:id="rId3"/>
    <p:sldId id="258" r:id="rId4"/>
    <p:sldId id="298" r:id="rId5"/>
    <p:sldId id="287" r:id="rId6"/>
    <p:sldId id="283" r:id="rId7"/>
    <p:sldId id="276" r:id="rId8"/>
    <p:sldId id="292" r:id="rId9"/>
    <p:sldId id="297" r:id="rId10"/>
    <p:sldId id="300" r:id="rId11"/>
    <p:sldId id="269" r:id="rId12"/>
    <p:sldId id="302" r:id="rId13"/>
  </p:sldIdLst>
  <p:sldSz cx="12192000" cy="6858000"/>
  <p:notesSz cx="6858000" cy="9144000"/>
  <p:defaultTextStyle>
    <a:defPPr lvl="0">
      <a:defRPr lang="en-US"/>
    </a:defPPr>
    <a:lvl1pPr marL="0" lvl="0" algn="l" defTabSz="914400" rtl="0" eaLnBrk="1" latinLnBrk="0" hangingPunct="1">
      <a:defRPr sz="1800" kern="1200">
        <a:solidFill>
          <a:schemeClr val="tx1"/>
        </a:solidFill>
        <a:latin typeface="+mn-lt"/>
        <a:ea typeface="+mn-ea"/>
        <a:cs typeface="+mn-cs"/>
      </a:defRPr>
    </a:lvl1pPr>
    <a:lvl2pPr marL="457200" lvl="1" algn="l" defTabSz="914400" rtl="0" eaLnBrk="1" latinLnBrk="0" hangingPunct="1">
      <a:defRPr sz="1800" kern="1200">
        <a:solidFill>
          <a:schemeClr val="tx1"/>
        </a:solidFill>
        <a:latin typeface="+mn-lt"/>
        <a:ea typeface="+mn-ea"/>
        <a:cs typeface="+mn-cs"/>
      </a:defRPr>
    </a:lvl2pPr>
    <a:lvl3pPr marL="914400" lvl="2" algn="l" defTabSz="914400" rtl="0" eaLnBrk="1" latinLnBrk="0" hangingPunct="1">
      <a:defRPr sz="1800" kern="1200">
        <a:solidFill>
          <a:schemeClr val="tx1"/>
        </a:solidFill>
        <a:latin typeface="+mn-lt"/>
        <a:ea typeface="+mn-ea"/>
        <a:cs typeface="+mn-cs"/>
      </a:defRPr>
    </a:lvl3pPr>
    <a:lvl4pPr marL="1371600" lvl="3" algn="l" defTabSz="914400" rtl="0" eaLnBrk="1" latinLnBrk="0" hangingPunct="1">
      <a:defRPr sz="1800" kern="1200">
        <a:solidFill>
          <a:schemeClr val="tx1"/>
        </a:solidFill>
        <a:latin typeface="+mn-lt"/>
        <a:ea typeface="+mn-ea"/>
        <a:cs typeface="+mn-cs"/>
      </a:defRPr>
    </a:lvl4pPr>
    <a:lvl5pPr marL="1828800" lvl="4" algn="l" defTabSz="914400" rtl="0" eaLnBrk="1" latinLnBrk="0" hangingPunct="1">
      <a:defRPr sz="1800" kern="1200">
        <a:solidFill>
          <a:schemeClr val="tx1"/>
        </a:solidFill>
        <a:latin typeface="+mn-lt"/>
        <a:ea typeface="+mn-ea"/>
        <a:cs typeface="+mn-cs"/>
      </a:defRPr>
    </a:lvl5pPr>
    <a:lvl6pPr marL="2286000" lvl="5" algn="l" defTabSz="914400" rtl="0" eaLnBrk="1" latinLnBrk="0" hangingPunct="1">
      <a:defRPr sz="1800" kern="1200">
        <a:solidFill>
          <a:schemeClr val="tx1"/>
        </a:solidFill>
        <a:latin typeface="+mn-lt"/>
        <a:ea typeface="+mn-ea"/>
        <a:cs typeface="+mn-cs"/>
      </a:defRPr>
    </a:lvl6pPr>
    <a:lvl7pPr marL="2743200" lvl="6" algn="l" defTabSz="914400" rtl="0" eaLnBrk="1" latinLnBrk="0" hangingPunct="1">
      <a:defRPr sz="1800" kern="1200">
        <a:solidFill>
          <a:schemeClr val="tx1"/>
        </a:solidFill>
        <a:latin typeface="+mn-lt"/>
        <a:ea typeface="+mn-ea"/>
        <a:cs typeface="+mn-cs"/>
      </a:defRPr>
    </a:lvl7pPr>
    <a:lvl8pPr marL="3200400" lvl="7" algn="l" defTabSz="914400" rtl="0" eaLnBrk="1" latinLnBrk="0" hangingPunct="1">
      <a:defRPr sz="1800" kern="1200">
        <a:solidFill>
          <a:schemeClr val="tx1"/>
        </a:solidFill>
        <a:latin typeface="+mn-lt"/>
        <a:ea typeface="+mn-ea"/>
        <a:cs typeface="+mn-cs"/>
      </a:defRPr>
    </a:lvl8pPr>
    <a:lvl9pPr marL="3657600" lvl="8"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9A528AE-E145-7B60-8606-288916411FED}" name="G. ANOKYE" initials="GA" userId="ffd800ae5dc12dac"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CE29528-39CC-457F-8D5E-A1C81C5E11BE}" v="2" dt="2026-10-13T17:57:34.36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4195" autoAdjust="0"/>
    <p:restoredTop sz="89398" autoAdjust="0"/>
  </p:normalViewPr>
  <p:slideViewPr>
    <p:cSldViewPr snapToGrid="0">
      <p:cViewPr varScale="1">
        <p:scale>
          <a:sx n="70" d="100"/>
          <a:sy n="70" d="100"/>
        </p:scale>
        <p:origin x="43" y="151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21" Type="http://schemas.microsoft.com/office/2018/10/relationships/authors" Targe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CLM NL" userId="57f3ed0d-ae9c-485c-9738-6351eaddc248" providerId="ADAL" clId="{DB9D4196-092C-4817-BE64-F00FCE99FF6D}"/>
    <pc:docChg chg="modSld">
      <pc:chgData name="DCLM NL" userId="57f3ed0d-ae9c-485c-9738-6351eaddc248" providerId="ADAL" clId="{DB9D4196-092C-4817-BE64-F00FCE99FF6D}" dt="2026-10-13T17:57:44.120" v="3" actId="114"/>
      <pc:docMkLst>
        <pc:docMk/>
      </pc:docMkLst>
      <pc:sldChg chg="modSp mod">
        <pc:chgData name="DCLM NL" userId="57f3ed0d-ae9c-485c-9738-6351eaddc248" providerId="ADAL" clId="{DB9D4196-092C-4817-BE64-F00FCE99FF6D}" dt="2026-10-13T17:57:44.120" v="3" actId="114"/>
        <pc:sldMkLst>
          <pc:docMk/>
          <pc:sldMk cId="402866119" sldId="294"/>
        </pc:sldMkLst>
        <pc:spChg chg="mod">
          <ac:chgData name="DCLM NL" userId="57f3ed0d-ae9c-485c-9738-6351eaddc248" providerId="ADAL" clId="{DB9D4196-092C-4817-BE64-F00FCE99FF6D}" dt="2026-10-13T17:57:44.120" v="3" actId="114"/>
          <ac:spMkLst>
            <pc:docMk/>
            <pc:sldMk cId="402866119" sldId="294"/>
            <ac:spMk id="3" creationId="{00000000-0000-0000-0000-000000000000}"/>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6">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alignNode1">
    <dgm:fillClrLst meth="repeat">
      <a:schemeClr val="dk2"/>
    </dgm:fillClrLst>
    <dgm:linClrLst meth="repeat">
      <a:schemeClr val="dk2"/>
    </dgm:linClrLst>
    <dgm:effectClrLst/>
    <dgm:txLinClrLst/>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node0">
    <dgm:fillClrLst meth="repeat">
      <a:schemeClr val="dk2"/>
    </dgm:fillClrLst>
    <dgm:linClrLst meth="repeat">
      <a:schemeClr val="lt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kern="1200" dirty="0"/>
            <a:t>What sacrifice did God ask the Israelites to make before they left Egypt?</a:t>
          </a:r>
        </a:p>
        <a:p>
          <a:pPr algn="ctr">
            <a:lnSpc>
              <a:spcPct val="100000"/>
            </a:lnSpc>
            <a:spcBef>
              <a:spcPct val="0"/>
            </a:spcBef>
            <a:spcAft>
              <a:spcPts val="600"/>
            </a:spcAft>
          </a:pPr>
          <a:r>
            <a:rPr lang="en-US" sz="3200" b="1" i="1" kern="1200" dirty="0">
              <a:solidFill>
                <a:prstClr val="black">
                  <a:hueOff val="0"/>
                  <a:satOff val="0"/>
                  <a:lumOff val="0"/>
                  <a:alphaOff val="0"/>
                </a:prstClr>
              </a:solidFill>
              <a:latin typeface="+mn-lt"/>
              <a:ea typeface="+mn-ea"/>
              <a:cs typeface="+mn-cs"/>
            </a:rPr>
            <a:t>Exodus 12:3,6, 7, 13</a:t>
          </a: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8861" custScaleY="76115" custLinFactNeighborX="-1382" custLinFactNeighborY="-4431">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6" loCatId="hierarchy" qsTypeId="urn:microsoft.com/office/officeart/2005/8/quickstyle/simple1#5" qsCatId="simple" csTypeId="urn:microsoft.com/office/officeart/2005/8/colors/accent0_3#6"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kern="1200" dirty="0"/>
            <a:t>Relate the lamb, unleavened bread and bitter herbs used for the Passover with Christ.</a:t>
          </a:r>
        </a:p>
        <a:p>
          <a:r>
            <a:rPr lang="en-GB" sz="3200" b="1" i="1" kern="1200" dirty="0">
              <a:solidFill>
                <a:prstClr val="black">
                  <a:hueOff val="0"/>
                  <a:satOff val="0"/>
                  <a:lumOff val="0"/>
                  <a:alphaOff val="0"/>
                </a:prstClr>
              </a:solidFill>
              <a:latin typeface="Calibri"/>
              <a:ea typeface="+mn-ea"/>
              <a:cs typeface="+mn-cs"/>
            </a:rPr>
            <a:t>    Matthew 26:26-28; Isaiah 53:4-5</a:t>
          </a:r>
        </a:p>
      </dgm:t>
    </dgm:pt>
    <dgm:pt modelId="{9E84C169-3ED9-436C-BE7D-98EA155ECFDB}" type="parTrans" cxnId="{70482D5F-5C3D-4C90-A84D-0908E2290F31}">
      <dgm:prSet/>
      <dgm:spPr/>
      <dgm:t>
        <a:bodyPr/>
        <a:lstStyle/>
        <a:p>
          <a:endParaRPr lang="en-US"/>
        </a:p>
      </dgm:t>
    </dgm:pt>
    <dgm:pt modelId="{8B714856-D08B-41FD-BF3A-5E4B3859D26F}" type="sibTrans" cxnId="{70482D5F-5C3D-4C90-A84D-0908E2290F31}">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15896" custScaleY="76846">
        <dgm:presLayoutVars>
          <dgm:chPref val="3"/>
        </dgm:presLayoutVars>
      </dgm:prSet>
      <dgm:spPr/>
    </dgm:pt>
    <dgm:pt modelId="{39243EBB-08C3-40AD-9EBD-DFB2E309673B}" type="pres">
      <dgm:prSet presAssocID="{60B4422F-B5F1-45C8-8FA5-66CA47A48205}" presName="hierChild2" presStyleCnt="0"/>
      <dgm:spPr/>
    </dgm:pt>
  </dgm:ptLst>
  <dgm:cxnLst>
    <dgm:cxn modelId="{E0B83A36-9E76-4A3A-93CA-DF78C34A098C}" type="presOf" srcId="{49828610-9B16-48BE-81A5-8175BFC125E8}" destId="{7BC538D0-47AE-414F-9DE4-F18E62186D5B}" srcOrd="0" destOrd="0" presId="urn:microsoft.com/office/officeart/2005/8/layout/hierarchy1#6"/>
    <dgm:cxn modelId="{5114093B-4020-4803-B0B0-89B486BFDBF6}" type="presOf" srcId="{60B4422F-B5F1-45C8-8FA5-66CA47A48205}" destId="{DDCA46C2-3612-464D-9F92-813CC60D482F}" srcOrd="0" destOrd="0" presId="urn:microsoft.com/office/officeart/2005/8/layout/hierarchy1#6"/>
    <dgm:cxn modelId="{70482D5F-5C3D-4C90-A84D-0908E2290F31}" srcId="{49828610-9B16-48BE-81A5-8175BFC125E8}" destId="{60B4422F-B5F1-45C8-8FA5-66CA47A48205}" srcOrd="0" destOrd="0" parTransId="{9E84C169-3ED9-436C-BE7D-98EA155ECFDB}" sibTransId="{8B714856-D08B-41FD-BF3A-5E4B3859D26F}"/>
    <dgm:cxn modelId="{953A0546-7B1A-40BF-ADA3-18E577BC1D29}" type="presParOf" srcId="{7BC538D0-47AE-414F-9DE4-F18E62186D5B}" destId="{A5087579-C124-49EC-86E7-A232783731D9}" srcOrd="0" destOrd="0" presId="urn:microsoft.com/office/officeart/2005/8/layout/hierarchy1#6"/>
    <dgm:cxn modelId="{3C875ABF-0894-49EF-9FE0-2686E535A811}" type="presParOf" srcId="{A5087579-C124-49EC-86E7-A232783731D9}" destId="{E432CA65-1FEE-4816-920D-95060379FF5B}" srcOrd="0" destOrd="0" presId="urn:microsoft.com/office/officeart/2005/8/layout/hierarchy1#6"/>
    <dgm:cxn modelId="{F56DCE3D-86E6-493D-A8D2-F080C30A0785}" type="presParOf" srcId="{E432CA65-1FEE-4816-920D-95060379FF5B}" destId="{A31D16F8-974D-4512-94F2-E4F4716BC42E}" srcOrd="0" destOrd="0" presId="urn:microsoft.com/office/officeart/2005/8/layout/hierarchy1#6"/>
    <dgm:cxn modelId="{7B866CFB-6FF8-4528-94D4-DB956488D16C}" type="presParOf" srcId="{E432CA65-1FEE-4816-920D-95060379FF5B}" destId="{DDCA46C2-3612-464D-9F92-813CC60D482F}" srcOrd="1" destOrd="0" presId="urn:microsoft.com/office/officeart/2005/8/layout/hierarchy1#6"/>
    <dgm:cxn modelId="{324570EC-9D61-4DAA-BB8E-038AA0D272B4}" type="presParOf" srcId="{A5087579-C124-49EC-86E7-A232783731D9}" destId="{39243EBB-08C3-40AD-9EBD-DFB2E309673B}" srcOrd="1" destOrd="0" presId="urn:microsoft.com/office/officeart/2005/8/layout/hierarchy1#6"/>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0"/>
            </a:spcAft>
          </a:pPr>
          <a:r>
            <a:rPr lang="en-GB" sz="3200" dirty="0"/>
            <a:t>What are the similarities between the Old Testament Passover and the Lord’s Supper of the New Testament?</a:t>
          </a:r>
          <a:endParaRPr lang="en-US" sz="3200" dirty="0"/>
        </a:p>
        <a:p>
          <a:pPr algn="ctr">
            <a:lnSpc>
              <a:spcPct val="100000"/>
            </a:lnSpc>
            <a:spcBef>
              <a:spcPct val="0"/>
            </a:spcBef>
            <a:spcAft>
              <a:spcPts val="0"/>
            </a:spcAft>
          </a:pPr>
          <a:r>
            <a:rPr lang="en-US" sz="3200" b="1" i="1" dirty="0">
              <a:solidFill>
                <a:prstClr val="black">
                  <a:hueOff val="0"/>
                  <a:satOff val="0"/>
                  <a:lumOff val="0"/>
                  <a:alphaOff val="0"/>
                </a:prstClr>
              </a:solidFill>
              <a:latin typeface="+mn-lt"/>
              <a:ea typeface="+mn-ea"/>
              <a:cs typeface="+mn-cs"/>
            </a:rPr>
            <a:t>Exodus 12:8, 11;  24-27</a:t>
          </a:r>
        </a:p>
        <a:p>
          <a:pPr algn="ctr">
            <a:lnSpc>
              <a:spcPct val="100000"/>
            </a:lnSpc>
            <a:spcBef>
              <a:spcPct val="0"/>
            </a:spcBef>
            <a:spcAft>
              <a:spcPts val="0"/>
            </a:spcAft>
          </a:pPr>
          <a:r>
            <a:rPr lang="en-GB" sz="3200" b="1" i="1" dirty="0"/>
            <a:t>1 Corinthians 11: 23-26</a:t>
          </a: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38396"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kern="1200" dirty="0"/>
            <a:t>How important is God’s leading to every pilgrim in his journey to heaven?</a:t>
          </a:r>
          <a:r>
            <a:rPr lang="en-US" sz="3200" kern="1200" dirty="0"/>
            <a:t> </a:t>
          </a:r>
        </a:p>
        <a:p>
          <a:pPr algn="ctr">
            <a:lnSpc>
              <a:spcPct val="100000"/>
            </a:lnSpc>
            <a:spcBef>
              <a:spcPct val="0"/>
            </a:spcBef>
            <a:spcAft>
              <a:spcPts val="600"/>
            </a:spcAft>
          </a:pPr>
          <a:r>
            <a:rPr lang="en-GB" sz="3200" b="1" i="1" kern="1200" dirty="0"/>
            <a:t>Psalm 73:24</a:t>
          </a:r>
          <a:r>
            <a:rPr lang="en-US" sz="3200" b="1" i="1" kern="1200" dirty="0"/>
            <a:t>; </a:t>
          </a:r>
          <a:r>
            <a:rPr lang="en-GB" sz="3200" b="1" i="1" kern="1200" dirty="0"/>
            <a:t>48:14;  John 10:4-5</a:t>
          </a:r>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44741"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9828610-9B16-48BE-81A5-8175BFC125E8}" type="doc">
      <dgm:prSet loTypeId="urn:microsoft.com/office/officeart/2005/8/layout/hierarchy1#5" loCatId="hierarchy" qsTypeId="urn:microsoft.com/office/officeart/2005/8/quickstyle/simple1#4" qsCatId="simple" csTypeId="urn:microsoft.com/office/officeart/2005/8/colors/accent0_3#5" csCatId="mainScheme" phldr="1"/>
      <dgm:spPr/>
      <dgm:t>
        <a:bodyPr/>
        <a:lstStyle/>
        <a:p>
          <a:endParaRPr lang="en-US"/>
        </a:p>
      </dgm:t>
    </dgm:pt>
    <dgm:pt modelId="{60B4422F-B5F1-45C8-8FA5-66CA47A48205}">
      <dgm:prSet phldr="0" custT="1"/>
      <dgm:spPr/>
      <dgm:t>
        <a:bodyPr vert="horz" wrap="square"/>
        <a:lstStyle/>
        <a:p>
          <a:pPr algn="ctr">
            <a:lnSpc>
              <a:spcPct val="100000"/>
            </a:lnSpc>
            <a:spcBef>
              <a:spcPct val="0"/>
            </a:spcBef>
            <a:spcAft>
              <a:spcPts val="600"/>
            </a:spcAft>
          </a:pPr>
          <a:r>
            <a:rPr lang="en-GB" sz="3200" dirty="0"/>
            <a:t>Why is it important for every believer to partake in the Lord’s Supper?</a:t>
          </a:r>
        </a:p>
        <a:p>
          <a:pPr algn="ctr"/>
          <a:r>
            <a:rPr lang="en-GB" sz="3200" b="1" i="1" dirty="0"/>
            <a:t>1 Corinthians 11:24-26</a:t>
          </a:r>
          <a:r>
            <a:rPr lang="fi-FI" sz="3200" b="1" i="1" dirty="0"/>
            <a:t>; </a:t>
          </a:r>
        </a:p>
        <a:p>
          <a:pPr algn="ctr"/>
          <a:r>
            <a:rPr lang="fi-FI" sz="3200" b="1" i="1" dirty="0"/>
            <a:t>Matthew 26:29</a:t>
          </a:r>
          <a:endParaRPr lang="en-GB" sz="3200" b="1" i="1" dirty="0"/>
        </a:p>
      </dgm:t>
    </dgm:pt>
    <dgm:pt modelId="{9E84C169-3ED9-436C-BE7D-98EA155ECFDB}" type="parTrans" cxnId="{E42147C2-4BB6-4E89-85A7-F14B7BF4B1C5}">
      <dgm:prSet/>
      <dgm:spPr/>
      <dgm:t>
        <a:bodyPr/>
        <a:lstStyle/>
        <a:p>
          <a:endParaRPr lang="en-US"/>
        </a:p>
      </dgm:t>
    </dgm:pt>
    <dgm:pt modelId="{8B714856-D08B-41FD-BF3A-5E4B3859D26F}" type="sibTrans" cxnId="{E42147C2-4BB6-4E89-85A7-F14B7BF4B1C5}">
      <dgm:prSet/>
      <dgm:spPr/>
      <dgm:t>
        <a:bodyPr/>
        <a:lstStyle/>
        <a:p>
          <a:endParaRPr lang="en-US"/>
        </a:p>
      </dgm:t>
    </dgm:pt>
    <dgm:pt modelId="{7BC538D0-47AE-414F-9DE4-F18E62186D5B}" type="pres">
      <dgm:prSet presAssocID="{49828610-9B16-48BE-81A5-8175BFC125E8}" presName="hierChild1" presStyleCnt="0">
        <dgm:presLayoutVars>
          <dgm:chPref val="1"/>
          <dgm:dir/>
          <dgm:animOne val="branch"/>
          <dgm:animLvl val="lvl"/>
          <dgm:resizeHandles/>
        </dgm:presLayoutVars>
      </dgm:prSet>
      <dgm:spPr/>
    </dgm:pt>
    <dgm:pt modelId="{A5087579-C124-49EC-86E7-A232783731D9}" type="pres">
      <dgm:prSet presAssocID="{60B4422F-B5F1-45C8-8FA5-66CA47A48205}" presName="hierRoot1" presStyleCnt="0"/>
      <dgm:spPr/>
    </dgm:pt>
    <dgm:pt modelId="{E432CA65-1FEE-4816-920D-95060379FF5B}" type="pres">
      <dgm:prSet presAssocID="{60B4422F-B5F1-45C8-8FA5-66CA47A48205}" presName="composite" presStyleCnt="0"/>
      <dgm:spPr/>
    </dgm:pt>
    <dgm:pt modelId="{A31D16F8-974D-4512-94F2-E4F4716BC42E}" type="pres">
      <dgm:prSet presAssocID="{60B4422F-B5F1-45C8-8FA5-66CA47A48205}" presName="background" presStyleLbl="node0" presStyleIdx="0" presStyleCnt="1"/>
      <dgm:spPr/>
    </dgm:pt>
    <dgm:pt modelId="{DDCA46C2-3612-464D-9F92-813CC60D482F}" type="pres">
      <dgm:prSet presAssocID="{60B4422F-B5F1-45C8-8FA5-66CA47A48205}" presName="text" presStyleLbl="fgAcc0" presStyleIdx="0" presStyleCnt="1" custScaleX="129924" custScaleY="105617">
        <dgm:presLayoutVars>
          <dgm:chPref val="3"/>
        </dgm:presLayoutVars>
      </dgm:prSet>
      <dgm:spPr/>
    </dgm:pt>
    <dgm:pt modelId="{39243EBB-08C3-40AD-9EBD-DFB2E309673B}" type="pres">
      <dgm:prSet presAssocID="{60B4422F-B5F1-45C8-8FA5-66CA47A48205}" presName="hierChild2" presStyleCnt="0"/>
      <dgm:spPr/>
    </dgm:pt>
  </dgm:ptLst>
  <dgm:cxnLst>
    <dgm:cxn modelId="{A21F6075-259E-4E2D-A21E-46E7ED952A30}" type="presOf" srcId="{49828610-9B16-48BE-81A5-8175BFC125E8}" destId="{7BC538D0-47AE-414F-9DE4-F18E62186D5B}" srcOrd="0" destOrd="0" presId="urn:microsoft.com/office/officeart/2005/8/layout/hierarchy1#5"/>
    <dgm:cxn modelId="{91A184BE-52DF-490D-9DB5-ADACFB082963}" type="presOf" srcId="{60B4422F-B5F1-45C8-8FA5-66CA47A48205}" destId="{DDCA46C2-3612-464D-9F92-813CC60D482F}" srcOrd="0" destOrd="0" presId="urn:microsoft.com/office/officeart/2005/8/layout/hierarchy1#5"/>
    <dgm:cxn modelId="{E42147C2-4BB6-4E89-85A7-F14B7BF4B1C5}" srcId="{49828610-9B16-48BE-81A5-8175BFC125E8}" destId="{60B4422F-B5F1-45C8-8FA5-66CA47A48205}" srcOrd="0" destOrd="0" parTransId="{9E84C169-3ED9-436C-BE7D-98EA155ECFDB}" sibTransId="{8B714856-D08B-41FD-BF3A-5E4B3859D26F}"/>
    <dgm:cxn modelId="{AED99832-5513-4C29-93AC-FF4C8F900CC7}" type="presParOf" srcId="{7BC538D0-47AE-414F-9DE4-F18E62186D5B}" destId="{A5087579-C124-49EC-86E7-A232783731D9}" srcOrd="0" destOrd="0" presId="urn:microsoft.com/office/officeart/2005/8/layout/hierarchy1#5"/>
    <dgm:cxn modelId="{0956B71B-C020-40DA-AD4A-FB6B5CA1FBAF}" type="presParOf" srcId="{A5087579-C124-49EC-86E7-A232783731D9}" destId="{E432CA65-1FEE-4816-920D-95060379FF5B}" srcOrd="0" destOrd="0" presId="urn:microsoft.com/office/officeart/2005/8/layout/hierarchy1#5"/>
    <dgm:cxn modelId="{930E966D-F46D-422D-9112-51944B215FEA}" type="presParOf" srcId="{E432CA65-1FEE-4816-920D-95060379FF5B}" destId="{A31D16F8-974D-4512-94F2-E4F4716BC42E}" srcOrd="0" destOrd="0" presId="urn:microsoft.com/office/officeart/2005/8/layout/hierarchy1#5"/>
    <dgm:cxn modelId="{F4B43E06-D5B3-4123-A59D-D4E563A2642A}" type="presParOf" srcId="{E432CA65-1FEE-4816-920D-95060379FF5B}" destId="{DDCA46C2-3612-464D-9F92-813CC60D482F}" srcOrd="1" destOrd="0" presId="urn:microsoft.com/office/officeart/2005/8/layout/hierarchy1#5"/>
    <dgm:cxn modelId="{81A22B0E-8DA8-40A0-BBC4-F422A367F471}" type="presParOf" srcId="{A5087579-C124-49EC-86E7-A232783731D9}" destId="{39243EBB-08C3-40AD-9EBD-DFB2E309673B}" srcOrd="1" destOrd="0" presId="urn:microsoft.com/office/officeart/2005/8/layout/hierarchy1#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7742" y="-174292"/>
          <a:ext cx="7439393" cy="3025116"/>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873176" y="486369"/>
          <a:ext cx="7439393" cy="3025116"/>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kern="1200" dirty="0"/>
            <a:t>What sacrifice did God ask the Israelites to make before they left Egypt?</a:t>
          </a:r>
        </a:p>
        <a:p>
          <a:pPr marL="0" lvl="0" indent="0" algn="ctr" defTabSz="1422400">
            <a:lnSpc>
              <a:spcPct val="100000"/>
            </a:lnSpc>
            <a:spcBef>
              <a:spcPct val="0"/>
            </a:spcBef>
            <a:spcAft>
              <a:spcPts val="600"/>
            </a:spcAft>
            <a:buNone/>
          </a:pPr>
          <a:r>
            <a:rPr lang="en-US" sz="3200" b="1" i="1" kern="1200" dirty="0">
              <a:solidFill>
                <a:prstClr val="black">
                  <a:hueOff val="0"/>
                  <a:satOff val="0"/>
                  <a:lumOff val="0"/>
                  <a:alphaOff val="0"/>
                </a:prstClr>
              </a:solidFill>
              <a:latin typeface="+mn-lt"/>
              <a:ea typeface="+mn-ea"/>
              <a:cs typeface="+mn-cs"/>
            </a:rPr>
            <a:t>Exodus 12:3,6, 7, 13</a:t>
          </a:r>
        </a:p>
      </dsp:txBody>
      <dsp:txXfrm>
        <a:off x="961779" y="574972"/>
        <a:ext cx="7262187" cy="284791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352813" y="2027"/>
          <a:ext cx="7196249" cy="3029931"/>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042727" y="657446"/>
          <a:ext cx="7196249" cy="3029931"/>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kern="1200" dirty="0"/>
            <a:t>Relate the lamb, unleavened bread and bitter herbs used for the Passover with Christ.</a:t>
          </a:r>
        </a:p>
        <a:p>
          <a:pPr marL="0" lvl="0" indent="0" defTabSz="1422400">
            <a:buNone/>
          </a:pPr>
          <a:r>
            <a:rPr lang="en-GB" sz="3200" b="1" i="1" kern="1200" dirty="0">
              <a:solidFill>
                <a:prstClr val="black">
                  <a:hueOff val="0"/>
                  <a:satOff val="0"/>
                  <a:lumOff val="0"/>
                  <a:alphaOff val="0"/>
                </a:prstClr>
              </a:solidFill>
              <a:latin typeface="Calibri"/>
              <a:ea typeface="+mn-ea"/>
              <a:cs typeface="+mn-cs"/>
            </a:rPr>
            <a:t>    Matthew 26:26-28; Isaiah 53:4-5</a:t>
          </a:r>
        </a:p>
      </dsp:txBody>
      <dsp:txXfrm>
        <a:off x="2131471" y="746190"/>
        <a:ext cx="7018761" cy="285244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913536" y="1387"/>
          <a:ext cx="6573040"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441252" y="502717"/>
          <a:ext cx="6573040"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0"/>
            </a:spcAft>
            <a:buNone/>
          </a:pPr>
          <a:r>
            <a:rPr lang="en-GB" sz="3200" kern="1200" dirty="0"/>
            <a:t>What are the similarities between the Old Testament Passover and the Lord’s Supper of the New Testament?</a:t>
          </a:r>
          <a:endParaRPr lang="en-US" sz="3200" kern="1200" dirty="0"/>
        </a:p>
        <a:p>
          <a:pPr marL="0" lvl="0" indent="0" algn="ctr" defTabSz="1422400">
            <a:lnSpc>
              <a:spcPct val="100000"/>
            </a:lnSpc>
            <a:spcBef>
              <a:spcPct val="0"/>
            </a:spcBef>
            <a:spcAft>
              <a:spcPts val="0"/>
            </a:spcAft>
            <a:buNone/>
          </a:pPr>
          <a:r>
            <a:rPr lang="en-US" sz="3200" b="1" i="1" kern="1200" dirty="0">
              <a:solidFill>
                <a:prstClr val="black">
                  <a:hueOff val="0"/>
                  <a:satOff val="0"/>
                  <a:lumOff val="0"/>
                  <a:alphaOff val="0"/>
                </a:prstClr>
              </a:solidFill>
              <a:latin typeface="+mn-lt"/>
              <a:ea typeface="+mn-ea"/>
              <a:cs typeface="+mn-cs"/>
            </a:rPr>
            <a:t>Exodus 12:8, 11;  24-27</a:t>
          </a:r>
        </a:p>
        <a:p>
          <a:pPr marL="0" lvl="0" indent="0" algn="ctr" defTabSz="1422400">
            <a:lnSpc>
              <a:spcPct val="100000"/>
            </a:lnSpc>
            <a:spcBef>
              <a:spcPct val="0"/>
            </a:spcBef>
            <a:spcAft>
              <a:spcPts val="0"/>
            </a:spcAft>
            <a:buNone/>
          </a:pPr>
          <a:r>
            <a:rPr lang="en-GB" sz="3200" b="1" i="1" kern="1200" dirty="0"/>
            <a:t>1 Corinthians 11: 23-26</a:t>
          </a:r>
        </a:p>
      </dsp:txBody>
      <dsp:txXfrm>
        <a:off x="2534546" y="596011"/>
        <a:ext cx="6386452" cy="299871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1762860" y="1387"/>
          <a:ext cx="6874392"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290576" y="502717"/>
          <a:ext cx="6874392"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kern="1200" dirty="0"/>
            <a:t>How important is God’s leading to every pilgrim in his journey to heaven?</a:t>
          </a:r>
          <a:r>
            <a:rPr lang="en-US" sz="3200" kern="1200" dirty="0"/>
            <a:t> </a:t>
          </a:r>
        </a:p>
        <a:p>
          <a:pPr marL="0" lvl="0" indent="0" algn="ctr" defTabSz="1422400">
            <a:lnSpc>
              <a:spcPct val="100000"/>
            </a:lnSpc>
            <a:spcBef>
              <a:spcPct val="0"/>
            </a:spcBef>
            <a:spcAft>
              <a:spcPts val="600"/>
            </a:spcAft>
            <a:buNone/>
          </a:pPr>
          <a:r>
            <a:rPr lang="en-GB" sz="3200" b="1" i="1" kern="1200" dirty="0"/>
            <a:t>Psalm 73:24</a:t>
          </a:r>
          <a:r>
            <a:rPr lang="en-US" sz="3200" b="1" i="1" kern="1200" dirty="0"/>
            <a:t>; </a:t>
          </a:r>
          <a:r>
            <a:rPr lang="en-GB" sz="3200" b="1" i="1" kern="1200" dirty="0"/>
            <a:t>48:14;  John 10:4-5</a:t>
          </a:r>
        </a:p>
      </dsp:txBody>
      <dsp:txXfrm>
        <a:off x="2383870" y="596011"/>
        <a:ext cx="6687804" cy="299871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1D16F8-974D-4512-94F2-E4F4716BC42E}">
      <dsp:nvSpPr>
        <dsp:cNvPr id="0" name=""/>
        <dsp:cNvSpPr/>
      </dsp:nvSpPr>
      <dsp:spPr>
        <a:xfrm>
          <a:off x="2114722" y="1387"/>
          <a:ext cx="6170667" cy="3185299"/>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DCA46C2-3612-464D-9F92-813CC60D482F}">
      <dsp:nvSpPr>
        <dsp:cNvPr id="0" name=""/>
        <dsp:cNvSpPr/>
      </dsp:nvSpPr>
      <dsp:spPr bwMode="white">
        <a:xfrm>
          <a:off x="2642438" y="502717"/>
          <a:ext cx="6170667" cy="3185299"/>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100000"/>
            </a:lnSpc>
            <a:spcBef>
              <a:spcPct val="0"/>
            </a:spcBef>
            <a:spcAft>
              <a:spcPts val="600"/>
            </a:spcAft>
            <a:buNone/>
          </a:pPr>
          <a:r>
            <a:rPr lang="en-GB" sz="3200" kern="1200" dirty="0"/>
            <a:t>Why is it important for every believer to partake in the Lord’s Supper?</a:t>
          </a:r>
        </a:p>
        <a:p>
          <a:pPr marL="0" lvl="0" indent="0" algn="ctr" defTabSz="1422400">
            <a:buNone/>
          </a:pPr>
          <a:r>
            <a:rPr lang="en-GB" sz="3200" b="1" i="1" kern="1200" dirty="0"/>
            <a:t>1 Corinthians 11:24-26</a:t>
          </a:r>
          <a:r>
            <a:rPr lang="fi-FI" sz="3200" b="1" i="1" kern="1200" dirty="0"/>
            <a:t>; </a:t>
          </a:r>
        </a:p>
        <a:p>
          <a:pPr marL="0" lvl="0" indent="0" algn="ctr" defTabSz="1422400">
            <a:buNone/>
          </a:pPr>
          <a:r>
            <a:rPr lang="fi-FI" sz="3200" b="1" i="1" kern="1200" dirty="0"/>
            <a:t>Matthew 26:29</a:t>
          </a:r>
          <a:endParaRPr lang="en-GB" sz="3200" b="1" i="1" kern="1200" dirty="0"/>
        </a:p>
      </dsp:txBody>
      <dsp:txXfrm>
        <a:off x="2735732" y="596011"/>
        <a:ext cx="5984079" cy="2998711"/>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6">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1#5">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rSet qsTypeId="urn:microsoft.com/office/officeart/2005/8/quickstyle/simple5"/>
        </dgm:pt>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srcNode" val="background"/>
                    <dgm:param type="dstNode" val="background2"/>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srcNode" val="background2"/>
                            <dgm:param type="dstNode" val="background3"/>
                            <dgm:param type="dim" val="1D"/>
                            <dgm:param type="endSty" val="noArr"/>
                            <dgm:param type="connRout" val="bend"/>
                            <dgm:param type="begPts" val="bCtr"/>
                            <dgm:param type="endPts" val="tCtr"/>
                            <dgm:param type="bendPt" val="end"/>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srcNode" val="background3"/>
                                        <dgm:param type="dstNode" val="background4"/>
                                        <dgm:param type="dim" val="1D"/>
                                        <dgm:param type="endSty" val="noArr"/>
                                        <dgm:param type="connRout" val="bend"/>
                                        <dgm:param type="begPts" val="bCtr"/>
                                        <dgm:param type="endPts" val="tCtr"/>
                                        <dgm:param type="bendPt" val="end"/>
                                      </dgm:alg>
                                    </dgm:if>
                                    <dgm:else name="Name26">
                                      <dgm:alg type="conn">
                                        <dgm:param type="srcNode" val="background4"/>
                                        <dgm:param type="dstNode" val="background4"/>
                                        <dgm:param type="dim" val="1D"/>
                                        <dgm:param type="endSty" val="noArr"/>
                                        <dgm:param type="connRout" val="bend"/>
                                        <dgm:param type="begPts" val="bCtr"/>
                                        <dgm:param type="endPts" val="tCtr"/>
                                        <dgm:param type="bendPt" val="end"/>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99BDD5-BA06-4E29-8B13-3C82608DB588}" type="datetimeFigureOut">
              <a:rPr lang="en-US" smtClean="0"/>
              <a:t>10/13/2026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505F175-DDF5-4570-A698-9A96E4F2BEA7}"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505F175-DDF5-4570-A698-9A96E4F2BEA7}" type="slidenum">
              <a:rPr lang="en-US" smtClean="0"/>
              <a:t>2</a:t>
            </a:fld>
            <a:endParaRPr lang="en-US"/>
          </a:p>
        </p:txBody>
      </p:sp>
    </p:spTree>
    <p:extLst>
      <p:ext uri="{BB962C8B-B14F-4D97-AF65-F5344CB8AC3E}">
        <p14:creationId xmlns:p14="http://schemas.microsoft.com/office/powerpoint/2010/main" val="35546250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fld id="{C505F175-DDF5-4570-A698-9A96E4F2BEA7}" type="slidenum">
              <a:rPr lang="en-US" smtClean="0"/>
              <a:t>3</a:t>
            </a:fld>
            <a:endParaRPr lang="en-US"/>
          </a:p>
        </p:txBody>
      </p:sp>
    </p:spTree>
    <p:extLst>
      <p:ext uri="{BB962C8B-B14F-4D97-AF65-F5344CB8AC3E}">
        <p14:creationId xmlns:p14="http://schemas.microsoft.com/office/powerpoint/2010/main" val="34048918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8BDB0B-5F04-379B-4C8E-2276ABB77D1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CAAAC7-A505-986B-EBE5-B356084D1F4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A7E433C-0B5A-2824-F16E-8CBEA79DDF24}"/>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6B0E537B-4B7F-9786-F58A-4F30BBEE2BE7}"/>
              </a:ext>
            </a:extLst>
          </p:cNvPr>
          <p:cNvSpPr>
            <a:spLocks noGrp="1"/>
          </p:cNvSpPr>
          <p:nvPr>
            <p:ph type="sldNum" sz="quarter" idx="5"/>
          </p:nvPr>
        </p:nvSpPr>
        <p:spPr/>
        <p:txBody>
          <a:bodyPr/>
          <a:lstStyle/>
          <a:p>
            <a:fld id="{C505F175-DDF5-4570-A698-9A96E4F2BEA7}" type="slidenum">
              <a:rPr lang="en-US" smtClean="0"/>
              <a:t>4</a:t>
            </a:fld>
            <a:endParaRPr lang="en-US"/>
          </a:p>
        </p:txBody>
      </p:sp>
    </p:spTree>
    <p:extLst>
      <p:ext uri="{BB962C8B-B14F-4D97-AF65-F5344CB8AC3E}">
        <p14:creationId xmlns:p14="http://schemas.microsoft.com/office/powerpoint/2010/main" val="7042125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just" eaLnBrk="0" fontAlgn="base" hangingPunct="0">
              <a:lnSpc>
                <a:spcPct val="100000"/>
              </a:lnSpc>
              <a:spcBef>
                <a:spcPct val="0"/>
              </a:spcBef>
              <a:spcAft>
                <a:spcPts val="600"/>
              </a:spcAft>
              <a:buFont typeface="+mj-lt"/>
              <a:buNone/>
              <a:defRPr/>
            </a:pPr>
            <a:endParaRPr lang="en-US" dirty="0"/>
          </a:p>
        </p:txBody>
      </p:sp>
      <p:sp>
        <p:nvSpPr>
          <p:cNvPr id="4" name="Slide Number Placeholder 3"/>
          <p:cNvSpPr>
            <a:spLocks noGrp="1"/>
          </p:cNvSpPr>
          <p:nvPr>
            <p:ph type="sldNum" sz="quarter" idx="5"/>
          </p:nvPr>
        </p:nvSpPr>
        <p:spPr/>
        <p:txBody>
          <a:bodyPr/>
          <a:lstStyle/>
          <a:p>
            <a:fld id="{C505F175-DDF5-4570-A698-9A96E4F2BEA7}" type="slidenum">
              <a:rPr lang="en-US" smtClean="0"/>
              <a:t>5</a:t>
            </a:fld>
            <a:endParaRPr lang="en-US"/>
          </a:p>
        </p:txBody>
      </p:sp>
    </p:spTree>
    <p:extLst>
      <p:ext uri="{BB962C8B-B14F-4D97-AF65-F5344CB8AC3E}">
        <p14:creationId xmlns:p14="http://schemas.microsoft.com/office/powerpoint/2010/main" val="14696592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NL" dirty="0"/>
          </a:p>
        </p:txBody>
      </p:sp>
      <p:sp>
        <p:nvSpPr>
          <p:cNvPr id="4" name="Slide Number Placeholder 3"/>
          <p:cNvSpPr>
            <a:spLocks noGrp="1"/>
          </p:cNvSpPr>
          <p:nvPr>
            <p:ph type="sldNum" sz="quarter" idx="5"/>
          </p:nvPr>
        </p:nvSpPr>
        <p:spPr/>
        <p:txBody>
          <a:bodyPr/>
          <a:lstStyle/>
          <a:p>
            <a:fld id="{C505F175-DDF5-4570-A698-9A96E4F2BEA7}" type="slidenum">
              <a:rPr lang="en-US" smtClean="0"/>
              <a:t>6</a:t>
            </a:fld>
            <a:endParaRPr lang="en-US"/>
          </a:p>
        </p:txBody>
      </p:sp>
    </p:spTree>
    <p:extLst>
      <p:ext uri="{BB962C8B-B14F-4D97-AF65-F5344CB8AC3E}">
        <p14:creationId xmlns:p14="http://schemas.microsoft.com/office/powerpoint/2010/main" val="28691634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nl-NL" dirty="0"/>
          </a:p>
        </p:txBody>
      </p:sp>
      <p:sp>
        <p:nvSpPr>
          <p:cNvPr id="4" name="Slide Number Placeholder 3"/>
          <p:cNvSpPr>
            <a:spLocks noGrp="1"/>
          </p:cNvSpPr>
          <p:nvPr>
            <p:ph type="sldNum" sz="quarter" idx="5"/>
          </p:nvPr>
        </p:nvSpPr>
        <p:spPr/>
        <p:txBody>
          <a:bodyPr/>
          <a:lstStyle/>
          <a:p>
            <a:fld id="{C505F175-DDF5-4570-A698-9A96E4F2BEA7}" type="slidenum">
              <a:rPr lang="en-US" smtClean="0"/>
              <a:t>7</a:t>
            </a:fld>
            <a:endParaRPr lang="en-US"/>
          </a:p>
        </p:txBody>
      </p:sp>
    </p:spTree>
    <p:extLst>
      <p:ext uri="{BB962C8B-B14F-4D97-AF65-F5344CB8AC3E}">
        <p14:creationId xmlns:p14="http://schemas.microsoft.com/office/powerpoint/2010/main" val="25105423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NL"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C505F175-DDF5-4570-A698-9A96E4F2BEA7}" type="slidenum">
              <a:rPr lang="en-US" smtClean="0"/>
              <a:t>8</a:t>
            </a:fld>
            <a:endParaRPr lang="en-US"/>
          </a:p>
        </p:txBody>
      </p:sp>
    </p:spTree>
    <p:extLst>
      <p:ext uri="{BB962C8B-B14F-4D97-AF65-F5344CB8AC3E}">
        <p14:creationId xmlns:p14="http://schemas.microsoft.com/office/powerpoint/2010/main" val="17357940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3C5FDB-682A-6BB7-BB3C-96BA2B131D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26CF6D0-FF48-3C8C-45E3-DC28760BCEA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D2E4362-54B5-DF03-E609-1A448B01B53D}"/>
              </a:ext>
            </a:extLst>
          </p:cNvPr>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a:extLst>
              <a:ext uri="{FF2B5EF4-FFF2-40B4-BE49-F238E27FC236}">
                <a16:creationId xmlns:a16="http://schemas.microsoft.com/office/drawing/2014/main" id="{3E9E7D51-3B11-D82C-4578-218D1FB7CF11}"/>
              </a:ext>
            </a:extLst>
          </p:cNvPr>
          <p:cNvSpPr>
            <a:spLocks noGrp="1"/>
          </p:cNvSpPr>
          <p:nvPr>
            <p:ph type="sldNum" sz="quarter" idx="5"/>
          </p:nvPr>
        </p:nvSpPr>
        <p:spPr/>
        <p:txBody>
          <a:bodyPr/>
          <a:lstStyle/>
          <a:p>
            <a:fld id="{C505F175-DDF5-4570-A698-9A96E4F2BEA7}" type="slidenum">
              <a:rPr lang="en-US" smtClean="0"/>
              <a:t>9</a:t>
            </a:fld>
            <a:endParaRPr lang="en-US"/>
          </a:p>
        </p:txBody>
      </p:sp>
    </p:spTree>
    <p:extLst>
      <p:ext uri="{BB962C8B-B14F-4D97-AF65-F5344CB8AC3E}">
        <p14:creationId xmlns:p14="http://schemas.microsoft.com/office/powerpoint/2010/main" val="17685800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0B2CD5-DD4C-D42E-ABAB-60FF1C7C483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B41D7A6-B49D-F536-E67B-07C77BDBE95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0002E26-0070-7A1D-6013-1C27319FC8E1}"/>
              </a:ext>
            </a:extLst>
          </p:cNvPr>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NL" sz="1200" b="0" i="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96C6E321-62F9-7165-343E-D4DE6CAF14FC}"/>
              </a:ext>
            </a:extLst>
          </p:cNvPr>
          <p:cNvSpPr>
            <a:spLocks noGrp="1"/>
          </p:cNvSpPr>
          <p:nvPr>
            <p:ph type="sldNum" sz="quarter" idx="5"/>
          </p:nvPr>
        </p:nvSpPr>
        <p:spPr/>
        <p:txBody>
          <a:bodyPr/>
          <a:lstStyle/>
          <a:p>
            <a:fld id="{C505F175-DDF5-4570-A698-9A96E4F2BEA7}" type="slidenum">
              <a:rPr lang="en-US" smtClean="0"/>
              <a:t>10</a:t>
            </a:fld>
            <a:endParaRPr lang="en-US"/>
          </a:p>
        </p:txBody>
      </p:sp>
    </p:spTree>
    <p:extLst>
      <p:ext uri="{BB962C8B-B14F-4D97-AF65-F5344CB8AC3E}">
        <p14:creationId xmlns:p14="http://schemas.microsoft.com/office/powerpoint/2010/main" val="22884587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505F175-DDF5-4570-A698-9A96E4F2BEA7}" type="slidenum">
              <a:rPr lang="en-US" smtClean="0"/>
              <a:t>11</a:t>
            </a:fld>
            <a:endParaRPr lang="en-US"/>
          </a:p>
        </p:txBody>
      </p:sp>
    </p:spTree>
    <p:extLst>
      <p:ext uri="{BB962C8B-B14F-4D97-AF65-F5344CB8AC3E}">
        <p14:creationId xmlns:p14="http://schemas.microsoft.com/office/powerpoint/2010/main" val="26352771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505F175-DDF5-4570-A698-9A96E4F2BEA7}" type="slidenum">
              <a:rPr lang="en-US" smtClean="0"/>
              <a:t>12</a:t>
            </a:fld>
            <a:endParaRPr lang="en-US"/>
          </a:p>
        </p:txBody>
      </p:sp>
    </p:spTree>
    <p:extLst>
      <p:ext uri="{BB962C8B-B14F-4D97-AF65-F5344CB8AC3E}">
        <p14:creationId xmlns:p14="http://schemas.microsoft.com/office/powerpoint/2010/main" val="9247432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13/10/2026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13/10/2026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D166AC9-700C-4134-802B-28E218B176A1}" type="datetimeFigureOut">
              <a:rPr lang="en-GB" smtClean="0"/>
              <a:t>13/10/2026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7D166AC9-700C-4134-802B-28E218B176A1}" type="datetimeFigureOut">
              <a:rPr lang="en-GB" smtClean="0"/>
              <a:t>13/10/2026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7D166AC9-700C-4134-802B-28E218B176A1}" type="datetimeFigureOut">
              <a:rPr lang="en-GB" smtClean="0"/>
              <a:t>13/10/2026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7D166AC9-700C-4134-802B-28E218B176A1}" type="datetimeFigureOut">
              <a:rPr lang="en-GB" smtClean="0"/>
              <a:t>13/10/2026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166AC9-700C-4134-802B-28E218B176A1}" type="datetimeFigureOut">
              <a:rPr lang="en-GB" smtClean="0"/>
              <a:t>13/10/2026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13/10/2026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D166AC9-700C-4134-802B-28E218B176A1}" type="datetimeFigureOut">
              <a:rPr lang="en-GB" smtClean="0"/>
              <a:t>13/10/2026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13/10/2026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7D166AC9-700C-4134-802B-28E218B176A1}" type="datetimeFigureOut">
              <a:rPr lang="en-GB" smtClean="0"/>
              <a:t>13/10/2026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3BE4F6-01EF-4B45-B3AC-86A1FD6F9850}"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166AC9-700C-4134-802B-28E218B176A1}" type="datetimeFigureOut">
              <a:rPr lang="en-GB" smtClean="0"/>
              <a:t>13/10/2026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33BE4F6-01EF-4B45-B3AC-86A1FD6F9850}" type="slidenum">
              <a:rPr lang="en-GB" smtClean="0"/>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png"/><Relationship Id="rId7" Type="http://schemas.openxmlformats.org/officeDocument/2006/relationships/diagramColors" Target="../diagrams/colors1.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7.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1.png"/><Relationship Id="rId7" Type="http://schemas.openxmlformats.org/officeDocument/2006/relationships/diagramColors" Target="../diagrams/colors2.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8.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1.png"/><Relationship Id="rId7" Type="http://schemas.openxmlformats.org/officeDocument/2006/relationships/diagramColors" Target="../diagrams/colors3.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9.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1.png"/><Relationship Id="rId7" Type="http://schemas.openxmlformats.org/officeDocument/2006/relationships/diagramColors" Target="../diagrams/colors4.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10.xml.rels><?xml version="1.0" encoding="UTF-8" standalone="yes"?>
<Relationships xmlns="http://schemas.openxmlformats.org/package/2006/relationships"><Relationship Id="rId8" Type="http://schemas.microsoft.com/office/2007/relationships/diagramDrawing" Target="../diagrams/drawing5.xml"/><Relationship Id="rId3" Type="http://schemas.openxmlformats.org/officeDocument/2006/relationships/image" Target="../media/image1.png"/><Relationship Id="rId7" Type="http://schemas.openxmlformats.org/officeDocument/2006/relationships/diagramColors" Target="../diagrams/colors5.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QuickStyle" Target="../diagrams/quickStyle5.xml"/><Relationship Id="rId5" Type="http://schemas.openxmlformats.org/officeDocument/2006/relationships/diagramLayout" Target="../diagrams/layout5.xml"/><Relationship Id="rId4" Type="http://schemas.openxmlformats.org/officeDocument/2006/relationships/diagramData" Target="../diagrams/data5.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8"/>
          <p:cNvSpPr>
            <a:spLocks noGrp="1" noRot="1" noChangeAspect="1" noMove="1" noResize="1" noEditPoints="1" noAdjustHandles="1" noChangeArrowheads="1" noChangeShapeType="1" noTextEdit="1"/>
          </p:cNvSpPr>
          <p:nvPr/>
        </p:nvSpPr>
        <p:spPr>
          <a:xfrm>
            <a:off x="0" y="0"/>
            <a:ext cx="12192000" cy="6858000"/>
          </a:xfrm>
          <a:prstGeom prst="rect">
            <a:avLst/>
          </a:prstGeom>
          <a:solidFill>
            <a:srgbClr val="C8CA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ounded Rectangle 26"/>
          <p:cNvSpPr>
            <a:spLocks noGrp="1" noRot="1" noChangeAspect="1" noMove="1" noResize="1" noEditPoints="1" noAdjustHandles="1" noChangeArrowheads="1" noChangeShapeType="1" noTextEdit="1"/>
          </p:cNvSpPr>
          <p:nvPr/>
        </p:nvSpPr>
        <p:spPr>
          <a:xfrm>
            <a:off x="646745" y="640080"/>
            <a:ext cx="10920415" cy="5577818"/>
          </a:xfrm>
          <a:prstGeom prst="roundRect">
            <a:avLst>
              <a:gd name="adj" fmla="val 0"/>
            </a:avLst>
          </a:prstGeom>
          <a:solidFill>
            <a:srgbClr val="FFFFFF"/>
          </a:solidFill>
          <a:ln w="9525">
            <a:solidFill>
              <a:srgbClr val="C8CACA"/>
            </a:solidFill>
          </a:ln>
          <a:effectLst>
            <a:outerShdw blurRad="57150" dist="19050" dir="5400000" algn="t" rotWithShape="0">
              <a:prstClr val="black">
                <a:alpha val="6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a:spLocks noGrp="1" noRot="1" noChangeAspect="1" noMove="1" noResize="1" noEditPoints="1" noAdjustHandles="1" noChangeArrowheads="1" noChangeShapeType="1" noTextEdit="1"/>
          </p:cNvSpPr>
          <p:nvPr/>
        </p:nvSpPr>
        <p:spPr>
          <a:xfrm>
            <a:off x="968024" y="960109"/>
            <a:ext cx="10277856" cy="493776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1524000" y="1376363"/>
            <a:ext cx="9144000" cy="2521594"/>
          </a:xfrm>
        </p:spPr>
        <p:txBody>
          <a:bodyPr>
            <a:normAutofit/>
          </a:bodyPr>
          <a:lstStyle/>
          <a:p>
            <a:r>
              <a:rPr kumimoji="0" lang="en-US" sz="7000" b="1" i="0" u="none" strike="noStrike" kern="1200" cap="none" spc="0" normalizeH="0" baseline="0" noProof="0" dirty="0">
                <a:ln>
                  <a:noFill/>
                </a:ln>
                <a:effectLst/>
                <a:uLnTx/>
                <a:uFillTx/>
                <a:latin typeface="Cambria" panose="02040503050406030204" pitchFamily="18" charset="0"/>
                <a:ea typeface="+mj-ea"/>
                <a:cs typeface="+mj-cs"/>
              </a:rPr>
              <a:t>SEARCH THE SCRIPTURES</a:t>
            </a:r>
            <a:endParaRPr lang="en-GB" sz="7000" dirty="0"/>
          </a:p>
        </p:txBody>
      </p:sp>
      <p:sp>
        <p:nvSpPr>
          <p:cNvPr id="3" name="Subtitle 2"/>
          <p:cNvSpPr>
            <a:spLocks noGrp="1"/>
          </p:cNvSpPr>
          <p:nvPr>
            <p:ph type="subTitle" idx="1"/>
          </p:nvPr>
        </p:nvSpPr>
        <p:spPr>
          <a:xfrm>
            <a:off x="1524000" y="4617728"/>
            <a:ext cx="9144000" cy="944339"/>
          </a:xfrm>
        </p:spPr>
        <p:txBody>
          <a:bodyPr>
            <a:normAutofit/>
          </a:bodyPr>
          <a:lstStyle/>
          <a:p>
            <a:r>
              <a:rPr lang="en-GB" b="1" dirty="0"/>
              <a:t>08-11-2026</a:t>
            </a:r>
          </a:p>
        </p:txBody>
      </p:sp>
      <p:cxnSp>
        <p:nvCxnSpPr>
          <p:cNvPr id="15" name="Straight Connector 14"/>
          <p:cNvCxnSpPr>
            <a:cxnSpLocks noGrp="1" noRot="1" noChangeAspect="1" noMove="1" noResize="1" noEditPoints="1" noAdjustHandles="1" noChangeArrowheads="1" noChangeShapeType="1"/>
          </p:cNvCxnSpPr>
          <p:nvPr/>
        </p:nvCxnSpPr>
        <p:spPr>
          <a:xfrm>
            <a:off x="3352800" y="4479276"/>
            <a:ext cx="5486400" cy="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4" name="Picture 3" descr="Logo&#10;&#10;Description automatically generate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REVIEW OF THE ASSIGNMENT FROM LAST STUDY</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 name="Content Placeholder 2"/>
          <p:cNvSpPr>
            <a:spLocks noGrp="1"/>
          </p:cNvSpPr>
          <p:nvPr>
            <p:ph idx="1"/>
          </p:nvPr>
        </p:nvSpPr>
        <p:spPr>
          <a:xfrm>
            <a:off x="4191608" y="457200"/>
            <a:ext cx="7534048" cy="5952745"/>
          </a:xfrm>
        </p:spPr>
        <p:txBody>
          <a:bodyPr anchor="ctr">
            <a:noAutofit/>
          </a:bodyPr>
          <a:lstStyle/>
          <a:p>
            <a:pPr marL="0" indent="0" algn="ctr">
              <a:buNone/>
              <a:tabLst/>
            </a:pPr>
            <a:r>
              <a:rPr lang="en-US" b="1" dirty="0"/>
              <a:t>You went out for evangelism and met a person who believes in the idea of PREDETERMINATION; with scriptural references, how will you explain to such  person the falsehood of that ideology?</a:t>
            </a:r>
          </a:p>
          <a:p>
            <a:pPr marL="0" indent="0" algn="ctr">
              <a:buNone/>
              <a:tabLst/>
            </a:pPr>
            <a:r>
              <a:rPr lang="en-US" b="1" dirty="0"/>
              <a:t>Be ready to discuss your answer with</a:t>
            </a:r>
          </a:p>
          <a:p>
            <a:pPr marL="0" indent="0" algn="ctr">
              <a:buNone/>
              <a:tabLst/>
            </a:pPr>
            <a:r>
              <a:rPr lang="en-US" b="1" dirty="0"/>
              <a:t>Bible references.</a:t>
            </a:r>
          </a:p>
          <a:p>
            <a:pPr marL="0" indent="0" algn="ctr">
              <a:lnSpc>
                <a:spcPct val="100000"/>
              </a:lnSpc>
              <a:buNone/>
            </a:pPr>
            <a:r>
              <a:rPr lang="en-US" b="1" i="1" dirty="0">
                <a:solidFill>
                  <a:srgbClr val="000000"/>
                </a:solidFill>
                <a:ea typeface="+mn-lt"/>
                <a:cs typeface="+mn-lt"/>
              </a:rPr>
              <a:t>Volunteers please!</a:t>
            </a:r>
            <a:endParaRPr lang="en-US" b="1" i="1" dirty="0">
              <a:latin typeface="Calibri" panose="020F0502020204030204" pitchFamily="34" charset="0"/>
            </a:endParaRPr>
          </a:p>
          <a:p>
            <a:pPr marL="0" indent="0" algn="ctr">
              <a:lnSpc>
                <a:spcPct val="100000"/>
              </a:lnSpc>
              <a:buNone/>
            </a:pPr>
            <a:endParaRPr lang="en-US" b="1" dirty="0">
              <a:latin typeface="Calibri" panose="020F0502020204030204" pitchFamily="34" charset="0"/>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485736"/>
            <a:ext cx="3414368" cy="181822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en-GB" altLang="en-GB" sz="2800" b="1" i="1" dirty="0">
                <a:solidFill>
                  <a:srgbClr val="FFFFFF"/>
                </a:solidFill>
                <a:latin typeface="Cambria" panose="02040503050406030204" pitchFamily="18" charset="0"/>
                <a:ea typeface="Cambria" panose="02040503050406030204" pitchFamily="18" charset="0"/>
              </a:rPr>
              <a:t> Divine Judgment</a:t>
            </a:r>
          </a:p>
          <a:p>
            <a:pPr marL="0" marR="0" lvl="0" indent="0" algn="ctr" defTabSz="914400" rtl="0" eaLnBrk="1" fontAlgn="auto" latinLnBrk="0" hangingPunct="1">
              <a:lnSpc>
                <a:spcPct val="90000"/>
              </a:lnSpc>
              <a:spcBef>
                <a:spcPct val="0"/>
              </a:spcBef>
              <a:spcAft>
                <a:spcPts val="0"/>
              </a:spcAft>
              <a:buClrTx/>
              <a:buSzTx/>
              <a:buFontTx/>
              <a:buNone/>
              <a:tabLst/>
              <a:defRPr/>
            </a:pPr>
            <a:r>
              <a:rPr lang="en-GB" altLang="en-GB" sz="2800" b="1" i="1" dirty="0">
                <a:solidFill>
                  <a:srgbClr val="FFFFFF"/>
                </a:solidFill>
                <a:latin typeface="Cambria" panose="02040503050406030204" pitchFamily="18" charset="0"/>
                <a:ea typeface="Cambria" panose="02040503050406030204" pitchFamily="18" charset="0"/>
              </a:rPr>
              <a:t>on Egypt</a:t>
            </a:r>
            <a:endParaRPr kumimoji="0" lang="en-GB" altLang="en-GB" sz="2800" b="1" i="1" u="none" strike="noStrike" kern="1200" cap="none" spc="0" normalizeH="0" baseline="0" noProof="0" dirty="0">
              <a:ln>
                <a:noFill/>
              </a:ln>
              <a:solidFill>
                <a:srgbClr val="FFFFFF"/>
              </a:solidFill>
              <a:effectLst/>
              <a:uLnTx/>
              <a:uFillTx/>
              <a:latin typeface="Cambria" panose="02040503050406030204" pitchFamily="18" charset="0"/>
              <a:ea typeface="Cambria" panose="02040503050406030204" pitchFamily="18" charset="0"/>
              <a:cs typeface="+mj-cs"/>
            </a:endParaRPr>
          </a:p>
        </p:txBody>
      </p:sp>
    </p:spTree>
    <p:extLst>
      <p:ext uri="{BB962C8B-B14F-4D97-AF65-F5344CB8AC3E}">
        <p14:creationId xmlns:p14="http://schemas.microsoft.com/office/powerpoint/2010/main" val="4028661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Rectangle 14"/>
          <p:cNvSpPr>
            <a:spLocks noGrp="1" noRot="1" noChangeAspect="1" noMove="1" noResize="1" noEditPoints="1" noAdjustHandles="1" noChangeArrowheads="1" noChangeShapeType="1" noTextEdit="1"/>
          </p:cNvSpPr>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517466" y="741969"/>
            <a:ext cx="3971142" cy="4962524"/>
          </a:xfrm>
        </p:spPr>
        <p:txBody>
          <a:bodyPr vert="horz" lIns="91440" tIns="45720" rIns="91440" bIns="45720" rtlCol="0" anchor="ctr">
            <a:normAutofit/>
          </a:bodyPr>
          <a:lstStyle/>
          <a:p>
            <a:pPr algn="ctr"/>
            <a:br>
              <a:rPr kumimoji="0" lang="en-US" altLang="en-US" sz="4600" b="1" i="0" u="sng" strike="noStrike" kern="1200" cap="none" spc="0" normalizeH="0" baseline="0" noProof="0" dirty="0">
                <a:ln>
                  <a:noFill/>
                </a:ln>
                <a:solidFill>
                  <a:srgbClr val="FFFFFF"/>
                </a:solidFill>
                <a:effectLst/>
                <a:uLnTx/>
                <a:uFillTx/>
                <a:latin typeface="+mj-lt"/>
                <a:ea typeface="+mj-ea"/>
                <a:cs typeface="+mj-cs"/>
              </a:rPr>
            </a:br>
            <a:r>
              <a:rPr kumimoji="0" lang="en-US" altLang="en-US" sz="4600" b="1" i="0" u="sng" strike="noStrike" kern="1200" cap="none" spc="0" normalizeH="0" baseline="0" noProof="0" dirty="0">
                <a:ln>
                  <a:noFill/>
                </a:ln>
                <a:solidFill>
                  <a:srgbClr val="FFFFFF"/>
                </a:solidFill>
                <a:effectLst/>
                <a:uLnTx/>
                <a:uFillTx/>
                <a:latin typeface="+mj-lt"/>
                <a:ea typeface="+mj-ea"/>
                <a:cs typeface="+mj-cs"/>
              </a:rPr>
              <a:t>LESSON </a:t>
            </a:r>
            <a:r>
              <a:rPr lang="en-US" altLang="en-US" sz="4600" b="1" u="sng" dirty="0">
                <a:solidFill>
                  <a:srgbClr val="FFFFFF"/>
                </a:solidFill>
              </a:rPr>
              <a:t>44</a:t>
            </a:r>
            <a:r>
              <a:rPr kumimoji="0" lang="en-US" altLang="en-US" sz="4600" b="1" i="0" u="none" strike="noStrike" kern="1200" cap="none" spc="0" normalizeH="0" baseline="0" noProof="0" dirty="0">
                <a:ln>
                  <a:noFill/>
                </a:ln>
                <a:solidFill>
                  <a:srgbClr val="FFFFFF"/>
                </a:solidFill>
                <a:effectLst/>
                <a:uLnTx/>
                <a:uFillTx/>
                <a:latin typeface="+mj-lt"/>
                <a:ea typeface="+mj-ea"/>
                <a:cs typeface="+mj-cs"/>
              </a:rPr>
              <a:t>: </a:t>
            </a:r>
            <a:br>
              <a:rPr kumimoji="0" lang="en-US" altLang="en-US" sz="4600" b="1" i="0" u="none" strike="noStrike" kern="1200" cap="none" spc="0" normalizeH="0" baseline="0" noProof="0" dirty="0">
                <a:ln>
                  <a:noFill/>
                </a:ln>
                <a:solidFill>
                  <a:srgbClr val="FFFFFF"/>
                </a:solidFill>
                <a:effectLst/>
                <a:uLnTx/>
                <a:uFillTx/>
                <a:latin typeface="+mj-lt"/>
                <a:ea typeface="+mj-ea"/>
                <a:cs typeface="+mj-cs"/>
              </a:rPr>
            </a:br>
            <a:br>
              <a:rPr kumimoji="0" lang="en-US" altLang="en-US" sz="4600" b="1" i="0" u="none" strike="noStrike" kern="1200" cap="none" spc="0" normalizeH="0" baseline="0" noProof="0" dirty="0">
                <a:ln>
                  <a:noFill/>
                </a:ln>
                <a:solidFill>
                  <a:srgbClr val="FFFFFF"/>
                </a:solidFill>
                <a:effectLst/>
                <a:uLnTx/>
                <a:uFillTx/>
                <a:latin typeface="+mj-lt"/>
                <a:ea typeface="+mj-ea"/>
                <a:cs typeface="+mj-cs"/>
              </a:rPr>
            </a:br>
            <a:r>
              <a:rPr kumimoji="0" lang="en-GB" altLang="en-US" sz="4600" b="1" i="0" u="none" strike="noStrike" kern="1200" cap="none" spc="0" normalizeH="0" baseline="0" noProof="0" dirty="0">
                <a:ln>
                  <a:noFill/>
                </a:ln>
                <a:solidFill>
                  <a:srgbClr val="FFFFFF"/>
                </a:solidFill>
                <a:effectLst/>
                <a:uLnTx/>
                <a:uFillTx/>
                <a:latin typeface="+mj-lt"/>
                <a:ea typeface="+mj-ea"/>
                <a:cs typeface="+mj-cs"/>
              </a:rPr>
              <a:t>The Passover and Israel’s Exodus</a:t>
            </a:r>
            <a:endParaRPr lang="en-US" sz="4600" kern="1200" dirty="0">
              <a:solidFill>
                <a:srgbClr val="FFFFFF"/>
              </a:solidFill>
              <a:latin typeface="+mj-lt"/>
              <a:ea typeface="+mj-ea"/>
              <a:cs typeface="+mj-cs"/>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7" name="Freeform: Shape 6"/>
          <p:cNvSpPr/>
          <p:nvPr/>
        </p:nvSpPr>
        <p:spPr>
          <a:xfrm>
            <a:off x="5468389" y="650356"/>
            <a:ext cx="6263640" cy="842014"/>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241151" tIns="241151" rIns="241151" bIns="241151" numCol="1" spcCol="1270" anchor="ctr" anchorCtr="0">
            <a:noAutofit/>
          </a:bodyPr>
          <a:lstStyle/>
          <a:p>
            <a:pPr marL="0" lvl="0" indent="0" algn="l" defTabSz="1644650">
              <a:lnSpc>
                <a:spcPct val="90000"/>
              </a:lnSpc>
              <a:spcBef>
                <a:spcPct val="0"/>
              </a:spcBef>
              <a:spcAft>
                <a:spcPct val="35000"/>
              </a:spcAft>
              <a:buNone/>
            </a:pPr>
            <a:r>
              <a:rPr lang="en-GB" sz="3200" b="1" i="0" kern="1200" baseline="0" dirty="0"/>
              <a:t>MEMORY VERSE: ……</a:t>
            </a:r>
            <a:endParaRPr lang="en-US" sz="3200" kern="1200" dirty="0"/>
          </a:p>
        </p:txBody>
      </p:sp>
      <p:sp>
        <p:nvSpPr>
          <p:cNvPr id="8" name="Freeform: Shape 7"/>
          <p:cNvSpPr/>
          <p:nvPr/>
        </p:nvSpPr>
        <p:spPr>
          <a:xfrm>
            <a:off x="5322419" y="1938051"/>
            <a:ext cx="6518208" cy="3169212"/>
          </a:xfrm>
          <a:custGeom>
            <a:avLst/>
            <a:gdLst>
              <a:gd name="connsiteX0" fmla="*/ 0 w 6263640"/>
              <a:gd name="connsiteY0" fmla="*/ 0 h 1340325"/>
              <a:gd name="connsiteX1" fmla="*/ 6263640 w 6263640"/>
              <a:gd name="connsiteY1" fmla="*/ 0 h 1340325"/>
              <a:gd name="connsiteX2" fmla="*/ 6263640 w 6263640"/>
              <a:gd name="connsiteY2" fmla="*/ 1340325 h 1340325"/>
              <a:gd name="connsiteX3" fmla="*/ 0 w 6263640"/>
              <a:gd name="connsiteY3" fmla="*/ 1340325 h 1340325"/>
              <a:gd name="connsiteX4" fmla="*/ 0 w 6263640"/>
              <a:gd name="connsiteY4" fmla="*/ 0 h 13403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63640" h="1340325">
                <a:moveTo>
                  <a:pt x="0" y="0"/>
                </a:moveTo>
                <a:lnTo>
                  <a:pt x="6263640" y="0"/>
                </a:lnTo>
                <a:lnTo>
                  <a:pt x="6263640" y="1340325"/>
                </a:lnTo>
                <a:lnTo>
                  <a:pt x="0" y="134032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8871" tIns="46990" rIns="263144" bIns="46990" numCol="1" spcCol="1270" anchor="ctr" anchorCtr="0">
            <a:noAutofit/>
          </a:bodyPr>
          <a:lstStyle/>
          <a:p>
            <a:pPr marL="180975" lvl="1" indent="-180975" algn="ctr" defTabSz="1289050">
              <a:lnSpc>
                <a:spcPct val="90000"/>
              </a:lnSpc>
              <a:spcBef>
                <a:spcPct val="0"/>
              </a:spcBef>
              <a:spcAft>
                <a:spcPct val="20000"/>
              </a:spcAft>
            </a:pPr>
            <a:r>
              <a:rPr lang="en-GB" sz="2800" i="1" dirty="0"/>
              <a:t>“It is a night to be much observed unto the LORD for bringing them out from the land of Egypt: this is that night of the LORD to be observed of all the children of Israel in their generations” </a:t>
            </a:r>
          </a:p>
          <a:p>
            <a:pPr marL="180975" lvl="1" indent="-180975" algn="ctr" defTabSz="1289050">
              <a:lnSpc>
                <a:spcPct val="90000"/>
              </a:lnSpc>
              <a:spcBef>
                <a:spcPct val="0"/>
              </a:spcBef>
              <a:spcAft>
                <a:spcPct val="20000"/>
              </a:spcAft>
            </a:pPr>
            <a:r>
              <a:rPr lang="en-GB" sz="2800" i="1" dirty="0"/>
              <a:t>(</a:t>
            </a:r>
            <a:r>
              <a:rPr lang="en-GB" sz="2800" b="1" i="1" dirty="0"/>
              <a:t>Exodus 12:42).</a:t>
            </a:r>
          </a:p>
        </p:txBody>
      </p:sp>
      <p:sp>
        <p:nvSpPr>
          <p:cNvPr id="3" name="Freeform: Shape 2"/>
          <p:cNvSpPr/>
          <p:nvPr/>
        </p:nvSpPr>
        <p:spPr>
          <a:xfrm>
            <a:off x="5468389" y="5107263"/>
            <a:ext cx="6263640" cy="987851"/>
          </a:xfrm>
          <a:custGeom>
            <a:avLst/>
            <a:gdLst>
              <a:gd name="connsiteX0" fmla="*/ 0 w 6263640"/>
              <a:gd name="connsiteY0" fmla="*/ 342043 h 2052216"/>
              <a:gd name="connsiteX1" fmla="*/ 342043 w 6263640"/>
              <a:gd name="connsiteY1" fmla="*/ 0 h 2052216"/>
              <a:gd name="connsiteX2" fmla="*/ 5921597 w 6263640"/>
              <a:gd name="connsiteY2" fmla="*/ 0 h 2052216"/>
              <a:gd name="connsiteX3" fmla="*/ 6263640 w 6263640"/>
              <a:gd name="connsiteY3" fmla="*/ 342043 h 2052216"/>
              <a:gd name="connsiteX4" fmla="*/ 6263640 w 6263640"/>
              <a:gd name="connsiteY4" fmla="*/ 1710173 h 2052216"/>
              <a:gd name="connsiteX5" fmla="*/ 5921597 w 6263640"/>
              <a:gd name="connsiteY5" fmla="*/ 2052216 h 2052216"/>
              <a:gd name="connsiteX6" fmla="*/ 342043 w 6263640"/>
              <a:gd name="connsiteY6" fmla="*/ 2052216 h 2052216"/>
              <a:gd name="connsiteX7" fmla="*/ 0 w 6263640"/>
              <a:gd name="connsiteY7" fmla="*/ 1710173 h 2052216"/>
              <a:gd name="connsiteX8" fmla="*/ 0 w 6263640"/>
              <a:gd name="connsiteY8" fmla="*/ 342043 h 2052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263640" h="2052216">
                <a:moveTo>
                  <a:pt x="0" y="342043"/>
                </a:moveTo>
                <a:cubicBezTo>
                  <a:pt x="0" y="153138"/>
                  <a:pt x="153138" y="0"/>
                  <a:pt x="342043" y="0"/>
                </a:cubicBezTo>
                <a:lnTo>
                  <a:pt x="5921597" y="0"/>
                </a:lnTo>
                <a:cubicBezTo>
                  <a:pt x="6110502" y="0"/>
                  <a:pt x="6263640" y="153138"/>
                  <a:pt x="6263640" y="342043"/>
                </a:cubicBezTo>
                <a:lnTo>
                  <a:pt x="6263640" y="1710173"/>
                </a:lnTo>
                <a:cubicBezTo>
                  <a:pt x="6263640" y="1899078"/>
                  <a:pt x="6110502" y="2052216"/>
                  <a:pt x="5921597" y="2052216"/>
                </a:cubicBezTo>
                <a:lnTo>
                  <a:pt x="342043" y="2052216"/>
                </a:lnTo>
                <a:cubicBezTo>
                  <a:pt x="153138" y="2052216"/>
                  <a:pt x="0" y="1899078"/>
                  <a:pt x="0" y="1710173"/>
                </a:cubicBezTo>
                <a:lnTo>
                  <a:pt x="0" y="342043"/>
                </a:lnTo>
                <a:close/>
              </a:path>
            </a:pathLst>
          </a:custGeom>
        </p:spPr>
        <p:style>
          <a:lnRef idx="2">
            <a:schemeClr val="lt1">
              <a:hueOff val="0"/>
              <a:satOff val="0"/>
              <a:lumOff val="0"/>
              <a:alphaOff val="0"/>
            </a:schemeClr>
          </a:lnRef>
          <a:fillRef idx="1">
            <a:schemeClr val="accent5">
              <a:hueOff val="-6758543"/>
              <a:satOff val="-17418"/>
              <a:lumOff val="-11764"/>
              <a:alphaOff val="0"/>
            </a:schemeClr>
          </a:fillRef>
          <a:effectRef idx="0">
            <a:schemeClr val="accent5">
              <a:hueOff val="-6758543"/>
              <a:satOff val="-17418"/>
              <a:lumOff val="-11764"/>
              <a:alphaOff val="0"/>
            </a:schemeClr>
          </a:effectRef>
          <a:fontRef idx="minor">
            <a:schemeClr val="lt1"/>
          </a:fontRef>
        </p:style>
        <p:txBody>
          <a:bodyPr spcFirstLastPara="0" vert="horz" wrap="square" lIns="241151" tIns="241151" rIns="241151" bIns="241151" numCol="1" spcCol="1270" anchor="ctr" anchorCtr="0">
            <a:noAutofit/>
          </a:bodyPr>
          <a:lstStyle/>
          <a:p>
            <a:pPr algn="ctr" defTabSz="1644650">
              <a:lnSpc>
                <a:spcPct val="90000"/>
              </a:lnSpc>
              <a:spcBef>
                <a:spcPct val="0"/>
              </a:spcBef>
              <a:spcAft>
                <a:spcPct val="35000"/>
              </a:spcAft>
            </a:pPr>
            <a:r>
              <a:rPr lang="en-GB" sz="2800" b="1" i="0" kern="1200" baseline="0" dirty="0"/>
              <a:t>TEXT:</a:t>
            </a:r>
            <a:r>
              <a:rPr lang="en-GB" sz="2800" b="1" i="1" kern="1200" baseline="0" dirty="0"/>
              <a:t>  </a:t>
            </a:r>
            <a:r>
              <a:rPr lang="fi-FI" sz="2800" b="1" i="1" dirty="0">
                <a:latin typeface="Calibri" panose="020F0502020204030204" pitchFamily="34" charset="0"/>
                <a:sym typeface="+mn-ea"/>
              </a:rPr>
              <a:t>Exodus 12:1-51; 13:1-22</a:t>
            </a:r>
            <a:endParaRPr lang="en-US" sz="2800" kern="12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902EF74-6938-7561-648F-970075CD7169}"/>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98EA1695-F958-CFD1-0325-3CA1055D0C04}"/>
              </a:ext>
            </a:extLst>
          </p:cNvPr>
          <p:cNvSpPr/>
          <p:nvPr/>
        </p:nvSpPr>
        <p:spPr>
          <a:xfrm>
            <a:off x="4037181" y="448055"/>
            <a:ext cx="7688475" cy="5951024"/>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8">
            <a:extLst>
              <a:ext uri="{FF2B5EF4-FFF2-40B4-BE49-F238E27FC236}">
                <a16:creationId xmlns:a16="http://schemas.microsoft.com/office/drawing/2014/main" id="{7F4BC8F4-22B3-D888-BCFE-923523B6A3FC}"/>
              </a:ext>
            </a:extLst>
          </p:cNvPr>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Title 1">
            <a:extLst>
              <a:ext uri="{FF2B5EF4-FFF2-40B4-BE49-F238E27FC236}">
                <a16:creationId xmlns:a16="http://schemas.microsoft.com/office/drawing/2014/main" id="{A692F196-F998-3983-D237-6282E0227AC3}"/>
              </a:ext>
            </a:extLst>
          </p:cNvPr>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INTRODUCTION</a:t>
            </a:r>
            <a:endParaRPr lang="en-GB" sz="2800" dirty="0">
              <a:solidFill>
                <a:srgbClr val="FFFFFF"/>
              </a:solidFill>
            </a:endParaRPr>
          </a:p>
        </p:txBody>
      </p:sp>
      <p:sp>
        <p:nvSpPr>
          <p:cNvPr id="11" name="Rectangle 10">
            <a:extLst>
              <a:ext uri="{FF2B5EF4-FFF2-40B4-BE49-F238E27FC236}">
                <a16:creationId xmlns:a16="http://schemas.microsoft.com/office/drawing/2014/main" id="{3A2D9BB6-97BC-D2DC-8F75-77074B2A24AD}"/>
              </a:ext>
            </a:extLst>
          </p:cNvPr>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3" name="Content Placeholder 2">
            <a:extLst>
              <a:ext uri="{FF2B5EF4-FFF2-40B4-BE49-F238E27FC236}">
                <a16:creationId xmlns:a16="http://schemas.microsoft.com/office/drawing/2014/main" id="{EBB1C039-6AFC-ECC8-75BF-3DC6FC8F75C4}"/>
              </a:ext>
            </a:extLst>
          </p:cNvPr>
          <p:cNvSpPr>
            <a:spLocks noGrp="1"/>
          </p:cNvSpPr>
          <p:nvPr>
            <p:ph idx="1"/>
          </p:nvPr>
        </p:nvSpPr>
        <p:spPr>
          <a:xfrm>
            <a:off x="4114394" y="448056"/>
            <a:ext cx="7611262" cy="5951023"/>
          </a:xfrm>
        </p:spPr>
        <p:txBody>
          <a:bodyPr anchor="ctr">
            <a:noAutofit/>
          </a:bodyPr>
          <a:lstStyle/>
          <a:p>
            <a:pPr marL="0" indent="0" algn="just">
              <a:buNone/>
            </a:pPr>
            <a:r>
              <a:rPr lang="en-GB" dirty="0"/>
              <a:t>The Passover was to prepare the Israelites for their exodus from Egypt. Each household marked their house’s doorpost with the blood of a lamb. This sacrifice was to spare their firstborn that would have died in the plague.</a:t>
            </a:r>
          </a:p>
          <a:p>
            <a:pPr marL="0" indent="0" algn="just">
              <a:buNone/>
            </a:pPr>
            <a:r>
              <a:rPr lang="en-GB" dirty="0"/>
              <a:t>The lamb, unleavened bread and bitter herbs used for the Passover foreshadowed the sacrifice of Christ’s blood, sinless body, and His bitter suffering and death for our redemption (Isaiah 53:3-7).</a:t>
            </a:r>
          </a:p>
          <a:p>
            <a:pPr marL="0" indent="0" algn="just">
              <a:buNone/>
            </a:pPr>
            <a:r>
              <a:rPr lang="en-GB" dirty="0"/>
              <a:t>Christian parents and leaders should encourage their children to always be in a ready spiritual state for the observance of the Lord’s Supper as well as the rapture.</a:t>
            </a:r>
            <a:endParaRPr lang="en-US" dirty="0"/>
          </a:p>
        </p:txBody>
      </p:sp>
      <p:pic>
        <p:nvPicPr>
          <p:cNvPr id="4" name="Picture 3" descr="Logo&#10;&#10;Description automatically generated">
            <a:extLst>
              <a:ext uri="{FF2B5EF4-FFF2-40B4-BE49-F238E27FC236}">
                <a16:creationId xmlns:a16="http://schemas.microsoft.com/office/drawing/2014/main" id="{6E81A339-E23E-2B46-A7F0-C59C965238B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30583511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4037182" y="439270"/>
            <a:ext cx="7695896" cy="5970675"/>
          </a:xfrm>
        </p:spPr>
        <p:txBody>
          <a:bodyPr anchor="ctr">
            <a:noAutofit/>
          </a:bodyPr>
          <a:lstStyle/>
          <a:p>
            <a:pPr marL="514350" indent="-514350" algn="just" eaLnBrk="0" fontAlgn="base" hangingPunct="0">
              <a:lnSpc>
                <a:spcPct val="100000"/>
              </a:lnSpc>
              <a:spcBef>
                <a:spcPct val="0"/>
              </a:spcBef>
              <a:spcAft>
                <a:spcPts val="600"/>
              </a:spcAft>
              <a:buFont typeface="+mj-lt"/>
              <a:buAutoNum type="arabicPeriod"/>
              <a:defRPr/>
            </a:pPr>
            <a:r>
              <a:rPr lang="en-GB" dirty="0"/>
              <a:t>The Lord’s Supper is the New Testament version of the Passover</a:t>
            </a:r>
            <a:r>
              <a:rPr lang="en-US" dirty="0"/>
              <a:t>. </a:t>
            </a:r>
            <a:r>
              <a:rPr lang="en-GB" dirty="0"/>
              <a:t>Those redeemed by the blood of Jesus should partake of it (Mat 26:26-28).</a:t>
            </a:r>
            <a:endParaRPr lang="en-US" dirty="0"/>
          </a:p>
          <a:p>
            <a:pPr marL="514350" indent="-514350" algn="just" eaLnBrk="0" fontAlgn="base" hangingPunct="0">
              <a:lnSpc>
                <a:spcPct val="100000"/>
              </a:lnSpc>
              <a:spcBef>
                <a:spcPct val="0"/>
              </a:spcBef>
              <a:spcAft>
                <a:spcPts val="600"/>
              </a:spcAft>
              <a:buFont typeface="+mj-lt"/>
              <a:buAutoNum type="arabicPeriod"/>
              <a:defRPr/>
            </a:pPr>
            <a:r>
              <a:rPr lang="en-GB" dirty="0"/>
              <a:t>God rewarded the obedience of the Israelites with the performance of the promised blessing.</a:t>
            </a:r>
            <a:endParaRPr lang="en-US" dirty="0"/>
          </a:p>
          <a:p>
            <a:pPr marL="514350" indent="-514350" algn="just" eaLnBrk="0" fontAlgn="base" hangingPunct="0">
              <a:lnSpc>
                <a:spcPct val="100000"/>
              </a:lnSpc>
              <a:spcBef>
                <a:spcPct val="0"/>
              </a:spcBef>
              <a:spcAft>
                <a:spcPts val="600"/>
              </a:spcAft>
              <a:buFont typeface="+mj-lt"/>
              <a:buAutoNum type="arabicPeriod"/>
              <a:defRPr/>
            </a:pPr>
            <a:r>
              <a:rPr lang="en-GB" dirty="0"/>
              <a:t>Believers should sanctify themselves unto God, who has saved them from eternal death by Christ’s substitutionary atonement.</a:t>
            </a:r>
            <a:endParaRPr lang="en-US" dirty="0"/>
          </a:p>
          <a:p>
            <a:pPr marL="514350" indent="-514350" algn="just" eaLnBrk="0" fontAlgn="base" hangingPunct="0">
              <a:lnSpc>
                <a:spcPct val="100000"/>
              </a:lnSpc>
              <a:spcBef>
                <a:spcPct val="0"/>
              </a:spcBef>
              <a:spcAft>
                <a:spcPts val="600"/>
              </a:spcAft>
              <a:buFont typeface="+mj-lt"/>
              <a:buAutoNum type="arabicPeriod"/>
              <a:defRPr/>
            </a:pPr>
            <a:r>
              <a:rPr lang="en-GB" dirty="0"/>
              <a:t>The feast of the Passover was celebrated with no leaven. Leaven in the New Testament stands for sin, which must no longer characterise any area of a Christian’s life.</a:t>
            </a: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
        <p:nvSpPr>
          <p:cNvPr id="5" name="Title 1"/>
          <p:cNvSpPr txBox="1"/>
          <p:nvPr/>
        </p:nvSpPr>
        <p:spPr>
          <a:xfrm>
            <a:off x="466344" y="458921"/>
            <a:ext cx="3414368" cy="38012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ltLang="en-US" sz="2800" b="1" dirty="0">
                <a:solidFill>
                  <a:srgbClr val="FFFFFF"/>
                </a:solidFill>
                <a:latin typeface="Cambria" panose="02040503050406030204" pitchFamily="18" charset="0"/>
              </a:rPr>
              <a:t>KEY LESSONS IN THE STUDY OF TODAY</a:t>
            </a:r>
            <a:endParaRPr lang="en-GB" altLang="en-US" sz="2800" b="1" dirty="0">
              <a:solidFill>
                <a:srgbClr val="FFFFFF"/>
              </a:solidFill>
              <a:latin typeface="Cambria" panose="02040503050406030204" pitchFamily="18" charset="0"/>
            </a:endParaRPr>
          </a:p>
        </p:txBody>
      </p:sp>
      <p:sp>
        <p:nvSpPr>
          <p:cNvPr id="2" name="Title 1"/>
          <p:cNvSpPr>
            <a:spLocks noGrp="1"/>
          </p:cNvSpPr>
          <p:nvPr>
            <p:ph type="title"/>
          </p:nvPr>
        </p:nvSpPr>
        <p:spPr>
          <a:xfrm>
            <a:off x="466344" y="4485736"/>
            <a:ext cx="3414368" cy="1818229"/>
          </a:xfrm>
        </p:spPr>
        <p:txBody>
          <a:bodyPr>
            <a:normAutofit/>
          </a:bodyPr>
          <a:lstStyle/>
          <a:p>
            <a:pPr algn="ctr"/>
            <a:r>
              <a:rPr lang="en-US" sz="2800" b="1" i="1" dirty="0">
                <a:solidFill>
                  <a:srgbClr val="FFFFFF"/>
                </a:solidFill>
                <a:latin typeface="Cambria" panose="02040503050406030204" pitchFamily="18" charset="0"/>
                <a:ea typeface="Cambria" panose="02040503050406030204" pitchFamily="18" charset="0"/>
              </a:rPr>
              <a:t>Divine Judgment</a:t>
            </a:r>
            <a:br>
              <a:rPr lang="en-US" sz="2800" b="1" i="1" dirty="0">
                <a:solidFill>
                  <a:srgbClr val="FFFFFF"/>
                </a:solidFill>
                <a:latin typeface="Cambria" panose="02040503050406030204" pitchFamily="18" charset="0"/>
                <a:ea typeface="Cambria" panose="02040503050406030204" pitchFamily="18" charset="0"/>
              </a:rPr>
            </a:br>
            <a:r>
              <a:rPr lang="en-US" sz="2800" b="1" i="1" dirty="0">
                <a:solidFill>
                  <a:srgbClr val="FFFFFF"/>
                </a:solidFill>
                <a:latin typeface="Cambria" panose="02040503050406030204" pitchFamily="18" charset="0"/>
                <a:ea typeface="Cambria" panose="02040503050406030204" pitchFamily="18" charset="0"/>
              </a:rPr>
              <a:t>on Egypt</a:t>
            </a:r>
            <a:endParaRPr lang="en-GB" sz="2800" b="1" i="1" dirty="0">
              <a:solidFill>
                <a:srgbClr val="FFFFFF"/>
              </a:solidFill>
              <a:latin typeface="Cambria" panose="02040503050406030204" pitchFamily="18" charset="0"/>
              <a:ea typeface="Cambria" panose="02040503050406030204"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1972D2-208E-9EBB-A07D-F3ABDB80F44F}"/>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F505FBF5-F93C-B3E5-A499-A11F7726012C}"/>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76FC7103-DC4F-ECF4-FC8D-44283E4D1700}"/>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0470E2E-2978-C687-1699-63147333A6DC}"/>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49D901E-0F55-71B5-95B2-E73521B8DABB}"/>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3A51D66-29C9-B1FC-F56C-3F271253AAB9}"/>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a:t>
            </a:r>
            <a:r>
              <a:rPr lang="en-GB" altLang="en-US" sz="4000" b="1" dirty="0">
                <a:solidFill>
                  <a:srgbClr val="FFFFFF"/>
                </a:solidFill>
                <a:latin typeface="Cambria" panose="02040503050406030204" pitchFamily="18" charset="0"/>
              </a:rPr>
              <a:t>1</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DB526434-7CF2-5A32-0275-CB018C2AF6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7BB2D1BC-904E-1511-0666-6FD5BE67205B}"/>
              </a:ext>
            </a:extLst>
          </p:cNvPr>
          <p:cNvGraphicFramePr>
            <a:graphicFrameLocks noGrp="1"/>
          </p:cNvGraphicFramePr>
          <p:nvPr>
            <p:ph idx="1"/>
            <p:extLst>
              <p:ext uri="{D42A27DB-BD31-4B8C-83A1-F6EECF244321}">
                <p14:modId xmlns:p14="http://schemas.microsoft.com/office/powerpoint/2010/main" val="3503882650"/>
              </p:ext>
            </p:extLst>
          </p:nvPr>
        </p:nvGraphicFramePr>
        <p:xfrm>
          <a:off x="1620560" y="2819730"/>
          <a:ext cx="8663308"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6476454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37" name="Rectangle 9"/>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2</a:t>
            </a:r>
            <a:endParaRPr lang="en-GB" sz="4000" dirty="0">
              <a:solidFill>
                <a:srgbClr val="FFFFFF"/>
              </a:solidFill>
            </a:endParaRP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p:cNvGraphicFramePr>
            <a:graphicFrameLocks noGrp="1"/>
          </p:cNvGraphicFramePr>
          <p:nvPr>
            <p:ph idx="1"/>
            <p:extLst>
              <p:ext uri="{D42A27DB-BD31-4B8C-83A1-F6EECF244321}">
                <p14:modId xmlns:p14="http://schemas.microsoft.com/office/powerpoint/2010/main" val="2728712408"/>
              </p:ext>
            </p:extLst>
          </p:nvPr>
        </p:nvGraphicFramePr>
        <p:xfrm>
          <a:off x="644056" y="2615979"/>
          <a:ext cx="10591791"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01A721-1AF0-7B24-99FF-5C00F835AE43}"/>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EAA8DE15-7CEA-49F0-95D2-2E28974A8841}"/>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A35F4C7A-4010-4EE2-94E5-FF15B68344DB}"/>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EF4778B5-557B-8D9D-9669-035F0D748255}"/>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146116EE-8A15-5207-6E36-36872F671225}"/>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B5593FC-A334-2C40-F804-379EC13B4F72}"/>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3</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DF401C03-15E1-11E6-A179-35BD741C05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126B2D8D-FB54-7DB7-7D99-F1CEBB1A4561}"/>
              </a:ext>
            </a:extLst>
          </p:cNvPr>
          <p:cNvGraphicFramePr>
            <a:graphicFrameLocks noGrp="1"/>
          </p:cNvGraphicFramePr>
          <p:nvPr>
            <p:ph idx="1"/>
            <p:extLst>
              <p:ext uri="{D42A27DB-BD31-4B8C-83A1-F6EECF244321}">
                <p14:modId xmlns:p14="http://schemas.microsoft.com/office/powerpoint/2010/main" val="1196146298"/>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4966366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2D4E36-5B3D-9763-7A0C-F6E0C4DB05E7}"/>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0BAC3C3E-0748-3ACD-6A3A-631331157B18}"/>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8E5F75BE-1917-1166-B928-15EA09353574}"/>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F14AE07F-3CCB-779F-2E12-1C4F8793A328}"/>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998027C-0BE8-CCD7-D815-9E745DC7D3ED}"/>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a:t>
            </a:r>
            <a:r>
              <a:rPr lang="en-GB" altLang="en-US" sz="4000" b="1" dirty="0">
                <a:solidFill>
                  <a:srgbClr val="FFFFFF"/>
                </a:solidFill>
                <a:latin typeface="Cambria" panose="02040503050406030204" pitchFamily="18" charset="0"/>
              </a:rPr>
              <a:t>4</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29953CF1-8063-D0BC-4ED5-2B41F2EBCD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F8DF4A3E-435E-F722-39A1-574728FC86C4}"/>
              </a:ext>
            </a:extLst>
          </p:cNvPr>
          <p:cNvGraphicFramePr>
            <a:graphicFrameLocks noGrp="1"/>
          </p:cNvGraphicFramePr>
          <p:nvPr>
            <p:ph idx="1"/>
            <p:extLst>
              <p:ext uri="{D42A27DB-BD31-4B8C-83A1-F6EECF244321}">
                <p14:modId xmlns:p14="http://schemas.microsoft.com/office/powerpoint/2010/main" val="980547367"/>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965174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AEE1E6-4D7C-7088-DA03-704264673509}"/>
            </a:ext>
          </a:extLst>
        </p:cNvPr>
        <p:cNvGrpSpPr/>
        <p:nvPr/>
      </p:nvGrpSpPr>
      <p:grpSpPr>
        <a:xfrm>
          <a:off x="0" y="0"/>
          <a:ext cx="0" cy="0"/>
          <a:chOff x="0" y="0"/>
          <a:chExt cx="0" cy="0"/>
        </a:xfrm>
      </p:grpSpPr>
      <p:sp useBgFill="1">
        <p:nvSpPr>
          <p:cNvPr id="37" name="Rectangle 9">
            <a:extLst>
              <a:ext uri="{FF2B5EF4-FFF2-40B4-BE49-F238E27FC236}">
                <a16:creationId xmlns:a16="http://schemas.microsoft.com/office/drawing/2014/main" id="{77F001C2-F025-7CE6-50BD-8327A3B4EA44}"/>
              </a:ext>
            </a:extLst>
          </p:cNvPr>
          <p:cNvSpPr>
            <a:spLocks noGrp="1" noRot="1" noChangeAspect="1" noMove="1" noResize="1" noEditPoints="1" noAdjustHandles="1" noChangeArrowheads="1" noChangeShapeType="1" noTextEdit="1"/>
          </p:cNvSpPr>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11">
            <a:extLst>
              <a:ext uri="{FF2B5EF4-FFF2-40B4-BE49-F238E27FC236}">
                <a16:creationId xmlns:a16="http://schemas.microsoft.com/office/drawing/2014/main" id="{81E20A51-5499-9F81-674E-876488C1F2FF}"/>
              </a:ext>
            </a:extLst>
          </p:cNvPr>
          <p:cNvSpPr>
            <a:spLocks noGrp="1" noRot="1" noChangeAspect="1" noMove="1" noResize="1" noEditPoints="1" noAdjustHandles="1" noChangeArrowheads="1" noChangeShapeType="1" noTextEdit="1"/>
          </p:cNvSpPr>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629322F8-9540-4F4A-CE53-BCEC28DA3624}"/>
              </a:ext>
            </a:extLst>
          </p:cNvPr>
          <p:cNvSpPr>
            <a:spLocks noGrp="1" noRot="1" noChangeAspect="1" noMove="1" noResize="1" noEditPoints="1" noAdjustHandles="1" noChangeArrowheads="1" noChangeShapeType="1" noTextEdit="1"/>
          </p:cNvSpPr>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04F5E0A-6B67-708C-CB10-D5DBF2AE10BB}"/>
              </a:ext>
            </a:extLst>
          </p:cNvPr>
          <p:cNvSpPr>
            <a:spLocks noGrp="1" noRot="1" noChangeAspect="1" noMove="1" noResize="1" noEditPoints="1" noAdjustHandles="1" noChangeArrowheads="1" noChangeShapeType="1" noTextEdit="1"/>
          </p:cNvSpPr>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2ED19265-975E-E675-1A43-BE37C7FEF3F7}"/>
              </a:ext>
            </a:extLst>
          </p:cNvPr>
          <p:cNvSpPr>
            <a:spLocks noGrp="1"/>
          </p:cNvSpPr>
          <p:nvPr>
            <p:ph type="title"/>
          </p:nvPr>
        </p:nvSpPr>
        <p:spPr>
          <a:xfrm>
            <a:off x="1383564" y="348865"/>
            <a:ext cx="9718111" cy="1576446"/>
          </a:xfrm>
        </p:spPr>
        <p:txBody>
          <a:bodyPr anchor="ctr">
            <a:normAutofit/>
          </a:bodyPr>
          <a:lstStyle/>
          <a:p>
            <a:pPr algn="ctr"/>
            <a:r>
              <a:rPr kumimoji="0" lang="en-GB" altLang="en-US" sz="40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QUESTION 5</a:t>
            </a:r>
            <a:endParaRPr lang="en-GB" sz="4000" dirty="0">
              <a:solidFill>
                <a:srgbClr val="FFFFFF"/>
              </a:solidFill>
            </a:endParaRPr>
          </a:p>
        </p:txBody>
      </p:sp>
      <p:pic>
        <p:nvPicPr>
          <p:cNvPr id="4" name="Picture 3" descr="Logo&#10;&#10;Description automatically generated">
            <a:extLst>
              <a:ext uri="{FF2B5EF4-FFF2-40B4-BE49-F238E27FC236}">
                <a16:creationId xmlns:a16="http://schemas.microsoft.com/office/drawing/2014/main" id="{DCBAD636-185A-0DBE-A4AF-FDF84D4A9A0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graphicFrame>
        <p:nvGraphicFramePr>
          <p:cNvPr id="6" name="Content Placeholder 2">
            <a:extLst>
              <a:ext uri="{FF2B5EF4-FFF2-40B4-BE49-F238E27FC236}">
                <a16:creationId xmlns:a16="http://schemas.microsoft.com/office/drawing/2014/main" id="{6B5E2BDD-C3DE-D6FB-C39F-57C32FC8F0C3}"/>
              </a:ext>
            </a:extLst>
          </p:cNvPr>
          <p:cNvGraphicFramePr>
            <a:graphicFrameLocks noGrp="1"/>
          </p:cNvGraphicFramePr>
          <p:nvPr>
            <p:ph idx="1"/>
            <p:extLst>
              <p:ext uri="{D42A27DB-BD31-4B8C-83A1-F6EECF244321}">
                <p14:modId xmlns:p14="http://schemas.microsoft.com/office/powerpoint/2010/main" val="2607796459"/>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7939463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kumimoji="0" lang="en-GB" altLang="en-US" sz="2800" b="1" i="0" u="none" strike="noStrike" kern="1200" cap="none" spc="0" normalizeH="0" baseline="0" noProof="0" dirty="0">
                <a:ln>
                  <a:noFill/>
                </a:ln>
                <a:solidFill>
                  <a:srgbClr val="FFFFFF"/>
                </a:solidFill>
                <a:effectLst/>
                <a:uLnTx/>
                <a:uFillTx/>
                <a:latin typeface="Cambria" panose="02040503050406030204" pitchFamily="18" charset="0"/>
                <a:ea typeface="+mj-ea"/>
                <a:cs typeface="+mj-cs"/>
              </a:rPr>
              <a:t>CONCLUSION</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4461510" y="617970"/>
            <a:ext cx="6953250" cy="5781109"/>
          </a:xfrm>
        </p:spPr>
        <p:txBody>
          <a:bodyPr anchor="ctr">
            <a:noAutofit/>
          </a:bodyPr>
          <a:lstStyle/>
          <a:p>
            <a:pPr marL="0" indent="0" algn="ctr">
              <a:buNone/>
            </a:pPr>
            <a:r>
              <a:rPr lang="en-GB" b="1" dirty="0"/>
              <a:t>The Lord’s Supper is New Testament version of the Passover</a:t>
            </a:r>
            <a:r>
              <a:rPr lang="en-US" b="1" dirty="0"/>
              <a:t>. </a:t>
            </a:r>
            <a:r>
              <a:rPr lang="en-GB" b="1" dirty="0"/>
              <a:t>The Israelites celebrated the Passover with no leaven in their houses. Leaven in the New Testament stands for sin, which must no longer characterise any area of a Christian’s life.</a:t>
            </a:r>
            <a:endParaRPr lang="en-US" b="1" dirty="0"/>
          </a:p>
          <a:p>
            <a:pPr marL="0" indent="0" algn="ctr">
              <a:buNone/>
            </a:pPr>
            <a:r>
              <a:rPr lang="en-GB" b="1" dirty="0"/>
              <a:t>The observance of the Lord’s Supper is to commemorate the sacrificial death of our Lord Jesus Christ for our salvation and the glorious expectation of His return to take all saints to heaven.</a:t>
            </a:r>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8"/>
          <p:cNvSpPr>
            <a:spLocks noGrp="1" noRot="1" noChangeAspect="1" noMove="1" noResize="1" noEditPoints="1" noAdjustHandles="1" noChangeArrowheads="1" noChangeShapeType="1" noTextEdit="1"/>
          </p:cNvSpPr>
          <p:nvPr/>
        </p:nvSpPr>
        <p:spPr>
          <a:xfrm>
            <a:off x="466344" y="448055"/>
            <a:ext cx="3414370" cy="3801257"/>
          </a:xfrm>
          <a:prstGeom prst="rect">
            <a:avLst/>
          </a:prstGeom>
          <a:solidFill>
            <a:srgbClr val="595959"/>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itle 1"/>
          <p:cNvSpPr>
            <a:spLocks noGrp="1"/>
          </p:cNvSpPr>
          <p:nvPr>
            <p:ph type="title"/>
          </p:nvPr>
        </p:nvSpPr>
        <p:spPr>
          <a:xfrm>
            <a:off x="777240" y="731519"/>
            <a:ext cx="2845191" cy="3237579"/>
          </a:xfrm>
        </p:spPr>
        <p:txBody>
          <a:bodyPr>
            <a:normAutofit/>
          </a:bodyPr>
          <a:lstStyle/>
          <a:p>
            <a:pPr algn="ctr"/>
            <a:r>
              <a:rPr lang="en-GB" sz="2800" b="1" dirty="0">
                <a:solidFill>
                  <a:srgbClr val="FFFFFF"/>
                </a:solidFill>
                <a:latin typeface="Cambria" panose="02040503050406030204" pitchFamily="18" charset="0"/>
              </a:rPr>
              <a:t>ASSIGNMENT</a:t>
            </a:r>
            <a:endParaRPr lang="en-GB" sz="2800" dirty="0">
              <a:solidFill>
                <a:srgbClr val="FFFFFF"/>
              </a:solidFill>
            </a:endParaRPr>
          </a:p>
        </p:txBody>
      </p:sp>
      <p:sp>
        <p:nvSpPr>
          <p:cNvPr id="11" name="Rectangle 10"/>
          <p:cNvSpPr>
            <a:spLocks noGrp="1" noRot="1" noChangeAspect="1" noMove="1" noResize="1" noEditPoints="1" noAdjustHandles="1" noChangeArrowheads="1" noChangeShapeType="1" noTextEdit="1"/>
          </p:cNvSpPr>
          <p:nvPr/>
        </p:nvSpPr>
        <p:spPr>
          <a:xfrm>
            <a:off x="466343" y="4419227"/>
            <a:ext cx="3414369" cy="1979852"/>
          </a:xfrm>
          <a:prstGeom prst="rect">
            <a:avLst/>
          </a:prstGeom>
          <a:solidFill>
            <a:schemeClr val="accent1">
              <a:alpha val="95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3" name="Rectangle 12"/>
          <p:cNvSpPr>
            <a:spLocks noGrp="1" noRot="1" noChangeAspect="1" noMove="1" noResize="1" noEditPoints="1" noAdjustHandles="1" noChangeArrowheads="1" noChangeShapeType="1" noTextEdit="1"/>
          </p:cNvSpPr>
          <p:nvPr/>
        </p:nvSpPr>
        <p:spPr>
          <a:xfrm>
            <a:off x="4044603" y="448055"/>
            <a:ext cx="7688475" cy="5952745"/>
          </a:xfrm>
          <a:prstGeom prst="rect">
            <a:avLst/>
          </a:prstGeom>
          <a:solidFill>
            <a:schemeClr val="tx1">
              <a:lumMod val="50000"/>
              <a:lumOff val="50000"/>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4044601" y="457200"/>
            <a:ext cx="7681055" cy="5941879"/>
          </a:xfrm>
        </p:spPr>
        <p:txBody>
          <a:bodyPr anchor="ctr">
            <a:noAutofit/>
          </a:bodyPr>
          <a:lstStyle/>
          <a:p>
            <a:pPr marL="0" indent="0" algn="ctr">
              <a:buNone/>
            </a:pPr>
            <a:r>
              <a:rPr lang="en-US" b="1" dirty="0"/>
              <a:t>A member of the church has not been partaking in the Lord’s Supper because he/she doe not feel comfortable  in or worthy of partaking in it. How would you counsel this member highlighting the danger of not partaking in the Lord’s Supper, the importance and benefit of partaking in it. Support your answer with bible reference.</a:t>
            </a:r>
          </a:p>
          <a:p>
            <a:pPr marL="0" indent="0" algn="ctr">
              <a:buNone/>
            </a:pPr>
            <a:r>
              <a:rPr lang="en-US" b="1" dirty="0"/>
              <a:t>Be ready to share your answer next week.</a:t>
            </a:r>
            <a:endParaRPr lang="en-GB" b="1" dirty="0"/>
          </a:p>
        </p:txBody>
      </p:sp>
      <p:pic>
        <p:nvPicPr>
          <p:cNvPr id="4" name="Picture 3" descr="Logo&#10;&#10;Description automatically generated"/>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13833" y="5870148"/>
            <a:ext cx="1078167" cy="987852"/>
          </a:xfrm>
          <a:prstGeom prst="rect">
            <a:avLst/>
          </a:prstGeom>
        </p:spPr>
      </p:pic>
    </p:spTree>
    <p:extLst>
      <p:ext uri="{BB962C8B-B14F-4D97-AF65-F5344CB8AC3E}">
        <p14:creationId xmlns:p14="http://schemas.microsoft.com/office/powerpoint/2010/main" val="181889885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11417</TotalTime>
  <Words>625</Words>
  <Application>Microsoft Office PowerPoint</Application>
  <PresentationFormat>Widescreen</PresentationFormat>
  <Paragraphs>58</Paragraphs>
  <Slides>12</Slides>
  <Notes>11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Aptos</vt:lpstr>
      <vt:lpstr>Arial</vt:lpstr>
      <vt:lpstr>Calibri</vt:lpstr>
      <vt:lpstr>Calibri Light</vt:lpstr>
      <vt:lpstr>Cambria</vt:lpstr>
      <vt:lpstr>Office Theme</vt:lpstr>
      <vt:lpstr>SEARCH THE SCRIPTURES</vt:lpstr>
      <vt:lpstr>REVIEW OF THE ASSIGNMENT FROM LAST STUDY</vt:lpstr>
      <vt:lpstr> LESSON 44:   The Passover and Israel’s Exodus</vt:lpstr>
      <vt:lpstr>INTRODUCTION</vt:lpstr>
      <vt:lpstr>Divine Judgment on Egypt</vt:lpstr>
      <vt:lpstr>QUESTION 1</vt:lpstr>
      <vt:lpstr>QUESTION 2</vt:lpstr>
      <vt:lpstr>QUESTION 3</vt:lpstr>
      <vt:lpstr>QUESTION 4</vt:lpstr>
      <vt:lpstr>QUESTION 5</vt:lpstr>
      <vt:lpstr>CONCLUSION</vt:lpstr>
      <vt:lpstr>ASSIGNMENT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SEARCH THE SCRIPTURES</dc:title>
  <dc:creator>G. ANOKYE</dc:creator>
  <cp:lastModifiedBy>DCLM NL</cp:lastModifiedBy>
  <cp:revision>383</cp:revision>
  <dcterms:modified xsi:type="dcterms:W3CDTF">2026-10-13T17:57:44Z</dcterms:modified>
</cp:coreProperties>
</file>