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sldIdLst>
    <p:sldId id="256" r:id="rId2"/>
    <p:sldId id="258" r:id="rId3"/>
    <p:sldId id="298" r:id="rId4"/>
    <p:sldId id="287" r:id="rId5"/>
    <p:sldId id="283" r:id="rId6"/>
    <p:sldId id="276" r:id="rId7"/>
    <p:sldId id="292" r:id="rId8"/>
    <p:sldId id="297" r:id="rId9"/>
    <p:sldId id="300" r:id="rId10"/>
    <p:sldId id="269" r:id="rId11"/>
    <p:sldId id="302" r:id="rId12"/>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9925DA-8496-4EBD-9F76-62B8872C92FE}" v="2" dt="2026-10-13T18:13:39.2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614" autoAdjust="0"/>
    <p:restoredTop sz="89443" autoAdjust="0"/>
  </p:normalViewPr>
  <p:slideViewPr>
    <p:cSldViewPr snapToGrid="0">
      <p:cViewPr varScale="1">
        <p:scale>
          <a:sx n="68" d="100"/>
          <a:sy n="68" d="100"/>
        </p:scale>
        <p:origin x="86" y="15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custSel modSld">
      <pc:chgData name="DCLM NL" userId="57f3ed0d-ae9c-485c-9738-6351eaddc248" providerId="ADAL" clId="{DB9D4196-092C-4817-BE64-F00FCE99FF6D}" dt="2026-10-13T18:14:55.336" v="484" actId="20577"/>
      <pc:docMkLst>
        <pc:docMk/>
      </pc:docMkLst>
      <pc:sldChg chg="modSp">
        <pc:chgData name="DCLM NL" userId="57f3ed0d-ae9c-485c-9738-6351eaddc248" providerId="ADAL" clId="{DB9D4196-092C-4817-BE64-F00FCE99FF6D}" dt="2026-10-11T13:23:08.377" v="0" actId="114"/>
        <pc:sldMkLst>
          <pc:docMk/>
          <pc:sldMk cId="1496636655" sldId="292"/>
        </pc:sldMkLst>
        <pc:graphicFrameChg chg="mod">
          <ac:chgData name="DCLM NL" userId="57f3ed0d-ae9c-485c-9738-6351eaddc248" providerId="ADAL" clId="{DB9D4196-092C-4817-BE64-F00FCE99FF6D}" dt="2026-10-11T13:23:08.377" v="0" actId="114"/>
          <ac:graphicFrameMkLst>
            <pc:docMk/>
            <pc:sldMk cId="1496636655" sldId="292"/>
            <ac:graphicFrameMk id="6" creationId="{126B2D8D-FB54-7DB7-7D99-F1CEBB1A4561}"/>
          </ac:graphicFrameMkLst>
        </pc:graphicFrameChg>
      </pc:sldChg>
      <pc:sldChg chg="modSp mod">
        <pc:chgData name="DCLM NL" userId="57f3ed0d-ae9c-485c-9738-6351eaddc248" providerId="ADAL" clId="{DB9D4196-092C-4817-BE64-F00FCE99FF6D}" dt="2026-10-13T18:14:55.336" v="484" actId="20577"/>
        <pc:sldMkLst>
          <pc:docMk/>
          <pc:sldMk cId="1818898858" sldId="302"/>
        </pc:sldMkLst>
        <pc:spChg chg="mod">
          <ac:chgData name="DCLM NL" userId="57f3ed0d-ae9c-485c-9738-6351eaddc248" providerId="ADAL" clId="{DB9D4196-092C-4817-BE64-F00FCE99FF6D}" dt="2026-10-13T18:14:55.336" v="484" actId="20577"/>
          <ac:spMkLst>
            <pc:docMk/>
            <pc:sldMk cId="1818898858" sldId="302"/>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does the Red Sea signify for all believers?</a:t>
          </a:r>
        </a:p>
        <a:p>
          <a:pPr algn="ctr">
            <a:lnSpc>
              <a:spcPct val="100000"/>
            </a:lnSpc>
            <a:spcBef>
              <a:spcPct val="0"/>
            </a:spcBef>
            <a:spcAft>
              <a:spcPts val="600"/>
            </a:spcAft>
          </a:pPr>
          <a:r>
            <a:rPr lang="en-US" sz="3200" b="1" i="1" kern="1200" dirty="0">
              <a:latin typeface="+mn-lt"/>
            </a:rPr>
            <a:t>Exo 14:13,14,30,31; Psalm 106:8–12; Isaiah 43:16–19</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were some negative attitudes manifested by Israel, and how can we avoid them?</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a:ea typeface="+mn-ea"/>
              <a:cs typeface="+mn-cs"/>
            </a:rPr>
            <a:t>Exo 14:10-12; 2 Tim 1:7; Heb 10:35,36</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are we to do in times of trouble? What is the importance of obedience to God’s word during these times?</a:t>
          </a:r>
        </a:p>
        <a:p>
          <a:pPr algn="ctr">
            <a:lnSpc>
              <a:spcPct val="100000"/>
            </a:lnSpc>
            <a:spcBef>
              <a:spcPct val="0"/>
            </a:spcBef>
            <a:spcAft>
              <a:spcPts val="600"/>
            </a:spcAft>
          </a:pPr>
          <a:r>
            <a:rPr lang="en-US" sz="3200" b="1" i="1" dirty="0"/>
            <a:t>Psalm 37:3-7; 50:15; Prov. 3:5,6; Heb. 11:8</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839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do we learn from the way Moses and the children of Israel praised God after their deliverance?</a:t>
          </a:r>
        </a:p>
        <a:p>
          <a:pPr algn="ctr">
            <a:lnSpc>
              <a:spcPct val="100000"/>
            </a:lnSpc>
            <a:spcBef>
              <a:spcPct val="0"/>
            </a:spcBef>
            <a:spcAft>
              <a:spcPts val="600"/>
            </a:spcAft>
          </a:pPr>
          <a:r>
            <a:rPr lang="en-US" sz="3200" b="1" i="1" kern="1200" dirty="0"/>
            <a:t>Exo 15:1-21; Eph 5:19,20; Heb 13:15</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are the dangers of forgetting the past faithfulness of God?</a:t>
          </a:r>
        </a:p>
        <a:p>
          <a:pPr algn="ctr">
            <a:lnSpc>
              <a:spcPct val="100000"/>
            </a:lnSpc>
            <a:spcBef>
              <a:spcPct val="0"/>
            </a:spcBef>
            <a:spcAft>
              <a:spcPts val="600"/>
            </a:spcAft>
          </a:pPr>
          <a:r>
            <a:rPr lang="en-US" sz="3200" b="1" i="1" dirty="0"/>
            <a:t>Exo 14:10-12; </a:t>
          </a:r>
          <a:r>
            <a:rPr lang="en-US" sz="3200" b="1" i="1" dirty="0" err="1"/>
            <a:t>Deut</a:t>
          </a:r>
          <a:r>
            <a:rPr lang="en-US" sz="3200" b="1" i="1" dirty="0"/>
            <a:t> 8:11-18; Psalm 78:10,11;</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does the Red Sea signify for all believers?</a:t>
          </a:r>
        </a:p>
        <a:p>
          <a:pPr marL="0" lvl="0" indent="0" algn="ctr" defTabSz="1422400">
            <a:lnSpc>
              <a:spcPct val="100000"/>
            </a:lnSpc>
            <a:spcBef>
              <a:spcPct val="0"/>
            </a:spcBef>
            <a:spcAft>
              <a:spcPts val="600"/>
            </a:spcAft>
            <a:buNone/>
          </a:pPr>
          <a:r>
            <a:rPr lang="en-US" sz="3200" b="1" i="1" kern="1200" dirty="0">
              <a:latin typeface="+mn-lt"/>
            </a:rPr>
            <a:t>Exo 14:13,14,30,31; Psalm 106:8–12; Isaiah 43:16–19</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were some negative attitudes manifested by Israel, and how can we avoid them?</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a:ea typeface="+mn-ea"/>
              <a:cs typeface="+mn-cs"/>
            </a:rPr>
            <a:t>Exo 14:10-12; 2 Tim 1:7; Heb 10:35,36</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13536" y="1387"/>
          <a:ext cx="65730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41252" y="502717"/>
          <a:ext cx="65730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are we to do in times of trouble? What is the importance of obedience to God’s word during these times?</a:t>
          </a:r>
        </a:p>
        <a:p>
          <a:pPr marL="0" lvl="0" indent="0" algn="ctr" defTabSz="1422400">
            <a:lnSpc>
              <a:spcPct val="100000"/>
            </a:lnSpc>
            <a:spcBef>
              <a:spcPct val="0"/>
            </a:spcBef>
            <a:spcAft>
              <a:spcPts val="600"/>
            </a:spcAft>
            <a:buNone/>
          </a:pPr>
          <a:r>
            <a:rPr lang="en-US" sz="3200" b="1" i="1" kern="1200" dirty="0"/>
            <a:t>Psalm 37:3-7; 50:15; Prov. 3:5,6; Heb. 11:8</a:t>
          </a:r>
        </a:p>
      </dsp:txBody>
      <dsp:txXfrm>
        <a:off x="2534546" y="596011"/>
        <a:ext cx="6386452"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do we learn from the way Moses and the children of Israel praised God after their deliverance?</a:t>
          </a:r>
        </a:p>
        <a:p>
          <a:pPr marL="0" lvl="0" indent="0" algn="ctr" defTabSz="1422400">
            <a:lnSpc>
              <a:spcPct val="100000"/>
            </a:lnSpc>
            <a:spcBef>
              <a:spcPct val="0"/>
            </a:spcBef>
            <a:spcAft>
              <a:spcPts val="600"/>
            </a:spcAft>
            <a:buNone/>
          </a:pPr>
          <a:r>
            <a:rPr lang="en-US" sz="3200" b="1" i="1" kern="1200" dirty="0"/>
            <a:t>Exo 15:1-21; Eph 5:19,20; Heb 13:15</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are the dangers of forgetting the past faithfulness of God?</a:t>
          </a:r>
        </a:p>
        <a:p>
          <a:pPr marL="0" lvl="0" indent="0" algn="ctr" defTabSz="1422400">
            <a:lnSpc>
              <a:spcPct val="100000"/>
            </a:lnSpc>
            <a:spcBef>
              <a:spcPct val="0"/>
            </a:spcBef>
            <a:spcAft>
              <a:spcPts val="600"/>
            </a:spcAft>
            <a:buNone/>
          </a:pPr>
          <a:r>
            <a:rPr lang="en-US" sz="3200" b="1" i="1" kern="1200" dirty="0"/>
            <a:t>Exo 14:10-12; </a:t>
          </a:r>
          <a:r>
            <a:rPr lang="en-US" sz="3200" b="1" i="1" kern="1200" dirty="0" err="1"/>
            <a:t>Deut</a:t>
          </a:r>
          <a:r>
            <a:rPr lang="en-US" sz="3200" b="1" i="1" kern="1200" dirty="0"/>
            <a:t> 8:11-18; Psalm 78:10,11;</a:t>
          </a:r>
          <a:endParaRPr lang="en-GB" sz="3200" b="1" i="1" kern="1200" dirty="0"/>
        </a:p>
      </dsp:txBody>
      <dsp:txXfrm>
        <a:off x="2735732" y="596011"/>
        <a:ext cx="5984079"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BDB0B-5F04-379B-4C8E-2276ABB77D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AAAC7-A505-986B-EBE5-B356084D1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7E433C-0B5A-2824-F16E-8CBEA79DDF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B0E537B-4B7F-9786-F58A-4F30BBEE2BE7}"/>
              </a:ext>
            </a:extLst>
          </p:cNvPr>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70421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L"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B2CD5-DD4C-D42E-ABAB-60FF1C7C4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1D7A6-B49D-F536-E67B-07C77BDBE9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02E26-0070-7A1D-6013-1C27319FC8E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L"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6C6E321-62F9-7165-343E-D4DE6CAF14FC}"/>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2288458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2635277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924743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15-11-2026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600" b="1" i="0" u="sng" strike="noStrike" kern="1200" cap="none" spc="0" normalizeH="0" baseline="0" noProof="0" dirty="0">
                <a:ln>
                  <a:noFill/>
                </a:ln>
                <a:solidFill>
                  <a:srgbClr val="FFFFFF"/>
                </a:solidFill>
                <a:effectLst/>
                <a:uLnTx/>
                <a:uFillTx/>
                <a:latin typeface="+mj-lt"/>
                <a:ea typeface="+mj-ea"/>
                <a:cs typeface="+mj-cs"/>
              </a:rPr>
            </a:br>
            <a:r>
              <a:rPr kumimoji="0" lang="en-US" altLang="en-US" sz="4600" b="1" i="0" u="sng" strike="noStrike" kern="1200" cap="none" spc="0" normalizeH="0" baseline="0" noProof="0" dirty="0">
                <a:ln>
                  <a:noFill/>
                </a:ln>
                <a:solidFill>
                  <a:srgbClr val="FFFFFF"/>
                </a:solidFill>
                <a:effectLst/>
                <a:uLnTx/>
                <a:uFillTx/>
                <a:latin typeface="+mj-lt"/>
                <a:ea typeface="+mj-ea"/>
                <a:cs typeface="+mj-cs"/>
              </a:rPr>
              <a:t>LESSON </a:t>
            </a:r>
            <a:r>
              <a:rPr lang="en-US" altLang="en-US" sz="4600" b="1" u="sng" dirty="0">
                <a:solidFill>
                  <a:srgbClr val="FFFFFF"/>
                </a:solidFill>
              </a:rPr>
              <a:t>45</a:t>
            </a:r>
            <a:r>
              <a:rPr kumimoji="0" lang="en-US" altLang="en-US" sz="46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r>
              <a:rPr lang="en-US" altLang="en-US" sz="4600" b="1" dirty="0">
                <a:solidFill>
                  <a:srgbClr val="FFFFFF"/>
                </a:solidFill>
              </a:rPr>
              <a:t>Israel’s Miraculous Passage through the Red Sea</a:t>
            </a:r>
            <a:endParaRPr lang="en-US" sz="46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322419" y="1938051"/>
            <a:ext cx="6518208" cy="3169212"/>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“And Moses said unto the people, Fear ye not, stand still, and see the salvation of the LORD, which he will shew to you to day: for the Egyptians whom ye have seen to day, ye shall see them again no more for ever” </a:t>
            </a:r>
            <a:r>
              <a:rPr lang="en-US" sz="2800" b="1" i="1" dirty="0"/>
              <a:t>(Exodus 14:13)</a:t>
            </a:r>
            <a:endParaRPr lang="en-GB" sz="2400" b="1" kern="1200" dirty="0"/>
          </a:p>
        </p:txBody>
      </p:sp>
      <p:sp>
        <p:nvSpPr>
          <p:cNvPr id="3" name="Freeform: Shape 2"/>
          <p:cNvSpPr/>
          <p:nvPr/>
        </p:nvSpPr>
        <p:spPr>
          <a:xfrm>
            <a:off x="5468389" y="5107263"/>
            <a:ext cx="6263640" cy="987851"/>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algn="ctr" defTabSz="1644650">
              <a:lnSpc>
                <a:spcPct val="90000"/>
              </a:lnSpc>
              <a:spcBef>
                <a:spcPct val="0"/>
              </a:spcBef>
              <a:spcAft>
                <a:spcPct val="35000"/>
              </a:spcAft>
            </a:pPr>
            <a:r>
              <a:rPr lang="en-GB" sz="2800" b="1" i="0" kern="1200" baseline="0" dirty="0"/>
              <a:t>TEXT:</a:t>
            </a:r>
            <a:r>
              <a:rPr lang="en-GB" sz="2800" b="1" i="1" kern="1200" baseline="0" dirty="0"/>
              <a:t>  </a:t>
            </a:r>
            <a:r>
              <a:rPr lang="fi-FI" sz="2800" b="1" i="1" dirty="0">
                <a:latin typeface="Calibri" panose="020F0502020204030204" pitchFamily="34" charset="0"/>
                <a:sym typeface="+mn-ea"/>
              </a:rPr>
              <a:t>Exodus 14, 15</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02EF74-6938-7561-648F-970075CD716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8EA1695-F958-CFD1-0325-3CA1055D0C04}"/>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a:extLst>
              <a:ext uri="{FF2B5EF4-FFF2-40B4-BE49-F238E27FC236}">
                <a16:creationId xmlns:a16="http://schemas.microsoft.com/office/drawing/2014/main" id="{7F4BC8F4-22B3-D888-BCFE-923523B6A3FC}"/>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692F196-F998-3983-D237-6282E0227AC3}"/>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a:extLst>
              <a:ext uri="{FF2B5EF4-FFF2-40B4-BE49-F238E27FC236}">
                <a16:creationId xmlns:a16="http://schemas.microsoft.com/office/drawing/2014/main" id="{3A2D9BB6-97BC-D2DC-8F75-77074B2A24AD}"/>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a:extLst>
              <a:ext uri="{FF2B5EF4-FFF2-40B4-BE49-F238E27FC236}">
                <a16:creationId xmlns:a16="http://schemas.microsoft.com/office/drawing/2014/main" id="{EBB1C039-6AFC-ECC8-75BF-3DC6FC8F75C4}"/>
              </a:ext>
            </a:extLst>
          </p:cNvPr>
          <p:cNvSpPr>
            <a:spLocks noGrp="1"/>
          </p:cNvSpPr>
          <p:nvPr>
            <p:ph idx="1"/>
          </p:nvPr>
        </p:nvSpPr>
        <p:spPr>
          <a:xfrm>
            <a:off x="4114394" y="448056"/>
            <a:ext cx="7611262" cy="5951023"/>
          </a:xfrm>
        </p:spPr>
        <p:txBody>
          <a:bodyPr anchor="ctr">
            <a:noAutofit/>
          </a:bodyPr>
          <a:lstStyle/>
          <a:p>
            <a:pPr marL="0" indent="0" algn="just">
              <a:buNone/>
            </a:pPr>
            <a:r>
              <a:rPr lang="en-US" dirty="0"/>
              <a:t>The miracle of crossing the Red Sea was so significant in the history of the Israelites that it became a reference point and a standard for expressing the mighty power of God to their later generations.</a:t>
            </a:r>
          </a:p>
          <a:p>
            <a:pPr marL="0" indent="0" algn="just">
              <a:lnSpc>
                <a:spcPct val="100000"/>
              </a:lnSpc>
              <a:spcBef>
                <a:spcPts val="0"/>
              </a:spcBef>
              <a:buNone/>
            </a:pPr>
            <a:r>
              <a:rPr lang="en-US" dirty="0"/>
              <a:t>This miracle portrays God’s love and care for us as His people and also inspires us to have faith in Him especially during difficult situations. Moreover, it also shows the fate of unrepentant sinners.</a:t>
            </a:r>
          </a:p>
        </p:txBody>
      </p:sp>
      <p:pic>
        <p:nvPicPr>
          <p:cNvPr id="4" name="Picture 3" descr="Logo&#10;&#10;Description automatically generated">
            <a:extLst>
              <a:ext uri="{FF2B5EF4-FFF2-40B4-BE49-F238E27FC236}">
                <a16:creationId xmlns:a16="http://schemas.microsoft.com/office/drawing/2014/main" id="{6E81A339-E23E-2B46-A7F0-C59C96523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6" name="Title 1">
            <a:extLst>
              <a:ext uri="{FF2B5EF4-FFF2-40B4-BE49-F238E27FC236}">
                <a16:creationId xmlns:a16="http://schemas.microsoft.com/office/drawing/2014/main" id="{0F7A0D59-DCD7-FEF1-F12A-687A0367A6FF}"/>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i="1" dirty="0">
                <a:solidFill>
                  <a:srgbClr val="FFFFFF"/>
                </a:solidFill>
                <a:latin typeface="Cambria" panose="02040503050406030204" pitchFamily="18" charset="0"/>
                <a:ea typeface="Cambria" panose="02040503050406030204" pitchFamily="18" charset="0"/>
              </a:rPr>
              <a:t>Israel’s Miraculous Passage through the Red Sea</a:t>
            </a:r>
            <a:endParaRPr 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58351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200"/>
            <a:ext cx="7688474" cy="5941880"/>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sz="2600" dirty="0"/>
              <a:t>God’s guidance may not always align with our expectations; yet we must trust His wisdom even when the path seems unclear.</a:t>
            </a:r>
          </a:p>
          <a:p>
            <a:pPr marL="514350" indent="-514350" algn="just" eaLnBrk="0" fontAlgn="base" hangingPunct="0">
              <a:lnSpc>
                <a:spcPct val="100000"/>
              </a:lnSpc>
              <a:spcBef>
                <a:spcPct val="0"/>
              </a:spcBef>
              <a:spcAft>
                <a:spcPts val="600"/>
              </a:spcAft>
              <a:buFont typeface="+mj-lt"/>
              <a:buAutoNum type="arabicPeriod"/>
              <a:defRPr/>
            </a:pPr>
            <a:r>
              <a:rPr lang="en-US" sz="2600" dirty="0"/>
              <a:t>We must not let present difficulties make us forget God’s past faithfulness. We strengthen our faith by remembering.</a:t>
            </a:r>
          </a:p>
          <a:p>
            <a:pPr marL="514350" indent="-514350" algn="just" eaLnBrk="0" fontAlgn="base" hangingPunct="0">
              <a:lnSpc>
                <a:spcPct val="100000"/>
              </a:lnSpc>
              <a:spcBef>
                <a:spcPct val="0"/>
              </a:spcBef>
              <a:spcAft>
                <a:spcPts val="600"/>
              </a:spcAft>
              <a:buFont typeface="+mj-lt"/>
              <a:buAutoNum type="arabicPeriod"/>
              <a:defRPr/>
            </a:pPr>
            <a:r>
              <a:rPr lang="en-US" sz="2600" dirty="0"/>
              <a:t>God’s power is not limited by human impossibilities. When we face challenges, we should turn to Him in faith, trusting His wisdom and power.</a:t>
            </a:r>
          </a:p>
          <a:p>
            <a:pPr marL="514350" indent="-514350" algn="just" eaLnBrk="0" fontAlgn="base" hangingPunct="0">
              <a:lnSpc>
                <a:spcPct val="100000"/>
              </a:lnSpc>
              <a:spcBef>
                <a:spcPct val="0"/>
              </a:spcBef>
              <a:spcAft>
                <a:spcPts val="600"/>
              </a:spcAft>
              <a:buFont typeface="+mj-lt"/>
              <a:buAutoNum type="arabicPeriod"/>
              <a:defRPr/>
            </a:pPr>
            <a:r>
              <a:rPr lang="en-US" sz="2600" dirty="0"/>
              <a:t>We must never take God's goodness for granted. We should respond with gratitude and worship.</a:t>
            </a:r>
          </a:p>
          <a:p>
            <a:pPr marL="514350" indent="-514350" algn="just" eaLnBrk="0" fontAlgn="base" hangingPunct="0">
              <a:lnSpc>
                <a:spcPct val="100000"/>
              </a:lnSpc>
              <a:spcBef>
                <a:spcPct val="0"/>
              </a:spcBef>
              <a:spcAft>
                <a:spcPts val="600"/>
              </a:spcAft>
              <a:buFont typeface="+mj-lt"/>
              <a:buAutoNum type="arabicPeriod"/>
              <a:defRPr/>
            </a:pPr>
            <a:r>
              <a:rPr lang="en-US" sz="2600" dirty="0"/>
              <a:t>Miracles do not remove daily faith and obedience. We must remain steadfast and avoid murmurings and unbelief.</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ea typeface="Cambria" panose="02040503050406030204" pitchFamily="18" charset="0"/>
              </a:rPr>
              <a:t>Israel’s Miraculous Passage through the Red Sea</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1232873530"/>
              </p:ext>
            </p:extLst>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3018301020"/>
              </p:ext>
            </p:extLst>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282348747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392725881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EE1E6-4D7C-7088-DA03-70426467350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7F001C2-F025-7CE6-50BD-8327A3B4EA4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1E20A51-5499-9F81-674E-876488C1F2F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29322F8-9540-4F4A-CE53-BCEC28DA362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04F5E0A-6B67-708C-CB10-D5DBF2AE10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D19265-975E-E675-1A43-BE37C7FEF3F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CBAD636-185A-0DBE-A4AF-FDF84D4A9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B5E2BDD-C3DE-D6FB-C39F-57C32FC8F0C3}"/>
              </a:ext>
            </a:extLst>
          </p:cNvPr>
          <p:cNvGraphicFramePr>
            <a:graphicFrameLocks noGrp="1"/>
          </p:cNvGraphicFramePr>
          <p:nvPr>
            <p:ph idx="1"/>
            <p:extLst>
              <p:ext uri="{D42A27DB-BD31-4B8C-83A1-F6EECF244321}">
                <p14:modId xmlns:p14="http://schemas.microsoft.com/office/powerpoint/2010/main" val="3604237083"/>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93946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448055"/>
            <a:ext cx="7681055" cy="5961889"/>
          </a:xfrm>
        </p:spPr>
        <p:txBody>
          <a:bodyPr anchor="ctr">
            <a:noAutofit/>
          </a:bodyPr>
          <a:lstStyle/>
          <a:p>
            <a:pPr marL="0" indent="0" algn="ctr">
              <a:lnSpc>
                <a:spcPct val="100000"/>
              </a:lnSpc>
              <a:spcBef>
                <a:spcPts val="0"/>
              </a:spcBef>
              <a:buNone/>
            </a:pPr>
            <a:r>
              <a:rPr lang="en-US" b="1" dirty="0"/>
              <a:t>No problem is too difficult for God to solve. Regardless of the enemy’s threats, God is always near to deliver us promptly. Instead of complaining, we should cry out to God for help. We should maintain an attitude of gratitude for His deliverance and provisions in our lives, as the devil is always around to diminish our joy whenever possible.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6BC6F3DF-F42F-ECBA-3989-A10168277C0A}"/>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i="1">
                <a:solidFill>
                  <a:srgbClr val="FFFFFF"/>
                </a:solidFill>
                <a:latin typeface="Cambria" panose="02040503050406030204" pitchFamily="18" charset="0"/>
                <a:ea typeface="Cambria" panose="02040503050406030204" pitchFamily="18" charset="0"/>
              </a:rPr>
              <a:t>Israel’s Miraculous Passage through the Red Sea</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lang="en-GB" sz="2800" b="1" dirty="0">
                <a:solidFill>
                  <a:srgbClr val="FFFFFF"/>
                </a:solidFill>
                <a:latin typeface="Cambria" panose="02040503050406030204" pitchFamily="18" charset="0"/>
              </a:rPr>
              <a:t>ASSIGNMENT</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457199"/>
            <a:ext cx="7681055" cy="5941879"/>
          </a:xfrm>
        </p:spPr>
        <p:txBody>
          <a:bodyPr anchor="ctr">
            <a:noAutofit/>
          </a:bodyPr>
          <a:lstStyle/>
          <a:p>
            <a:pPr marL="0" indent="0" algn="ctr">
              <a:buNone/>
            </a:pPr>
            <a:r>
              <a:rPr lang="en-US" b="1" dirty="0"/>
              <a:t>A job vacancy has been advertised in your company. It is highly competitive and no person of </a:t>
            </a:r>
            <a:r>
              <a:rPr lang="en-US" b="1" dirty="0" err="1"/>
              <a:t>colour</a:t>
            </a:r>
            <a:r>
              <a:rPr lang="en-US" b="1" dirty="0"/>
              <a:t> or of your gender has ever been appointed to this position. The Spirit of God ministers to you that this is your opportunity. Comments from others, however, are strongly negative and very discouraging. What would you do in the light of our study of today </a:t>
            </a:r>
            <a:r>
              <a:rPr lang="en-US" b="1"/>
              <a:t>and why?</a:t>
            </a:r>
            <a:endParaRPr lang="en-GB"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85332882-2360-580C-BFCF-A0669FAE44BB}"/>
              </a:ext>
            </a:extLst>
          </p:cNvPr>
          <p:cNvSpPr txBox="1">
            <a:spLocks/>
          </p:cNvSpPr>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i="1">
                <a:solidFill>
                  <a:srgbClr val="FFFFFF"/>
                </a:solidFill>
                <a:latin typeface="Cambria" panose="02040503050406030204" pitchFamily="18" charset="0"/>
                <a:ea typeface="Cambria" panose="02040503050406030204" pitchFamily="18" charset="0"/>
              </a:rPr>
              <a:t>Israel’s Miraculous Passage through the Red Sea</a:t>
            </a:r>
            <a:endParaRPr lang="en-GB" sz="2800" b="1" i="1" dirty="0">
              <a:solidFill>
                <a:srgbClr val="FFFFFF"/>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188988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9391</TotalTime>
  <Words>587</Words>
  <Application>Microsoft Office PowerPoint</Application>
  <PresentationFormat>Widescreen</PresentationFormat>
  <Paragraphs>48</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Calibri</vt:lpstr>
      <vt:lpstr>Calibri Light</vt:lpstr>
      <vt:lpstr>Cambria</vt:lpstr>
      <vt:lpstr>Office Theme</vt:lpstr>
      <vt:lpstr>SEARCH THE SCRIPTURES</vt:lpstr>
      <vt:lpstr> LESSON 45:   Israel’s Miraculous Passage through the Red Sea</vt:lpstr>
      <vt:lpstr>INTRODUCTION</vt:lpstr>
      <vt:lpstr>Israel’s Miraculous Passage through the Red Sea</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298</cp:revision>
  <dcterms:modified xsi:type="dcterms:W3CDTF">2026-10-13T18:15:03Z</dcterms:modified>
</cp:coreProperties>
</file>