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50"/>
  </p:notesMasterIdLst>
  <p:sldIdLst>
    <p:sldId id="4219" r:id="rId8"/>
    <p:sldId id="4525" r:id="rId9"/>
    <p:sldId id="4526" r:id="rId10"/>
    <p:sldId id="4527" r:id="rId11"/>
    <p:sldId id="296" r:id="rId12"/>
    <p:sldId id="256" r:id="rId13"/>
    <p:sldId id="294" r:id="rId14"/>
    <p:sldId id="258" r:id="rId15"/>
    <p:sldId id="4528" r:id="rId16"/>
    <p:sldId id="287" r:id="rId17"/>
    <p:sldId id="283" r:id="rId18"/>
    <p:sldId id="276" r:id="rId19"/>
    <p:sldId id="292" r:id="rId20"/>
    <p:sldId id="297" r:id="rId21"/>
    <p:sldId id="4529" r:id="rId22"/>
    <p:sldId id="4530" r:id="rId23"/>
    <p:sldId id="4531" r:id="rId24"/>
    <p:sldId id="4532" r:id="rId25"/>
    <p:sldId id="288" r:id="rId26"/>
    <p:sldId id="3211" r:id="rId27"/>
    <p:sldId id="3200" r:id="rId28"/>
    <p:sldId id="3201" r:id="rId29"/>
    <p:sldId id="4231" r:id="rId30"/>
    <p:sldId id="3163" r:id="rId31"/>
    <p:sldId id="4493" r:id="rId32"/>
    <p:sldId id="4439" r:id="rId33"/>
    <p:sldId id="4522" r:id="rId34"/>
    <p:sldId id="4104" r:id="rId35"/>
    <p:sldId id="269" r:id="rId36"/>
    <p:sldId id="270" r:id="rId37"/>
    <p:sldId id="274" r:id="rId38"/>
    <p:sldId id="299" r:id="rId39"/>
    <p:sldId id="300" r:id="rId40"/>
    <p:sldId id="301" r:id="rId41"/>
    <p:sldId id="302" r:id="rId42"/>
    <p:sldId id="303" r:id="rId43"/>
    <p:sldId id="304" r:id="rId44"/>
    <p:sldId id="305" r:id="rId45"/>
    <p:sldId id="298" r:id="rId46"/>
    <p:sldId id="3627" r:id="rId47"/>
    <p:sldId id="3204" r:id="rId48"/>
    <p:sldId id="20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1896" autoAdjust="0"/>
  </p:normalViewPr>
  <p:slideViewPr>
    <p:cSldViewPr snapToGrid="0">
      <p:cViewPr varScale="1">
        <p:scale>
          <a:sx n="65" d="100"/>
          <a:sy n="65" d="100"/>
        </p:scale>
        <p:origin x="77" y="206"/>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_rels/data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Who were the scribes and Pharisees?</a:t>
          </a:r>
        </a:p>
        <a:p>
          <a:pPr algn="ctr">
            <a:lnSpc>
              <a:spcPct val="100000"/>
            </a:lnSpc>
            <a:spcBef>
              <a:spcPct val="0"/>
            </a:spcBef>
            <a:spcAft>
              <a:spcPts val="600"/>
            </a:spcAft>
          </a:pPr>
          <a:r>
            <a:rPr lang="en-GB" sz="3200" b="1" i="1" kern="1200" dirty="0">
              <a:solidFill>
                <a:prstClr val="black">
                  <a:hueOff val="0"/>
                  <a:satOff val="0"/>
                  <a:lumOff val="0"/>
                  <a:alphaOff val="0"/>
                </a:prstClr>
              </a:solidFill>
              <a:latin typeface="+mn-lt"/>
              <a:ea typeface="+mn-ea"/>
              <a:cs typeface="+mn-cs"/>
            </a:rPr>
            <a:t>Matthew 15:1–9; Ezra 7:6, 10; Matthew 23:2–7; Luke 11:43–46 </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Why are believers forbidden from adding to or subtracting from Scripture?</a:t>
          </a:r>
        </a:p>
        <a:p>
          <a:pPr algn="ctr">
            <a:lnSpc>
              <a:spcPct val="100000"/>
            </a:lnSpc>
            <a:spcBef>
              <a:spcPct val="0"/>
            </a:spcBef>
            <a:spcAft>
              <a:spcPts val="600"/>
            </a:spcAft>
          </a:pPr>
          <a:r>
            <a:rPr lang="en-GB" sz="3200" b="1" kern="1200" dirty="0"/>
            <a:t>Deuteronomy 4:2; Proverbs 30:5–6; Revelation 22:18–19; 2 Timothy 3:16–17</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are the characteristics of present-day Pharisees</a:t>
          </a:r>
          <a:r>
            <a:rPr lang="en-US" sz="3200" dirty="0"/>
            <a:t>? </a:t>
          </a:r>
        </a:p>
        <a:p>
          <a:pPr algn="ctr">
            <a:lnSpc>
              <a:spcPct val="100000"/>
            </a:lnSpc>
            <a:spcBef>
              <a:spcPct val="0"/>
            </a:spcBef>
            <a:spcAft>
              <a:spcPts val="600"/>
            </a:spcAft>
          </a:pPr>
          <a:r>
            <a:rPr lang="en-GB" sz="3200" b="1" i="1" dirty="0"/>
            <a:t>Matthew 23:25–28; Luke 18:9–14; Matthew 7:3–5; 2 Timothy 3:5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9902"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lessons can believers learn from the way Jesus rebuked the Pharisees?</a:t>
          </a:r>
          <a:r>
            <a:rPr lang="en-US" sz="3200" kern="1200" dirty="0"/>
            <a:t> </a:t>
          </a:r>
          <a:r>
            <a:rPr lang="en-GB" sz="3200" b="1" i="1" kern="1200" dirty="0">
              <a:solidFill>
                <a:prstClr val="black">
                  <a:hueOff val="0"/>
                  <a:satOff val="0"/>
                  <a:lumOff val="0"/>
                  <a:alphaOff val="0"/>
                </a:prstClr>
              </a:solidFill>
              <a:latin typeface="Calibri"/>
              <a:ea typeface="+mn-ea"/>
              <a:cs typeface="+mn-cs"/>
            </a:rPr>
            <a:t>Matthew 15:3–9; Galatians 6:1; 2 Timothy 2:24–26; Titus 1:9–13</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According to Christ’s teaching, what actually defiles a person</a:t>
          </a:r>
          <a:r>
            <a:rPr lang="en-US" sz="3200" dirty="0"/>
            <a:t>? </a:t>
          </a:r>
          <a:r>
            <a:rPr lang="en-GB" sz="3200" b="1" i="1" dirty="0"/>
            <a:t>Matthew 15:18–20; Proverbs 4:23
Mark 7:20–23; Ezekiel 36:25–27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Mention some traditions of men which believers must avoid.</a:t>
          </a:r>
        </a:p>
        <a:p>
          <a:pPr algn="ctr">
            <a:lnSpc>
              <a:spcPct val="100000"/>
            </a:lnSpc>
            <a:spcBef>
              <a:spcPct val="0"/>
            </a:spcBef>
            <a:spcAft>
              <a:spcPts val="600"/>
            </a:spcAft>
          </a:pPr>
          <a:r>
            <a:rPr lang="en-US" sz="3200" dirty="0"/>
            <a:t> </a:t>
          </a:r>
          <a:r>
            <a:rPr lang="en-GB" sz="3200" b="1" i="1" dirty="0"/>
            <a:t>Matthew 15:3–9; Colossians 2:8
Titus 1:14; 1 Peter 1:18–19</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What can believers learn from the recipients of miracles in the text</a:t>
          </a:r>
          <a:r>
            <a:rPr lang="en-US" sz="3200" dirty="0"/>
            <a:t>? </a:t>
          </a:r>
          <a:r>
            <a:rPr lang="en-GB" sz="3200" b="1" i="1" dirty="0"/>
            <a:t>Matthew 15:21–28; 15:29–31; 15:32–38; Hebrews 11:6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Who were the scribes and Pharisees?</a:t>
          </a:r>
        </a:p>
        <a:p>
          <a:pPr marL="0" lvl="0" indent="0" algn="ctr"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mn-lt"/>
              <a:ea typeface="+mn-ea"/>
              <a:cs typeface="+mn-cs"/>
            </a:rPr>
            <a:t>Matthew 15:1–9; Ezra 7:6, 10; Matthew 23:2–7; Luke 11:43–46 </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are believers forbidden from adding to or subtracting from Scripture?</a:t>
          </a:r>
        </a:p>
        <a:p>
          <a:pPr marL="0" lvl="0" indent="0" algn="ctr" defTabSz="1422400">
            <a:lnSpc>
              <a:spcPct val="100000"/>
            </a:lnSpc>
            <a:spcBef>
              <a:spcPct val="0"/>
            </a:spcBef>
            <a:spcAft>
              <a:spcPts val="600"/>
            </a:spcAft>
            <a:buNone/>
          </a:pPr>
          <a:r>
            <a:rPr lang="en-GB" sz="3200" b="1" kern="1200" dirty="0"/>
            <a:t>Deuteronomy 4:2; Proverbs 30:5–6; Revelation 22:18–19; 2 Timothy 3:16–17</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352717" y="1387"/>
          <a:ext cx="569467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880433" y="502717"/>
          <a:ext cx="569467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are the characteristics of present-day Pharisees</a:t>
          </a:r>
          <a:r>
            <a:rPr lang="en-US" sz="3200" kern="1200" dirty="0"/>
            <a:t>? </a:t>
          </a:r>
        </a:p>
        <a:p>
          <a:pPr marL="0" lvl="0" indent="0" algn="ctr" defTabSz="1422400">
            <a:lnSpc>
              <a:spcPct val="100000"/>
            </a:lnSpc>
            <a:spcBef>
              <a:spcPct val="0"/>
            </a:spcBef>
            <a:spcAft>
              <a:spcPts val="600"/>
            </a:spcAft>
            <a:buNone/>
          </a:pPr>
          <a:r>
            <a:rPr lang="en-GB" sz="3200" b="1" i="1" kern="1200" dirty="0"/>
            <a:t>Matthew 23:25–28; Luke 18:9–14; Matthew 7:3–5; 2 Timothy 3:5</a:t>
          </a:r>
        </a:p>
      </dsp:txBody>
      <dsp:txXfrm>
        <a:off x="2973727" y="596011"/>
        <a:ext cx="550808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lessons can believers learn from the way Jesus rebuked the Pharisees?</a:t>
          </a:r>
          <a:r>
            <a:rPr lang="en-US" sz="3200" kern="1200" dirty="0"/>
            <a:t> </a:t>
          </a:r>
          <a:r>
            <a:rPr lang="en-GB" sz="3200" b="1" i="1" kern="1200" dirty="0">
              <a:solidFill>
                <a:prstClr val="black">
                  <a:hueOff val="0"/>
                  <a:satOff val="0"/>
                  <a:lumOff val="0"/>
                  <a:alphaOff val="0"/>
                </a:prstClr>
              </a:solidFill>
              <a:latin typeface="Calibri"/>
              <a:ea typeface="+mn-ea"/>
              <a:cs typeface="+mn-cs"/>
            </a:rPr>
            <a:t>Matthew 15:3–9; Galatians 6:1; 2 Timothy 2:24–26; Titus 1:9–13</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According to Christ’s teaching, what actually defiles a person</a:t>
          </a:r>
          <a:r>
            <a:rPr lang="en-US" sz="3200" kern="1200" dirty="0"/>
            <a:t>? </a:t>
          </a:r>
          <a:r>
            <a:rPr lang="en-GB" sz="3200" b="1" i="1" kern="1200" dirty="0"/>
            <a:t>Matthew 15:18–20; Proverbs 4:23
Mark 7:20–23; Ezekiel 36:25–27</a:t>
          </a:r>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Mention some traditions of men which believers must avoid.</a:t>
          </a:r>
        </a:p>
        <a:p>
          <a:pPr marL="0" lvl="0" indent="0" algn="ctr" defTabSz="1422400">
            <a:lnSpc>
              <a:spcPct val="100000"/>
            </a:lnSpc>
            <a:spcBef>
              <a:spcPct val="0"/>
            </a:spcBef>
            <a:spcAft>
              <a:spcPts val="600"/>
            </a:spcAft>
            <a:buNone/>
          </a:pPr>
          <a:r>
            <a:rPr lang="en-US" sz="3200" kern="1200" dirty="0"/>
            <a:t> </a:t>
          </a:r>
          <a:r>
            <a:rPr lang="en-GB" sz="3200" b="1" i="1" kern="1200" dirty="0"/>
            <a:t>Matthew 15:3–9; Colossians 2:8
Titus 1:14; 1 Peter 1:18–19</a:t>
          </a:r>
        </a:p>
      </dsp:txBody>
      <dsp:txXfrm>
        <a:off x="2735732" y="596011"/>
        <a:ext cx="5984079" cy="299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can believers learn from the recipients of miracles in the text</a:t>
          </a:r>
          <a:r>
            <a:rPr lang="en-US" sz="3200" kern="1200" dirty="0"/>
            <a:t>? </a:t>
          </a:r>
          <a:r>
            <a:rPr lang="en-GB" sz="3200" b="1" i="1" kern="1200" dirty="0"/>
            <a:t>Matthew 15:21–28; 15:29–31; 15:32–38; Hebrews 11:6</a:t>
          </a:r>
        </a:p>
      </dsp:txBody>
      <dsp:txXfrm>
        <a:off x="2735732" y="596011"/>
        <a:ext cx="5984079" cy="299871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70421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The scribes were teachers and interpreters of the Law, while the Pharisees were a strict religious group devoted to the Law and the traditions of the elders. </a:t>
            </a:r>
          </a:p>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Many became hypocritical by placing human traditions above God’s commandments and outward religion above inward holiness.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God’s Word is complete and authoritative; adding human rules or removing its commands corrupts the truth. </a:t>
            </a:r>
          </a:p>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Believers may explain Scripture, but every teaching must remain faithful to its full meaning.</a:t>
            </a: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sz="1200" b="0" i="0" kern="1200" dirty="0">
                <a:solidFill>
                  <a:schemeClr val="tx1"/>
                </a:solidFill>
                <a:effectLst/>
                <a:latin typeface="+mn-lt"/>
                <a:ea typeface="+mn-ea"/>
                <a:cs typeface="+mn-cs"/>
              </a:rPr>
              <a:t>Present-day Pharisees emphasise outward religion, condemn others while excusing themselves, elevate personal traditions above Scripture, and seek human praise rather than God’s approval.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sz="1200" b="0" i="0" kern="1200" dirty="0">
                <a:solidFill>
                  <a:schemeClr val="tx1"/>
                </a:solidFill>
                <a:effectLst/>
                <a:latin typeface="+mn-lt"/>
                <a:ea typeface="+mn-ea"/>
                <a:cs typeface="+mn-cs"/>
              </a:rPr>
              <a:t>They resist correction, lack humility and compassion, and perform religious duties without genuine love for God; therefore, believers must examine themselves honestly.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Jesus corrected their error directly from Scripture, exposing traditions that contradicted God’s commandment and misled others. </a:t>
            </a:r>
          </a:p>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Believers should likewise correct error with truth, humility and love, seeking restoration rather than humiliation.</a:t>
            </a: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True defilement comes from a sinful heart, not from failure to observe outward ceremonies. </a:t>
            </a:r>
          </a:p>
          <a:p>
            <a:pPr marL="171450" indent="-171450">
              <a:buFont typeface="Arial" panose="020B0604020202020204" pitchFamily="34" charset="0"/>
              <a:buChar char="•"/>
            </a:pPr>
            <a:r>
              <a:rPr lang="en-NL" sz="1200" b="0" i="0" u="none" strike="noStrike" kern="1200" dirty="0">
                <a:solidFill>
                  <a:schemeClr val="tx1"/>
                </a:solidFill>
                <a:effectLst/>
                <a:latin typeface="+mn-lt"/>
                <a:ea typeface="+mn-ea"/>
                <a:cs typeface="+mn-cs"/>
              </a:rPr>
              <a:t>Only repentance, faith in Christ, and holy living can cleanse the heart, while believers must still avoid harmful and sinful practices.</a:t>
            </a:r>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sz="1200" b="0" i="0" kern="1200" dirty="0">
                <a:solidFill>
                  <a:schemeClr val="tx1"/>
                </a:solidFill>
                <a:effectLst/>
                <a:latin typeface="+mn-lt"/>
                <a:ea typeface="+mn-ea"/>
                <a:cs typeface="+mn-cs"/>
              </a:rPr>
              <a:t>Believers must reject traditions involving superstition, idolatry, immorality, injustice, discrimination, neglect of duty, or teachings that place human authority above Scripture.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sz="1200" b="0" i="0" kern="1200" dirty="0">
                <a:solidFill>
                  <a:schemeClr val="tx1"/>
                </a:solidFill>
                <a:effectLst/>
                <a:latin typeface="+mn-lt"/>
                <a:ea typeface="+mn-ea"/>
                <a:cs typeface="+mn-cs"/>
              </a:rPr>
              <a:t>A tradition becomes unacceptable when it contradicts God’s Word, promotes sin, or imposes rules where Scripture gives liberty.</a:t>
            </a: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288458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A7BD-A398-6A88-DFDE-B67B54500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6BBC18-82C1-5D23-0DAD-8A140984B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A3948-93B3-CDA3-5D1D-26A6455F3946}"/>
              </a:ext>
            </a:extLst>
          </p:cNvPr>
          <p:cNvSpPr>
            <a:spLocks noGrp="1"/>
          </p:cNvSpPr>
          <p:nvPr>
            <p:ph type="body" idx="1"/>
          </p:nvPr>
        </p:nvSpPr>
        <p:spPr/>
        <p:txBody>
          <a:bodyPr/>
          <a:lstStyle/>
          <a:p>
            <a:r>
              <a:rPr lang="en-NL" sz="1200" b="0" i="0" u="none" strike="noStrike" kern="1200" dirty="0">
                <a:solidFill>
                  <a:schemeClr val="tx1"/>
                </a:solidFill>
                <a:effectLst/>
                <a:latin typeface="+mn-lt"/>
                <a:ea typeface="+mn-ea"/>
                <a:cs typeface="+mn-cs"/>
              </a:rPr>
              <a:t>The Canaanite woman persevered in humble faith until Christ answered her, while the multitudes remained to hear His Word and witnessed His healing power. </a:t>
            </a:r>
          </a:p>
          <a:p>
            <a:r>
              <a:rPr lang="en-NL" sz="1200" b="0" i="0" u="none" strike="noStrike" kern="1200" dirty="0">
                <a:solidFill>
                  <a:schemeClr val="tx1"/>
                </a:solidFill>
                <a:effectLst/>
                <a:latin typeface="+mn-lt"/>
                <a:ea typeface="+mn-ea"/>
                <a:cs typeface="+mn-cs"/>
              </a:rPr>
              <a:t>Their examples teach us to seek Christ sincerely, pray persistently, trust His compassion, and glorify God for both spiritual and physical help.</a:t>
            </a:r>
            <a:endParaRPr lang="en-US" dirty="0"/>
          </a:p>
        </p:txBody>
      </p:sp>
      <p:sp>
        <p:nvSpPr>
          <p:cNvPr id="4" name="Slide Number Placeholder 3">
            <a:extLst>
              <a:ext uri="{FF2B5EF4-FFF2-40B4-BE49-F238E27FC236}">
                <a16:creationId xmlns:a16="http://schemas.microsoft.com/office/drawing/2014/main" id="{7771620A-6DA4-131F-E427-E23929A7AC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96484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23</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41</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11/09/2026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9/11/2026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9/11/2026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9/11/2026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9/11/2026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9/11/2026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9/11/2026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9/11/2026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9/11/2026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9/11/2026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9/11/2026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9/11/2026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994912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6981843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08671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034563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4767108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271046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940976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4610496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873819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318585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45781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11/09/2026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9/11/2026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11/09/2026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9/11/2026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10308299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8.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8.pn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6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5.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13</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-09-2026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078:</a:t>
            </a:r>
            <a:r>
              <a:rPr lang="en-US" sz="7200" b="1" dirty="0">
                <a:solidFill>
                  <a:schemeClr val="bg1"/>
                </a:solidFill>
                <a:effectLst>
                  <a:outerShdw blurRad="38100" dist="38100" dir="2700000" algn="tl">
                    <a:srgbClr val="000000">
                      <a:alpha val="43137"/>
                    </a:srgbClr>
                  </a:outerShdw>
                </a:effectLst>
              </a:rPr>
              <a:t> FAITH OF OUR FATHERS</a:t>
            </a:r>
          </a:p>
        </p:txBody>
      </p:sp>
    </p:spTree>
    <p:extLst>
      <p:ext uri="{BB962C8B-B14F-4D97-AF65-F5344CB8AC3E}">
        <p14:creationId xmlns:p14="http://schemas.microsoft.com/office/powerpoint/2010/main" val="1738035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 [GHS 078]</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living still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spite of dungeon, fire and sword,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how our hearts beat high with joy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Whene’er we hear that glorious word!</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Tree>
    <p:extLst>
      <p:ext uri="{BB962C8B-B14F-4D97-AF65-F5344CB8AC3E}">
        <p14:creationId xmlns:p14="http://schemas.microsoft.com/office/powerpoint/2010/main" val="2732041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 [GHS 078]</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we will strive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win all nations unto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through the truth that comes from God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Mankind shall then be truly free;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Tree>
    <p:extLst>
      <p:ext uri="{BB962C8B-B14F-4D97-AF65-F5344CB8AC3E}">
        <p14:creationId xmlns:p14="http://schemas.microsoft.com/office/powerpoint/2010/main" val="90106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FAITH OF OUR FATHERS [GHS 078]</a:t>
            </a:r>
          </a:p>
        </p:txBody>
      </p:sp>
      <p:grpSp>
        <p:nvGrpSpPr>
          <p:cNvPr id="3" name="Group 2"/>
          <p:cNvGrpSpPr/>
          <p:nvPr/>
        </p:nvGrpSpPr>
        <p:grpSpPr>
          <a:xfrm>
            <a:off x="243372" y="1168332"/>
            <a:ext cx="11948629" cy="3477875"/>
            <a:chOff x="257130" y="1719391"/>
            <a:chExt cx="10547818" cy="3477875"/>
          </a:xfrm>
        </p:grpSpPr>
        <p:sp>
          <p:nvSpPr>
            <p:cNvPr id="14339" name="TextBox 1"/>
            <p:cNvSpPr txBox="1">
              <a:spLocks noChangeArrowheads="1"/>
            </p:cNvSpPr>
            <p:nvPr/>
          </p:nvSpPr>
          <p:spPr bwMode="auto">
            <a:xfrm>
              <a:off x="907147" y="1719391"/>
              <a:ext cx="9897801"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we will love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Both friend and foe in all our strife,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preach Thee, too, as love knows how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kindly words and virtuous life.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TextBox 1"/>
          <p:cNvSpPr txBox="1">
            <a:spLocks noChangeArrowheads="1"/>
          </p:cNvSpPr>
          <p:nvPr/>
        </p:nvSpPr>
        <p:spPr bwMode="auto">
          <a:xfrm>
            <a:off x="2354426" y="4572851"/>
            <a:ext cx="1032166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Faith of our fathers, holy faith!</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will be true to Thee till death.</a:t>
            </a:r>
          </a:p>
        </p:txBody>
      </p:sp>
      <p:sp>
        <p:nvSpPr>
          <p:cNvPr id="7" name="Oval 6">
            <a:extLst>
              <a:ext uri="{FF2B5EF4-FFF2-40B4-BE49-F238E27FC236}">
                <a16:creationId xmlns:a16="http://schemas.microsoft.com/office/drawing/2014/main" id="{8B3B6C6F-E45B-4B97-A127-D521432ACEB1}"/>
              </a:ext>
            </a:extLst>
          </p:cNvPr>
          <p:cNvSpPr/>
          <p:nvPr/>
        </p:nvSpPr>
        <p:spPr>
          <a:xfrm>
            <a:off x="8785370" y="617328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95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13-09-2026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00000"/>
              </a:lnSpc>
              <a:buNone/>
            </a:pPr>
            <a:r>
              <a:rPr lang="en-US" b="1" dirty="0">
                <a:ea typeface="+mn-lt"/>
                <a:cs typeface="+mn-lt"/>
              </a:rPr>
              <a:t>In what ways can you help a fellow Christian who is currently going through a storm (it could be a sudden health crisis, broken relationship or financial challenge)? Use the Scriptures and Scriptural principles to support your answer.</a:t>
            </a:r>
            <a:endParaRPr lang="en-US" dirty="0"/>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Christ’s Power over Nature</a:t>
            </a:r>
          </a:p>
        </p:txBody>
      </p:sp>
    </p:spTree>
    <p:extLst>
      <p:ext uri="{BB962C8B-B14F-4D97-AF65-F5344CB8AC3E}">
        <p14:creationId xmlns:p14="http://schemas.microsoft.com/office/powerpoint/2010/main" val="402866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36</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lang="en-US" altLang="en-US" sz="4600" b="1" dirty="0">
                <a:solidFill>
                  <a:srgbClr val="FFFFFF"/>
                </a:solidFill>
              </a:rPr>
              <a:t>Christ exalts God’s commandments over traditions</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89276" y="1578634"/>
            <a:ext cx="6263640"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This people draweth nigh unto me with their mouth, and </a:t>
            </a:r>
            <a:r>
              <a:rPr kumimoji="0" lang="en-GB" sz="2800" b="0" i="1" u="none" strike="noStrike" kern="1200" cap="none" spc="0" normalizeH="0" baseline="0" noProof="0" dirty="0" err="1">
                <a:ln>
                  <a:noFill/>
                </a:ln>
                <a:solidFill>
                  <a:prstClr val="black">
                    <a:hueOff val="0"/>
                    <a:satOff val="0"/>
                    <a:lumOff val="0"/>
                    <a:alphaOff val="0"/>
                  </a:prstClr>
                </a:solidFill>
                <a:effectLst/>
                <a:uLnTx/>
                <a:uFillTx/>
                <a:latin typeface="Calibri"/>
                <a:ea typeface="+mn-ea"/>
                <a:cs typeface="+mn-cs"/>
              </a:rPr>
              <a:t>honoureth</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me with their lips; but their heart is far from me. But in vain they do worship me, teaching for doctrines the commandments of men.”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15:8–9</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15:1–39</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4"/>
          </a:xfrm>
        </p:spPr>
        <p:txBody>
          <a:bodyPr anchor="ctr">
            <a:noAutofit/>
          </a:bodyPr>
          <a:lstStyle/>
          <a:p>
            <a:pPr marL="0" indent="0" algn="just">
              <a:lnSpc>
                <a:spcPct val="100000"/>
              </a:lnSpc>
              <a:buNone/>
            </a:pPr>
            <a:r>
              <a:rPr lang="en-GB" dirty="0"/>
              <a:t>Today’s study focuses on the  scribes and Pharisees corrupt habit of misrepresenting and substituting God’s word with their ideas, ceremonial traditions and preferences. Jesus exposed their error: they placed human rules above God’s commandments and used religion observances to avoid genuine obedience. Christ taught that defilement comes from a sinful heart, not outward practices. </a:t>
            </a:r>
          </a:p>
          <a:p>
            <a:pPr marL="0" indent="0" algn="just">
              <a:lnSpc>
                <a:spcPct val="100000"/>
              </a:lnSpc>
              <a:buNone/>
            </a:pPr>
            <a:r>
              <a:rPr lang="en-GB" dirty="0"/>
              <a:t>Those who approached Christ with humility and faith received mercy, healing and provision. This lesson affirms that Scripture is supreme over culture, tradition, practices of human institution and personal opinion (Mat 15:3–9; Col 2:8; 2 Tim 3:16–17).</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God’s Word is the final authority; every tradition and practice must agree with Scripture.</a:t>
            </a:r>
          </a:p>
          <a:p>
            <a:pPr marL="514350" indent="-514350" algn="just" eaLnBrk="0" fontAlgn="base" hangingPunct="0">
              <a:lnSpc>
                <a:spcPct val="100000"/>
              </a:lnSpc>
              <a:spcBef>
                <a:spcPct val="0"/>
              </a:spcBef>
              <a:spcAft>
                <a:spcPts val="600"/>
              </a:spcAft>
              <a:buFont typeface="+mj-lt"/>
              <a:buAutoNum type="arabicPeriod"/>
              <a:defRPr/>
            </a:pPr>
            <a:r>
              <a:rPr lang="en-GB" dirty="0"/>
              <a:t>Outward religion is empty without inward repentance, holiness and sincere obedience </a:t>
            </a:r>
          </a:p>
          <a:p>
            <a:pPr marL="514350" indent="-514350" algn="just" eaLnBrk="0" fontAlgn="base" hangingPunct="0">
              <a:lnSpc>
                <a:spcPct val="100000"/>
              </a:lnSpc>
              <a:spcBef>
                <a:spcPct val="0"/>
              </a:spcBef>
              <a:spcAft>
                <a:spcPts val="600"/>
              </a:spcAft>
              <a:buFont typeface="+mj-lt"/>
              <a:buAutoNum type="arabicPeriod"/>
              <a:defRPr/>
            </a:pPr>
            <a:r>
              <a:rPr lang="en-GB" dirty="0"/>
              <a:t>Sin begins in the heart; therefore, everyone needs salvation and spiritual cleansing through Christ.</a:t>
            </a:r>
          </a:p>
          <a:p>
            <a:pPr marL="514350" indent="-514350" algn="just" eaLnBrk="0" fontAlgn="base" hangingPunct="0">
              <a:lnSpc>
                <a:spcPct val="100000"/>
              </a:lnSpc>
              <a:spcBef>
                <a:spcPct val="0"/>
              </a:spcBef>
              <a:spcAft>
                <a:spcPts val="600"/>
              </a:spcAft>
              <a:buFont typeface="+mj-lt"/>
              <a:buAutoNum type="arabicPeriod"/>
              <a:defRPr/>
            </a:pPr>
            <a:r>
              <a:rPr lang="en-GB" dirty="0"/>
              <a:t>Believers must honour their parents and receive biblical correction with humility.</a:t>
            </a:r>
          </a:p>
          <a:p>
            <a:pPr marL="514350" indent="-514350" algn="just" eaLnBrk="0" fontAlgn="base" hangingPunct="0">
              <a:lnSpc>
                <a:spcPct val="100000"/>
              </a:lnSpc>
              <a:spcBef>
                <a:spcPct val="0"/>
              </a:spcBef>
              <a:spcAft>
                <a:spcPts val="600"/>
              </a:spcAft>
              <a:buFont typeface="+mj-lt"/>
              <a:buAutoNum type="arabicPeriod"/>
              <a:defRPr/>
            </a:pPr>
            <a:r>
              <a:rPr lang="en-GB" dirty="0"/>
              <a:t>Humble faith receives divine mercy, while true Christian ministry combines sound teaching, compassion and practical care.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dirty="0">
                <a:solidFill>
                  <a:srgbClr val="FFFFFF"/>
                </a:solidFill>
                <a:latin typeface="Cambria" panose="02040503050406030204" pitchFamily="18" charset="0"/>
                <a:ea typeface="Cambria" panose="02040503050406030204" pitchFamily="18" charset="0"/>
              </a:rPr>
              <a:t>Christ exalts God’s commandments over traditions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6</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C74D8-48D2-596E-B58D-0625629B00DC}"/>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9428EB42-4F6C-44FB-0FD2-79DE52D23077}"/>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3255AA8B-DBA9-404D-F991-B820FBB09A8C}"/>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DD0E0E7-2EEF-94E8-75B5-BB8F9C6B2849}"/>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8CE261E-BBBB-6AF9-FD7F-642954076E16}"/>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4ACA080-3466-729C-9F08-752DA4ABEB76}"/>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7</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C0E3C77F-0BA6-6F16-0B9C-0505A1A44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BB5170AE-3ACF-4C12-F848-C930C400C680}"/>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63901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GB" b="1" dirty="0"/>
              <a:t>God’s Word is above every human tradition, cultural expectation and religious preference. Traditions must never replace or contradict Scripture. </a:t>
            </a:r>
          </a:p>
          <a:p>
            <a:pPr marL="0" indent="0" algn="ctr">
              <a:buNone/>
            </a:pPr>
            <a:r>
              <a:rPr lang="en-GB" b="1" dirty="0"/>
              <a:t>True worship requires sincere obedience, humility and inward holiness; not merely outward religion. We must test every belief and practice by God’s Word, reject customs that promote sin or hypocrisy, and seek Christ with faith and perseverance to receive His mercy and transforming grace.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1" y="686861"/>
            <a:ext cx="7681055" cy="5712217"/>
          </a:xfrm>
        </p:spPr>
        <p:txBody>
          <a:bodyPr anchor="ctr">
            <a:noAutofit/>
          </a:bodyPr>
          <a:lstStyle/>
          <a:p>
            <a:pPr marL="0" indent="0" algn="ctr">
              <a:buNone/>
            </a:pPr>
            <a:r>
              <a:rPr lang="en-GB" b="1" dirty="0"/>
              <a:t>A Christian family observes a long-standing cultural tradition that conflicts with a clear biblical command. Family members insist that refusing the practice would dishonour their parents and community.</a:t>
            </a:r>
          </a:p>
          <a:p>
            <a:pPr marL="0" indent="0" algn="ctr">
              <a:buNone/>
            </a:pPr>
            <a:r>
              <a:rPr lang="en-GB" b="1" dirty="0"/>
              <a:t>How should the believer respond </a:t>
            </a:r>
            <a:r>
              <a:rPr lang="en-GB" b="1"/>
              <a:t>to this with </a:t>
            </a:r>
            <a:r>
              <a:rPr lang="en-GB" b="1" dirty="0"/>
              <a:t>truth, humility and love? Explain how to distinguish between an acceptable cultural custom and an unscriptural tradition.</a:t>
            </a:r>
          </a:p>
          <a:p>
            <a:pPr marL="0" indent="0" algn="ctr">
              <a:buNone/>
            </a:pPr>
            <a:endParaRPr lang="en-GB" b="1" dirty="0"/>
          </a:p>
          <a:p>
            <a:pPr marL="0" indent="0" algn="ctr">
              <a:buNone/>
            </a:pPr>
            <a:r>
              <a:rPr lang="en-GB" b="1" dirty="0"/>
              <a:t>Be ready to share your answer with Bible references.</a:t>
            </a:r>
            <a:endParaRPr lang="en-US" b="1" dirty="0"/>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Peter Confesses Christ </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rPr>
              <a:t> Simon Peter answered and said, Thou art the Christ, the Son of the living God.</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16:16).</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16:1–28; Mark 8:27–30; Luke 9:18–27; 18:31–34</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1 Timothy 5:1-25</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54) 1 Timothy 005">
            <a:hlinkClick r:id="" action="ppaction://media"/>
            <a:extLst>
              <a:ext uri="{FF2B5EF4-FFF2-40B4-BE49-F238E27FC236}">
                <a16:creationId xmlns:a16="http://schemas.microsoft.com/office/drawing/2014/main" id="{E32E699B-B2B3-9786-D44C-FABD7B4355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25662" y="412237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258:</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O TO BE LIKE THEE</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blessed Redeemer,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my constant longing and prayer;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Gladly I’ll forfeit all of earth’s treasures,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Thy perfect likeness to wear.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597915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82415-CB32-1B4E-4B49-60D1D703AB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96637-6D34-FDFA-D71D-D8D01DD75341}"/>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8897F9A8-7E56-A647-FD91-7CD7D4EFA66F}"/>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7FF735CD-5253-B544-374F-3CC434A6603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full of compassion,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Loving, forgiving, tender and kind,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Helping the helpless, cheering the fainting,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Seeking the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wand’ring</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sinner to find.</a:t>
              </a:r>
            </a:p>
          </p:txBody>
        </p:sp>
        <p:sp>
          <p:nvSpPr>
            <p:cNvPr id="14341" name="TextBox 5">
              <a:extLst>
                <a:ext uri="{FF2B5EF4-FFF2-40B4-BE49-F238E27FC236}">
                  <a16:creationId xmlns:a16="http://schemas.microsoft.com/office/drawing/2014/main" id="{AD8F3E91-7150-1FFF-3D65-E87AF1EF62B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225954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0CCF9-49F1-989F-2C1C-B2148ECA94C3}"/>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71C76932-D16D-5F3C-44FE-2FC269E08A5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306438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18B29-39AA-7A1C-3819-672ABFB6A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78FAC-8319-EAC5-C732-2F4B2E4774DC}"/>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5D9F9824-C934-2CFD-AA39-405B284CEEAB}"/>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04BF70DC-F05E-57DC-696F-AD1E43588615}"/>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lowly in spirit,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and harmless, patient and brave;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Meekly enduring cruel reproaches,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Willing to suffer, others to save.</a:t>
              </a:r>
            </a:p>
          </p:txBody>
        </p:sp>
        <p:sp>
          <p:nvSpPr>
            <p:cNvPr id="14341" name="TextBox 5">
              <a:extLst>
                <a:ext uri="{FF2B5EF4-FFF2-40B4-BE49-F238E27FC236}">
                  <a16:creationId xmlns:a16="http://schemas.microsoft.com/office/drawing/2014/main" id="{52E9F9E4-6A8F-629F-C022-3B7308963F4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072592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8229C-62C5-65B9-221C-CEBD97C7A664}"/>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06383D72-76E4-7BC0-D9D7-2BE7FA2EF12C}"/>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2382641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FA0E-64BD-0766-3253-405B22611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86B12-EFA5-BAFB-C1D7-DF44BAFF73A0}"/>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38B22CC-8D75-6BD2-19D7-EDD5BFF02B37}"/>
              </a:ext>
            </a:extLst>
          </p:cNvPr>
          <p:cNvGrpSpPr/>
          <p:nvPr/>
        </p:nvGrpSpPr>
        <p:grpSpPr>
          <a:xfrm>
            <a:off x="243372" y="1656012"/>
            <a:ext cx="11948629" cy="3939540"/>
            <a:chOff x="257130" y="1719391"/>
            <a:chExt cx="10547818" cy="3939540"/>
          </a:xfrm>
        </p:grpSpPr>
        <p:sp>
          <p:nvSpPr>
            <p:cNvPr id="14339" name="TextBox 1">
              <a:extLst>
                <a:ext uri="{FF2B5EF4-FFF2-40B4-BE49-F238E27FC236}">
                  <a16:creationId xmlns:a16="http://schemas.microsoft.com/office/drawing/2014/main" id="{E09110C1-EC6A-BB50-8B8B-A9C30E37EBBE}"/>
                </a:ext>
              </a:extLst>
            </p:cNvPr>
            <p:cNvSpPr txBox="1">
              <a:spLocks noChangeArrowheads="1"/>
            </p:cNvSpPr>
            <p:nvPr/>
          </p:nvSpPr>
          <p:spPr bwMode="auto">
            <a:xfrm>
              <a:off x="907147" y="1719391"/>
              <a:ext cx="9897801"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Lord, I am coming,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to receive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anointing divine,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that I am and have I am bringing,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from this moment all shall be Thine.</a:t>
              </a:r>
            </a:p>
          </p:txBody>
        </p:sp>
        <p:sp>
          <p:nvSpPr>
            <p:cNvPr id="14341" name="TextBox 5">
              <a:extLst>
                <a:ext uri="{FF2B5EF4-FFF2-40B4-BE49-F238E27FC236}">
                  <a16:creationId xmlns:a16="http://schemas.microsoft.com/office/drawing/2014/main" id="{55EB3079-C1DE-34C4-8B15-0216662FE89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01957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171E-7FB5-0865-18B4-4B2FDD964605}"/>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54C5CFD4-5A72-6A5B-81E0-BA1783BCEE37}"/>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Tree>
    <p:extLst>
      <p:ext uri="{BB962C8B-B14F-4D97-AF65-F5344CB8AC3E}">
        <p14:creationId xmlns:p14="http://schemas.microsoft.com/office/powerpoint/2010/main" val="87203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55D4-3E39-FF95-9319-1334DD380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CE7DB-77BC-1D94-E30E-EB038BF9733A}"/>
              </a:ext>
            </a:extLst>
          </p:cNvPr>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O! TO BE LIKE THEE [GHS 258]</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2F659A0-3C7D-047A-294E-46B5875CAC4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9914EA0C-EAD6-D1CF-EEB0-3FEC76D4144B}"/>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while I am pleading,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Pour out Thy Spirit, fill with Thy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me a temple meet for Thy dwelling,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Fit me for life and heaven above.</a:t>
              </a:r>
            </a:p>
          </p:txBody>
        </p:sp>
        <p:sp>
          <p:nvSpPr>
            <p:cNvPr id="14341" name="TextBox 5">
              <a:extLst>
                <a:ext uri="{FF2B5EF4-FFF2-40B4-BE49-F238E27FC236}">
                  <a16:creationId xmlns:a16="http://schemas.microsoft.com/office/drawing/2014/main" id="{EBA79E7B-C371-FF82-CE2B-DCBF42B2726D}"/>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62354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4E99C-91C7-813E-B68D-40CE5038DE1E}"/>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EB228482-2710-38E7-4426-FFA5E49F95A0}"/>
              </a:ext>
            </a:extLst>
          </p:cNvPr>
          <p:cNvSpPr txBox="1">
            <a:spLocks noChangeArrowheads="1"/>
          </p:cNvSpPr>
          <p:nvPr/>
        </p:nvSpPr>
        <p:spPr bwMode="auto">
          <a:xfrm>
            <a:off x="2530889" y="405095"/>
            <a:ext cx="8780933" cy="604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to be like Thee,</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Redeemer,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as Thou art;</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sweetness,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in Thy fulness;</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Stamp Thine own image </a:t>
            </a:r>
          </a:p>
          <a:p>
            <a:pPr marL="0" marR="0" lvl="0" indent="0" algn="l" defTabSz="914400" rtl="0" eaLnBrk="1" fontAlgn="base" latinLnBrk="0" hangingPunct="1">
              <a:lnSpc>
                <a:spcPct val="100000"/>
              </a:lnSpc>
              <a:spcBef>
                <a:spcPts val="300"/>
              </a:spcBef>
              <a:spcAft>
                <a:spcPts val="3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on my heart.</a:t>
            </a:r>
          </a:p>
        </p:txBody>
      </p:sp>
      <p:sp>
        <p:nvSpPr>
          <p:cNvPr id="2" name="Oval 1">
            <a:extLst>
              <a:ext uri="{FF2B5EF4-FFF2-40B4-BE49-F238E27FC236}">
                <a16:creationId xmlns:a16="http://schemas.microsoft.com/office/drawing/2014/main" id="{CACB69CC-ACED-48D2-9077-E4E2254C0D32}"/>
              </a:ext>
            </a:extLst>
          </p:cNvPr>
          <p:cNvSpPr/>
          <p:nvPr/>
        </p:nvSpPr>
        <p:spPr>
          <a:xfrm>
            <a:off x="8652097" y="592105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754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lgn="ctr">
              <a:buNone/>
            </a:pPr>
            <a:r>
              <a:rPr lang="en-GB" sz="6600" b="1" cap="all" dirty="0"/>
              <a:t>RULE OF COURTESY IN THE HOUSEHOLD OF GOD</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57330</TotalTime>
  <Words>1832</Words>
  <Application>Microsoft Office PowerPoint</Application>
  <PresentationFormat>Widescreen</PresentationFormat>
  <Paragraphs>245</Paragraphs>
  <Slides>42</Slides>
  <Notes>19</Notes>
  <HiddenSlides>0</HiddenSlides>
  <MMClips>1</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42</vt:i4>
      </vt:variant>
    </vt:vector>
  </HeadingPairs>
  <TitlesOfParts>
    <vt:vector size="59" baseType="lpstr">
      <vt:lpstr>ADLaM Display</vt:lpstr>
      <vt:lpstr>Aptos</vt:lpstr>
      <vt:lpstr>Arial</vt:lpstr>
      <vt:lpstr>Bell MT</vt:lpstr>
      <vt:lpstr>Calibri</vt:lpstr>
      <vt:lpstr>Calibri Light</vt:lpstr>
      <vt:lpstr>Cambria</vt:lpstr>
      <vt:lpstr>Candara</vt:lpstr>
      <vt:lpstr>Lucida Sans</vt:lpstr>
      <vt:lpstr>Times New Roman</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FAITH OF OUR FATHERS [GHS 078]</vt:lpstr>
      <vt:lpstr>FAITH OF OUR FATHERS [GHS 078]</vt:lpstr>
      <vt:lpstr>FAITH OF OUR FATHERS [GHS 078]</vt:lpstr>
      <vt:lpstr>SEARCH THE SCRIPTURES</vt:lpstr>
      <vt:lpstr>REVIEW OF THE ASSIGNMENT FROM LAST STUDY</vt:lpstr>
      <vt:lpstr> LESSON 36:  Christ exalts God’s commandments over traditions</vt:lpstr>
      <vt:lpstr>INTRODUCTION</vt:lpstr>
      <vt:lpstr>Christ exalts God’s commandments over traditions</vt:lpstr>
      <vt:lpstr>QUESTION 1</vt:lpstr>
      <vt:lpstr>QUESTION 2</vt:lpstr>
      <vt:lpstr>QUESTION 3</vt:lpstr>
      <vt:lpstr>QUESTION 4</vt:lpstr>
      <vt:lpstr>QUESTION 5</vt:lpstr>
      <vt:lpstr>QUESTION 6</vt:lpstr>
      <vt:lpstr>QUESTION 7</vt:lpstr>
      <vt:lpstr>CONCLUSION</vt:lpstr>
      <vt:lpstr>ASSIGNMENT</vt:lpstr>
      <vt:lpstr>SEARCH THE SCRIPTURES SUMMARY</vt:lpstr>
      <vt:lpstr>PowerPoint Presentation</vt:lpstr>
      <vt:lpstr>PowerPoint Presentation</vt:lpstr>
      <vt:lpstr>PowerPoint Presentation</vt:lpstr>
      <vt:lpstr>PowerPoint Presentation</vt:lpstr>
      <vt:lpstr>  LESSON 37:  Peter Confesses Christ </vt:lpstr>
      <vt:lpstr>PowerPoint Presentation</vt:lpstr>
      <vt:lpstr>PowerPoint Presentation</vt:lpstr>
      <vt:lpstr>PowerPoint Presentation</vt:lpstr>
      <vt:lpstr>HYMN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O! TO BE LIKE THEE [GHS 258]</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1443</cp:revision>
  <dcterms:created xsi:type="dcterms:W3CDTF">2023-01-06T14:44:39Z</dcterms:created>
  <dcterms:modified xsi:type="dcterms:W3CDTF">2026-09-11T12:03:40Z</dcterms:modified>
</cp:coreProperties>
</file>