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56" r:id="rId6"/>
    <p:sldMasterId id="2147483768" r:id="rId7"/>
  </p:sldMasterIdLst>
  <p:notesMasterIdLst>
    <p:notesMasterId r:id="rId47"/>
  </p:notesMasterIdLst>
  <p:sldIdLst>
    <p:sldId id="4219" r:id="rId8"/>
    <p:sldId id="269" r:id="rId9"/>
    <p:sldId id="270" r:id="rId10"/>
    <p:sldId id="274" r:id="rId11"/>
    <p:sldId id="299" r:id="rId12"/>
    <p:sldId id="4553" r:id="rId13"/>
    <p:sldId id="4554" r:id="rId14"/>
    <p:sldId id="4555" r:id="rId15"/>
    <p:sldId id="256" r:id="rId16"/>
    <p:sldId id="294" r:id="rId17"/>
    <p:sldId id="258" r:id="rId18"/>
    <p:sldId id="298" r:id="rId19"/>
    <p:sldId id="287" r:id="rId20"/>
    <p:sldId id="283" r:id="rId21"/>
    <p:sldId id="276" r:id="rId22"/>
    <p:sldId id="297" r:id="rId23"/>
    <p:sldId id="292" r:id="rId24"/>
    <p:sldId id="300" r:id="rId25"/>
    <p:sldId id="4561" r:id="rId26"/>
    <p:sldId id="302" r:id="rId27"/>
    <p:sldId id="3211" r:id="rId28"/>
    <p:sldId id="3200" r:id="rId29"/>
    <p:sldId id="3201" r:id="rId30"/>
    <p:sldId id="4231" r:id="rId31"/>
    <p:sldId id="3163" r:id="rId32"/>
    <p:sldId id="4552" r:id="rId33"/>
    <p:sldId id="4562" r:id="rId34"/>
    <p:sldId id="4493" r:id="rId35"/>
    <p:sldId id="4104" r:id="rId36"/>
    <p:sldId id="4556" r:id="rId37"/>
    <p:sldId id="4557" r:id="rId38"/>
    <p:sldId id="4558" r:id="rId39"/>
    <p:sldId id="293" r:id="rId40"/>
    <p:sldId id="4559" r:id="rId41"/>
    <p:sldId id="295" r:id="rId42"/>
    <p:sldId id="4560" r:id="rId43"/>
    <p:sldId id="3627" r:id="rId44"/>
    <p:sldId id="3204" r:id="rId45"/>
    <p:sldId id="208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DA8F"/>
    <a:srgbClr val="001B50"/>
    <a:srgbClr val="000A1E"/>
    <a:srgbClr val="FF99FF"/>
    <a:srgbClr val="FFCCFF"/>
    <a:srgbClr val="F1EBF1"/>
    <a:srgbClr val="80350E"/>
    <a:srgbClr val="3333FF"/>
    <a:srgbClr val="A9A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71896" autoAdjust="0"/>
  </p:normalViewPr>
  <p:slideViewPr>
    <p:cSldViewPr snapToGrid="0">
      <p:cViewPr varScale="1">
        <p:scale>
          <a:sx n="78" d="100"/>
          <a:sy n="78" d="100"/>
        </p:scale>
        <p:origin x="230" y="82"/>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How can believers live daily as true ambassadors of God? </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Exodus 7:1-2,6; 2 Corinth. 5:20</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How are we to understand the phrase “I will harden Pharoah’s heart?”</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Exod. 10:3; 1 Timothy 2:4-6, Romans 1:21,28</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is God’s wish for every sinner and backslider? </a:t>
          </a:r>
        </a:p>
        <a:p>
          <a:pPr algn="ctr">
            <a:lnSpc>
              <a:spcPct val="100000"/>
            </a:lnSpc>
            <a:spcBef>
              <a:spcPct val="0"/>
            </a:spcBef>
            <a:spcAft>
              <a:spcPts val="600"/>
            </a:spcAft>
          </a:pPr>
          <a:r>
            <a:rPr lang="en-US" sz="3200" b="1" i="1" kern="1200" dirty="0"/>
            <a:t>2 Peter 3:9; Ezekiel 33:11</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are the vital marks of sincere repentance?</a:t>
          </a:r>
        </a:p>
        <a:p>
          <a:pPr algn="ctr">
            <a:lnSpc>
              <a:spcPct val="100000"/>
            </a:lnSpc>
            <a:spcBef>
              <a:spcPct val="0"/>
            </a:spcBef>
            <a:spcAft>
              <a:spcPts val="600"/>
            </a:spcAft>
          </a:pPr>
          <a:r>
            <a:rPr lang="en-US" sz="3200" b="1" i="1" dirty="0"/>
            <a:t>John 8:11; Psalms 42:1,2</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39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can one avoid the impending judgement on the unrepentant here and hereafter?</a:t>
          </a:r>
          <a:r>
            <a:rPr lang="fi-FI" sz="3200" b="1" i="1" dirty="0"/>
            <a:t> </a:t>
          </a:r>
        </a:p>
        <a:p>
          <a:pPr algn="ctr">
            <a:lnSpc>
              <a:spcPct val="100000"/>
            </a:lnSpc>
            <a:spcBef>
              <a:spcPct val="0"/>
            </a:spcBef>
            <a:spcAft>
              <a:spcPts val="600"/>
            </a:spcAft>
          </a:pPr>
          <a:r>
            <a:rPr lang="fi-FI" sz="3200" b="1" i="1" dirty="0"/>
            <a:t>Acts 17:30,31; Acts 3:19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9" qsCatId="simple" csTypeId="urn:microsoft.com/office/officeart/2005/8/colors/accent1_2#7"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believers live daily as true ambassadors of God? </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Exodus 7:1-2,6; 2 Corinth. 5:20</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are we to understand the phrase “I will harden Pharoah’s heart?”</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Exod. 10:3; 1 Timothy 2:4-6, Romans 1:21,28</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is God’s wish for every sinner and backslider? </a:t>
          </a:r>
        </a:p>
        <a:p>
          <a:pPr marL="0" lvl="0" indent="0" algn="ctr" defTabSz="1422400">
            <a:lnSpc>
              <a:spcPct val="100000"/>
            </a:lnSpc>
            <a:spcBef>
              <a:spcPct val="0"/>
            </a:spcBef>
            <a:spcAft>
              <a:spcPts val="600"/>
            </a:spcAft>
            <a:buNone/>
          </a:pPr>
          <a:r>
            <a:rPr lang="en-US" sz="3200" b="1" i="1" kern="1200" dirty="0"/>
            <a:t>2 Peter 3:9; Ezekiel 33:11</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3536" y="1387"/>
          <a:ext cx="65730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1252" y="502717"/>
          <a:ext cx="65730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are the vital marks of sincere repentance?</a:t>
          </a:r>
        </a:p>
        <a:p>
          <a:pPr marL="0" lvl="0" indent="0" algn="ctr" defTabSz="1422400">
            <a:lnSpc>
              <a:spcPct val="100000"/>
            </a:lnSpc>
            <a:spcBef>
              <a:spcPct val="0"/>
            </a:spcBef>
            <a:spcAft>
              <a:spcPts val="600"/>
            </a:spcAft>
            <a:buNone/>
          </a:pPr>
          <a:r>
            <a:rPr lang="en-US" sz="3200" b="1" i="1" kern="1200" dirty="0"/>
            <a:t>John 8:11; Psalms 42:1,2</a:t>
          </a:r>
          <a:endParaRPr lang="en-GB" sz="3200" b="1" i="1" kern="1200" dirty="0"/>
        </a:p>
      </dsp:txBody>
      <dsp:txXfrm>
        <a:off x="2534546" y="596011"/>
        <a:ext cx="6386452"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one avoid the impending judgement on the unrepentant here and hereafter?</a:t>
          </a:r>
          <a:r>
            <a:rPr lang="fi-FI" sz="3200" b="1" i="1" kern="1200" dirty="0"/>
            <a:t> </a:t>
          </a:r>
        </a:p>
        <a:p>
          <a:pPr marL="0" lvl="0" indent="0" algn="ctr" defTabSz="1422400">
            <a:lnSpc>
              <a:spcPct val="100000"/>
            </a:lnSpc>
            <a:spcBef>
              <a:spcPct val="0"/>
            </a:spcBef>
            <a:spcAft>
              <a:spcPts val="600"/>
            </a:spcAft>
            <a:buNone/>
          </a:pPr>
          <a:r>
            <a:rPr lang="fi-FI" sz="3200" b="1" i="1" kern="1200" dirty="0"/>
            <a:t>Acts 17:30,31; Acts 3:19</a:t>
          </a:r>
          <a:endParaRPr lang="en-GB" sz="3200" b="1" i="1" kern="1200" dirty="0"/>
        </a:p>
      </dsp:txBody>
      <dsp:txXfrm>
        <a:off x="2735732" y="596011"/>
        <a:ext cx="5984079"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10/28/2026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BDB0B-5F04-379B-4C8E-2276ABB77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AAAC7-A505-986B-EBE5-B356084D1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E433C-0B5A-2824-F16E-8CBEA79DDF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0E537B-4B7F-9786-F58A-4F30BBEE2B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704212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B2CD5-DD4C-D42E-ABAB-60FF1C7C4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1D7A6-B49D-F536-E67B-07C77BDBE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02E26-0070-7A1D-6013-1C27319FC8E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L"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6C6E321-62F9-7165-343E-D4DE6CAF14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288458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924743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24</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2339076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27</a:t>
            </a:fld>
            <a:endParaRPr lang="en-US"/>
          </a:p>
        </p:txBody>
      </p:sp>
    </p:spTree>
    <p:extLst>
      <p:ext uri="{BB962C8B-B14F-4D97-AF65-F5344CB8AC3E}">
        <p14:creationId xmlns:p14="http://schemas.microsoft.com/office/powerpoint/2010/main" val="723359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38</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28/10/2026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28/10/2026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28/10/2026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10/28/2026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10/28/2026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10/28/2026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10/28/2026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10/28/2026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10/28/2026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10/28/2026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10/28/2026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10/28/2026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10/28/2026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10/28/2026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28311758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2781084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10/28/2026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27480082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10/28/2026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31747111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10/28/2026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34641070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10/28/2026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8899047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10/28/2026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39267511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10/28/2026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33623457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10/28/2026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65745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10/28/2026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3956307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10/28/2026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0785096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445839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603007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549964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2480978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28/10/2026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7717247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28/10/2026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94343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28/10/2026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7467084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681699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535930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378816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70212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28/10/2026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10/28/2026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28/10/2026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10/28/2026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10/28/2026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10/28/2026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284612333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28/10/2026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92462593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4.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62.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2.mp3"/><Relationship Id="rId7" Type="http://schemas.openxmlformats.org/officeDocument/2006/relationships/image" Target="../media/image2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18.xml"/><Relationship Id="rId5" Type="http://schemas.openxmlformats.org/officeDocument/2006/relationships/slideLayout" Target="../slideLayouts/slideLayout48.xml"/><Relationship Id="rId4" Type="http://schemas.openxmlformats.org/officeDocument/2006/relationships/audio" Target="../media/media2.mp3"/><Relationship Id="rId9"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01-11-2026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207:</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THERE’S A GREAT DAY COMING</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great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great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great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saints and the sinners shall be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Parted right and left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bright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bright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bright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its brightness shall only come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them that love the Lord,</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96474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Tree>
    <p:extLst>
      <p:ext uri="{BB962C8B-B14F-4D97-AF65-F5344CB8AC3E}">
        <p14:creationId xmlns:p14="http://schemas.microsoft.com/office/powerpoint/2010/main" val="269518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THERE’S A GREAT DAY COMING</a:t>
            </a:r>
            <a:r>
              <a:rPr lang="en-US" b="1" u="sng" dirty="0">
                <a:solidFill>
                  <a:schemeClr val="bg1"/>
                </a:solidFill>
                <a:latin typeface="Arial" panose="020B0604020202020204" pitchFamily="34" charset="0"/>
                <a:cs typeface="Arial" panose="020B0604020202020204" pitchFamily="34" charset="0"/>
              </a:rPr>
              <a:t> [GHS 207]</a:t>
            </a:r>
          </a:p>
        </p:txBody>
      </p:sp>
      <p:grpSp>
        <p:nvGrpSpPr>
          <p:cNvPr id="3" name="Group 2"/>
          <p:cNvGrpSpPr/>
          <p:nvPr/>
        </p:nvGrpSpPr>
        <p:grpSpPr>
          <a:xfrm>
            <a:off x="243372" y="1656012"/>
            <a:ext cx="11948629" cy="4539704"/>
            <a:chOff x="257130" y="1719391"/>
            <a:chExt cx="10547818" cy="4539704"/>
          </a:xfrm>
        </p:grpSpPr>
        <p:sp>
          <p:nvSpPr>
            <p:cNvPr id="14339" name="TextBox 1"/>
            <p:cNvSpPr txBox="1">
              <a:spLocks noChangeArrowheads="1"/>
            </p:cNvSpPr>
            <p:nvPr/>
          </p:nvSpPr>
          <p:spPr bwMode="auto">
            <a:xfrm>
              <a:off x="907147" y="1719391"/>
              <a:ext cx="9897801" cy="453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sad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sad day coming</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sad day coming by and by</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sinner shall hear his doom</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“Depart, I know ye not,”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that day to come?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977921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6" y="1350655"/>
            <a:ext cx="9979088"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for the judgment day?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you ready? Are you ready?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 judgment day?</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743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01-11-2026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8" y="457200"/>
            <a:ext cx="7534048" cy="5952745"/>
          </a:xfrm>
        </p:spPr>
        <p:txBody>
          <a:bodyPr anchor="ctr">
            <a:noAutofit/>
          </a:bodyPr>
          <a:lstStyle/>
          <a:p>
            <a:pPr marL="0" indent="0" algn="ctr">
              <a:lnSpc>
                <a:spcPct val="100000"/>
              </a:lnSpc>
              <a:buNone/>
            </a:pPr>
            <a:endParaRPr lang="en-US" b="1" dirty="0">
              <a:latin typeface="Calibri" panose="020F0502020204030204" pitchFamily="34" charset="0"/>
            </a:endParaRPr>
          </a:p>
          <a:p>
            <a:pPr marL="0" indent="0" algn="ctr">
              <a:lnSpc>
                <a:spcPct val="100000"/>
              </a:lnSpc>
              <a:buNone/>
            </a:pPr>
            <a:r>
              <a:rPr lang="en-US" altLang="en-US" b="1" dirty="0"/>
              <a:t>You have just prayed through to the will of God in marriage. To your dismay, the person has a visible  physical disability. You are absolutely persuaded in your mind that this is God’s choice. You are now confused. Learning from Moses’ parents’ response to Pharaoh’s edict, what would you do?</a:t>
            </a:r>
          </a:p>
          <a:p>
            <a:pPr marL="0" indent="0" algn="ctr">
              <a:lnSpc>
                <a:spcPct val="100000"/>
              </a:lnSpc>
              <a:buNone/>
            </a:pPr>
            <a:r>
              <a:rPr lang="en-US" b="1" i="1" dirty="0">
                <a:solidFill>
                  <a:srgbClr val="000000"/>
                </a:solidFill>
                <a:ea typeface="+mn-lt"/>
                <a:cs typeface="+mn-lt"/>
              </a:rPr>
              <a:t>Volunteers please!</a:t>
            </a:r>
            <a:endParaRPr lang="en-US" b="1" i="1" dirty="0">
              <a:latin typeface="Calibri" panose="020F0502020204030204" pitchFamily="34" charset="0"/>
            </a:endParaRPr>
          </a:p>
          <a:p>
            <a:pPr marL="0" indent="0" algn="ctr">
              <a:lnSpc>
                <a:spcPct val="10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The birth, Call and Commission of Moses</a:t>
            </a:r>
          </a:p>
        </p:txBody>
      </p:sp>
    </p:spTree>
    <p:extLst>
      <p:ext uri="{BB962C8B-B14F-4D97-AF65-F5344CB8AC3E}">
        <p14:creationId xmlns:p14="http://schemas.microsoft.com/office/powerpoint/2010/main" val="40286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600" b="1" i="0" u="sng" strike="noStrike" kern="1200" cap="none" spc="0" normalizeH="0" baseline="0" noProof="0" dirty="0">
                <a:ln>
                  <a:noFill/>
                </a:ln>
                <a:solidFill>
                  <a:srgbClr val="FFFFFF"/>
                </a:solidFill>
                <a:effectLst/>
                <a:uLnTx/>
                <a:uFillTx/>
                <a:latin typeface="+mj-lt"/>
                <a:ea typeface="+mj-ea"/>
                <a:cs typeface="+mj-cs"/>
              </a:rPr>
            </a:br>
            <a:r>
              <a:rPr kumimoji="0" lang="en-US" altLang="en-US" sz="4600" b="1" i="0" u="sng" strike="noStrike" kern="1200" cap="none" spc="0" normalizeH="0" baseline="0" noProof="0" dirty="0">
                <a:ln>
                  <a:noFill/>
                </a:ln>
                <a:solidFill>
                  <a:srgbClr val="FFFFFF"/>
                </a:solidFill>
                <a:effectLst/>
                <a:uLnTx/>
                <a:uFillTx/>
                <a:latin typeface="+mj-lt"/>
                <a:ea typeface="+mj-ea"/>
                <a:cs typeface="+mj-cs"/>
              </a:rPr>
              <a:t>LESSON </a:t>
            </a:r>
            <a:r>
              <a:rPr lang="en-US" altLang="en-US" sz="4600" b="1" u="sng" dirty="0">
                <a:solidFill>
                  <a:srgbClr val="FFFFFF"/>
                </a:solidFill>
              </a:rPr>
              <a:t>43</a:t>
            </a: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Divine Judgment on Egypt</a:t>
            </a:r>
            <a:endParaRPr lang="en-US" sz="46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22419" y="1938051"/>
            <a:ext cx="6518208" cy="3169212"/>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the Lord said unto Moses, Yet will I bring one plague more upon Pharaoh, and upon Egypt; afterwards he will let you go hence: when he shall let you go, he shall surely thrust you out hence altogether</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11:1</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107263"/>
            <a:ext cx="6263640" cy="987851"/>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Exodus 7 - 11</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02EF74-6938-7561-648F-970075CD716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8EA1695-F958-CFD1-0325-3CA1055D0C04}"/>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a:extLst>
              <a:ext uri="{FF2B5EF4-FFF2-40B4-BE49-F238E27FC236}">
                <a16:creationId xmlns:a16="http://schemas.microsoft.com/office/drawing/2014/main" id="{7F4BC8F4-22B3-D888-BCFE-923523B6A3FC}"/>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A692F196-F998-3983-D237-6282E0227AC3}"/>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a:extLst>
              <a:ext uri="{FF2B5EF4-FFF2-40B4-BE49-F238E27FC236}">
                <a16:creationId xmlns:a16="http://schemas.microsoft.com/office/drawing/2014/main" id="{3A2D9BB6-97BC-D2DC-8F75-77074B2A24AD}"/>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EBB1C039-6AFC-ECC8-75BF-3DC6FC8F75C4}"/>
              </a:ext>
            </a:extLst>
          </p:cNvPr>
          <p:cNvSpPr>
            <a:spLocks noGrp="1"/>
          </p:cNvSpPr>
          <p:nvPr>
            <p:ph idx="1"/>
          </p:nvPr>
        </p:nvSpPr>
        <p:spPr>
          <a:xfrm>
            <a:off x="4114394" y="448056"/>
            <a:ext cx="7611262" cy="5951023"/>
          </a:xfrm>
        </p:spPr>
        <p:txBody>
          <a:bodyPr anchor="ctr">
            <a:noAutofit/>
          </a:bodyPr>
          <a:lstStyle/>
          <a:p>
            <a:pPr marL="0" indent="0" algn="just">
              <a:lnSpc>
                <a:spcPct val="100000"/>
              </a:lnSpc>
              <a:buNone/>
            </a:pPr>
            <a:r>
              <a:rPr lang="en-US" dirty="0"/>
              <a:t>In the text under consideration, we read of the beginning of God’s mighty deliverance of the Israelites from their captivity in Egypt.</a:t>
            </a:r>
          </a:p>
          <a:p>
            <a:pPr marL="0" indent="0" algn="just">
              <a:lnSpc>
                <a:spcPct val="100000"/>
              </a:lnSpc>
              <a:buNone/>
            </a:pPr>
            <a:r>
              <a:rPr lang="en-US" dirty="0"/>
              <a:t>God displayed His mighty power as the Redeemer through the plagues He put upon Egypt. We learn of the authority and boldness of Moses, the humiliation of Pharoah and the judgment of the gods of Egypt.</a:t>
            </a:r>
          </a:p>
          <a:p>
            <a:pPr marL="0" indent="0" algn="just">
              <a:lnSpc>
                <a:spcPct val="100000"/>
              </a:lnSpc>
              <a:buNone/>
            </a:pPr>
            <a:r>
              <a:rPr lang="en-US" dirty="0"/>
              <a:t>All these show us that God both love as well as a God of justice; He will not spare those who harden themselves against His purposes.</a:t>
            </a:r>
          </a:p>
        </p:txBody>
      </p:sp>
      <p:pic>
        <p:nvPicPr>
          <p:cNvPr id="4" name="Picture 3" descr="Logo&#10;&#10;Description automatically generated">
            <a:extLst>
              <a:ext uri="{FF2B5EF4-FFF2-40B4-BE49-F238E27FC236}">
                <a16:creationId xmlns:a16="http://schemas.microsoft.com/office/drawing/2014/main" id="{6E81A339-E23E-2B46-A7F0-C59C96523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058351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r>
              <a:rPr lang="en-US" dirty="0"/>
              <a:t>Like Moses, believers are God’s ambassadors, endued with authority to execute His counsel.</a:t>
            </a:r>
          </a:p>
          <a:p>
            <a:pPr marL="514350" indent="-514350" algn="just" eaLnBrk="0" fontAlgn="base" hangingPunct="0">
              <a:lnSpc>
                <a:spcPct val="100000"/>
              </a:lnSpc>
              <a:spcBef>
                <a:spcPct val="0"/>
              </a:spcBef>
              <a:spcAft>
                <a:spcPts val="600"/>
              </a:spcAft>
              <a:buFont typeface="+mj-lt"/>
              <a:buAutoNum type="arabicPeriod"/>
              <a:defRPr/>
            </a:pPr>
            <a:r>
              <a:rPr lang="en-GB" dirty="0"/>
              <a:t>We should preach the unchanging message of the gospel: repentance toward God and faith to our Lord Jesus Christ.</a:t>
            </a:r>
          </a:p>
          <a:p>
            <a:pPr marL="514350" indent="-514350" algn="just" eaLnBrk="0" fontAlgn="base" hangingPunct="0">
              <a:lnSpc>
                <a:spcPct val="100000"/>
              </a:lnSpc>
              <a:spcBef>
                <a:spcPct val="0"/>
              </a:spcBef>
              <a:spcAft>
                <a:spcPts val="600"/>
              </a:spcAft>
              <a:buFont typeface="+mj-lt"/>
              <a:buAutoNum type="arabicPeriod"/>
              <a:defRPr/>
            </a:pPr>
            <a:r>
              <a:rPr lang="en-US" dirty="0"/>
              <a:t>Our earthly and eternal destinies are largely products of our choices, and not a matter of fate or predestination.</a:t>
            </a:r>
          </a:p>
          <a:p>
            <a:pPr marL="514350" indent="-514350" algn="just" eaLnBrk="0" fontAlgn="base" hangingPunct="0">
              <a:lnSpc>
                <a:spcPct val="100000"/>
              </a:lnSpc>
              <a:spcBef>
                <a:spcPct val="0"/>
              </a:spcBef>
              <a:spcAft>
                <a:spcPts val="600"/>
              </a:spcAft>
              <a:buFont typeface="+mj-lt"/>
              <a:buAutoNum type="arabicPeriod"/>
              <a:defRPr/>
            </a:pPr>
            <a:r>
              <a:rPr lang="en-US" dirty="0"/>
              <a:t>True repentance produces a change of heart and action and the desire to do God’s biddings.</a:t>
            </a:r>
          </a:p>
          <a:p>
            <a:pPr marL="514350" indent="-514350" algn="just" eaLnBrk="0" fontAlgn="base" hangingPunct="0">
              <a:lnSpc>
                <a:spcPct val="100000"/>
              </a:lnSpc>
              <a:spcBef>
                <a:spcPct val="0"/>
              </a:spcBef>
              <a:spcAft>
                <a:spcPts val="600"/>
              </a:spcAft>
              <a:buFont typeface="+mj-lt"/>
              <a:buAutoNum type="arabicPeriod"/>
              <a:defRPr/>
            </a:pPr>
            <a:r>
              <a:rPr lang="en-US" dirty="0"/>
              <a:t>God’s wrath will eventually be visited upon the unrepentant as seen in the plagues in Egypt.</a:t>
            </a:r>
          </a:p>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endParaRPr lang="en-US"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ea typeface="Cambria" panose="02040503050406030204" pitchFamily="18" charset="0"/>
              </a:rPr>
              <a:t>Divine Judgment on Egypt</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EE1E6-4D7C-7088-DA03-70426467350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7F001C2-F025-7CE6-50BD-8327A3B4EA4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1E20A51-5499-9F81-674E-876488C1F2F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29322F8-9540-4F4A-CE53-BCEC28DA362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04F5E0A-6B67-708C-CB10-D5DBF2AE10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ED19265-975E-E675-1A43-BE37C7FEF3F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CBAD636-185A-0DBE-A4AF-FDF84D4A9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B5E2BDD-C3DE-D6FB-C39F-57C32FC8F0C3}"/>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93946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446334"/>
            <a:ext cx="7681055" cy="5952745"/>
          </a:xfrm>
        </p:spPr>
        <p:txBody>
          <a:bodyPr anchor="ctr">
            <a:noAutofit/>
          </a:bodyPr>
          <a:lstStyle/>
          <a:p>
            <a:pPr marL="0" indent="0" algn="ctr">
              <a:buNone/>
            </a:pPr>
            <a:r>
              <a:rPr lang="en-US" b="1" dirty="0"/>
              <a:t>God is not willing that any sinner should perish; yet sin will inevitably be punished. </a:t>
            </a:r>
          </a:p>
          <a:p>
            <a:pPr marL="0" indent="0" algn="ctr">
              <a:buNone/>
            </a:pPr>
            <a:r>
              <a:rPr lang="en-US" b="1" dirty="0"/>
              <a:t>God sends warnings and chastises us in order to bring us to submission, to save and deliver those held in bondage. If the sinner repents, God shows mercy, otherwise the sinner will not escape the final judgement.</a:t>
            </a:r>
          </a:p>
          <a:p>
            <a:pPr marL="0" indent="0" algn="ctr">
              <a:buNone/>
            </a:pP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lang="en-GB" sz="2800" b="1" dirty="0">
                <a:solidFill>
                  <a:srgbClr val="FFFFFF"/>
                </a:solidFill>
                <a:latin typeface="Cambria" panose="02040503050406030204" pitchFamily="18" charset="0"/>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37181" y="457200"/>
            <a:ext cx="7688475" cy="5941879"/>
          </a:xfrm>
        </p:spPr>
        <p:txBody>
          <a:bodyPr anchor="ctr">
            <a:noAutofit/>
          </a:bodyPr>
          <a:lstStyle/>
          <a:p>
            <a:pPr marL="0" indent="0" algn="ctr">
              <a:buNone/>
              <a:tabLst/>
            </a:pPr>
            <a:r>
              <a:rPr lang="en-US" b="1" dirty="0"/>
              <a:t>You went out for evangelism and met a person who believes in the idea of PREDETERMINATION; with scriptural references, how will you explain to such  person the falsehood of </a:t>
            </a:r>
            <a:r>
              <a:rPr lang="en-US" b="1"/>
              <a:t>that ideology?</a:t>
            </a:r>
            <a:endParaRPr lang="en-US" b="1" dirty="0"/>
          </a:p>
          <a:p>
            <a:pPr marL="0" indent="0" algn="ctr">
              <a:buNone/>
              <a:tabLst/>
            </a:pPr>
            <a:r>
              <a:rPr lang="en-US" b="1" dirty="0"/>
              <a:t>Be ready to discuss your answer with</a:t>
            </a:r>
          </a:p>
          <a:p>
            <a:pPr marL="0" indent="0" algn="ctr">
              <a:buNone/>
              <a:tabLst/>
            </a:pPr>
            <a:r>
              <a:rPr lang="en-US" b="1" dirty="0"/>
              <a:t>Bible references.</a:t>
            </a:r>
          </a:p>
          <a:p>
            <a:pPr marL="0" indent="0" algn="ctr">
              <a:buNone/>
            </a:pP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818898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+31 685 076 861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818-6898-8436</a:t>
                      </a:r>
                    </a:p>
                  </a:txBody>
                  <a:tcPr/>
                </a:tc>
                <a:extLst>
                  <a:ext uri="{0D108BD9-81ED-4DB2-BD59-A6C34878D82A}">
                    <a16:rowId xmlns:a16="http://schemas.microsoft.com/office/drawing/2014/main" val="2975732928"/>
                  </a:ext>
                </a:extLst>
              </a:tr>
              <a:tr h="547892">
                <a:tc>
                  <a:txBody>
                    <a:bodyPr/>
                    <a:lstStyle/>
                    <a:p>
                      <a:endParaRPr lang="en-GB" sz="2400" b="1" dirty="0">
                        <a:solidFill>
                          <a:schemeClr val="bg2">
                            <a:lumMod val="25000"/>
                          </a:schemeClr>
                        </a:solidFill>
                      </a:endParaRP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endParaRPr lang="en-GB" sz="2400" b="1" dirty="0">
                        <a:solidFill>
                          <a:schemeClr val="bg2">
                            <a:lumMod val="25000"/>
                          </a:schemeClr>
                        </a:solidFill>
                      </a:endParaRPr>
                    </a:p>
                  </a:txBody>
                  <a:tcPr/>
                </a:tc>
                <a:tc>
                  <a:txBody>
                    <a:bodyPr/>
                    <a:lstStyle/>
                    <a:p>
                      <a:endParaRPr lang="en-GB" sz="2400" b="1" dirty="0">
                        <a:solidFill>
                          <a:schemeClr val="bg2">
                            <a:lumMod val="25000"/>
                          </a:schemeClr>
                        </a:solidFill>
                      </a:endParaRP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8321F6-CAE1-71E5-925D-2EBFAA28525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743113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65CB71-0F99-B38A-43C2-4EFCE1BDF764}"/>
              </a:ext>
            </a:extLst>
          </p:cNvPr>
          <p:cNvPicPr>
            <a:picLocks noChangeAspect="1"/>
          </p:cNvPicPr>
          <p:nvPr/>
        </p:nvPicPr>
        <p:blipFill>
          <a:blip r:embed="rId3"/>
          <a:stretch>
            <a:fillRect/>
          </a:stretch>
        </p:blipFill>
        <p:spPr>
          <a:xfrm>
            <a:off x="6809590" y="0"/>
            <a:ext cx="5382409" cy="6858000"/>
          </a:xfrm>
          <a:prstGeom prst="rect">
            <a:avLst/>
          </a:prstGeom>
        </p:spPr>
      </p:pic>
      <p:sp>
        <p:nvSpPr>
          <p:cNvPr id="4" name="Rectangle 3">
            <a:extLst>
              <a:ext uri="{FF2B5EF4-FFF2-40B4-BE49-F238E27FC236}">
                <a16:creationId xmlns:a16="http://schemas.microsoft.com/office/drawing/2014/main" id="{19F64D93-9546-2956-7E8A-FF2473559B1C}"/>
              </a:ext>
            </a:extLst>
          </p:cNvPr>
          <p:cNvSpPr/>
          <p:nvPr/>
        </p:nvSpPr>
        <p:spPr>
          <a:xfrm>
            <a:off x="0" y="0"/>
            <a:ext cx="6809590" cy="6858000"/>
          </a:xfrm>
          <a:prstGeom prst="rect">
            <a:avLst/>
          </a:prstGeom>
          <a:solidFill>
            <a:schemeClr val="accent5">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8000" b="1" dirty="0">
              <a:solidFill>
                <a:schemeClr val="bg2">
                  <a:lumMod val="25000"/>
                </a:schemeClr>
              </a:solidFill>
            </a:endParaRPr>
          </a:p>
        </p:txBody>
      </p:sp>
      <p:sp>
        <p:nvSpPr>
          <p:cNvPr id="6" name="TextBox 5">
            <a:extLst>
              <a:ext uri="{FF2B5EF4-FFF2-40B4-BE49-F238E27FC236}">
                <a16:creationId xmlns:a16="http://schemas.microsoft.com/office/drawing/2014/main" id="{E4CC6C00-C223-1B23-73D6-833E589C9512}"/>
              </a:ext>
            </a:extLst>
          </p:cNvPr>
          <p:cNvSpPr txBox="1"/>
          <p:nvPr/>
        </p:nvSpPr>
        <p:spPr>
          <a:xfrm>
            <a:off x="764835" y="218268"/>
            <a:ext cx="6135328" cy="1569660"/>
          </a:xfrm>
          <a:prstGeom prst="rect">
            <a:avLst/>
          </a:prstGeom>
          <a:noFill/>
        </p:spPr>
        <p:txBody>
          <a:bodyPr wrap="square">
            <a:spAutoFit/>
          </a:bodyPr>
          <a:lstStyle/>
          <a:p>
            <a:r>
              <a:rPr lang="en-GB" sz="9600" b="1" dirty="0">
                <a:solidFill>
                  <a:schemeClr val="bg1"/>
                </a:solidFill>
              </a:rPr>
              <a:t>Night Vigil</a:t>
            </a:r>
          </a:p>
        </p:txBody>
      </p:sp>
      <p:sp>
        <p:nvSpPr>
          <p:cNvPr id="9" name="TextBox 8">
            <a:extLst>
              <a:ext uri="{FF2B5EF4-FFF2-40B4-BE49-F238E27FC236}">
                <a16:creationId xmlns:a16="http://schemas.microsoft.com/office/drawing/2014/main" id="{9B616623-07AD-0687-A673-516DA9B13CC1}"/>
              </a:ext>
            </a:extLst>
          </p:cNvPr>
          <p:cNvSpPr txBox="1"/>
          <p:nvPr/>
        </p:nvSpPr>
        <p:spPr>
          <a:xfrm>
            <a:off x="674262" y="2091314"/>
            <a:ext cx="6135328" cy="2154436"/>
          </a:xfrm>
          <a:prstGeom prst="rect">
            <a:avLst/>
          </a:prstGeom>
          <a:noFill/>
        </p:spPr>
        <p:txBody>
          <a:bodyPr wrap="square">
            <a:spAutoFit/>
          </a:bodyPr>
          <a:lstStyle/>
          <a:p>
            <a:r>
              <a:rPr lang="en-GB" sz="5400" b="1" dirty="0">
                <a:solidFill>
                  <a:schemeClr val="accent6">
                    <a:lumMod val="20000"/>
                    <a:lumOff val="80000"/>
                  </a:schemeClr>
                </a:solidFill>
              </a:rPr>
              <a:t>This Friday:</a:t>
            </a:r>
          </a:p>
          <a:p>
            <a:r>
              <a:rPr lang="en-GB" sz="6600" b="1" dirty="0">
                <a:solidFill>
                  <a:schemeClr val="accent6">
                    <a:lumMod val="20000"/>
                    <a:lumOff val="80000"/>
                  </a:schemeClr>
                </a:solidFill>
              </a:rPr>
              <a:t> </a:t>
            </a:r>
            <a:r>
              <a:rPr lang="en-GB" sz="8000" b="1" dirty="0">
                <a:solidFill>
                  <a:schemeClr val="accent6">
                    <a:lumMod val="40000"/>
                    <a:lumOff val="60000"/>
                  </a:schemeClr>
                </a:solidFill>
              </a:rPr>
              <a:t>6</a:t>
            </a:r>
            <a:r>
              <a:rPr lang="en-GB" sz="8000" b="1" baseline="30000" dirty="0">
                <a:solidFill>
                  <a:schemeClr val="accent6">
                    <a:lumMod val="40000"/>
                    <a:lumOff val="60000"/>
                  </a:schemeClr>
                </a:solidFill>
              </a:rPr>
              <a:t>th </a:t>
            </a:r>
            <a:r>
              <a:rPr lang="en-GB" sz="8000" b="1" dirty="0">
                <a:solidFill>
                  <a:schemeClr val="accent6">
                    <a:lumMod val="40000"/>
                    <a:lumOff val="60000"/>
                  </a:schemeClr>
                </a:solidFill>
              </a:rPr>
              <a:t>November</a:t>
            </a:r>
          </a:p>
        </p:txBody>
      </p:sp>
      <p:sp>
        <p:nvSpPr>
          <p:cNvPr id="11" name="TextBox 10">
            <a:extLst>
              <a:ext uri="{FF2B5EF4-FFF2-40B4-BE49-F238E27FC236}">
                <a16:creationId xmlns:a16="http://schemas.microsoft.com/office/drawing/2014/main" id="{02FAE05A-0C05-F10F-5B96-ADD13AAFCC7B}"/>
              </a:ext>
            </a:extLst>
          </p:cNvPr>
          <p:cNvSpPr txBox="1"/>
          <p:nvPr/>
        </p:nvSpPr>
        <p:spPr>
          <a:xfrm>
            <a:off x="508905" y="4738847"/>
            <a:ext cx="4208207" cy="1107996"/>
          </a:xfrm>
          <a:prstGeom prst="rect">
            <a:avLst/>
          </a:prstGeom>
          <a:noFill/>
        </p:spPr>
        <p:txBody>
          <a:bodyPr wrap="square">
            <a:spAutoFit/>
          </a:bodyPr>
          <a:lstStyle/>
          <a:p>
            <a:r>
              <a:rPr lang="en-GB" sz="6600" b="1" dirty="0">
                <a:solidFill>
                  <a:schemeClr val="accent6">
                    <a:lumMod val="20000"/>
                    <a:lumOff val="80000"/>
                  </a:schemeClr>
                </a:solidFill>
              </a:rPr>
              <a:t>     </a:t>
            </a:r>
            <a:r>
              <a:rPr lang="en-GB" sz="6600" b="1" dirty="0">
                <a:solidFill>
                  <a:srgbClr val="FFFF00"/>
                </a:solidFill>
              </a:rPr>
              <a:t>@ 19:30</a:t>
            </a:r>
          </a:p>
        </p:txBody>
      </p:sp>
      <p:pic>
        <p:nvPicPr>
          <p:cNvPr id="15" name="Picture 14">
            <a:extLst>
              <a:ext uri="{FF2B5EF4-FFF2-40B4-BE49-F238E27FC236}">
                <a16:creationId xmlns:a16="http://schemas.microsoft.com/office/drawing/2014/main" id="{3C7E600C-E77B-1565-EDFD-6132F77B9921}"/>
              </a:ext>
            </a:extLst>
          </p:cNvPr>
          <p:cNvPicPr>
            <a:picLocks noChangeAspect="1"/>
          </p:cNvPicPr>
          <p:nvPr/>
        </p:nvPicPr>
        <p:blipFill>
          <a:blip r:embed="rId4"/>
          <a:srcRect l="-1711" t="-1711" r="-1" b="-1"/>
          <a:stretch>
            <a:fillRect/>
          </a:stretch>
        </p:blipFill>
        <p:spPr>
          <a:xfrm>
            <a:off x="6725266" y="2526889"/>
            <a:ext cx="5466734" cy="4331109"/>
          </a:xfrm>
          <a:prstGeom prst="rect">
            <a:avLst/>
          </a:prstGeom>
          <a:ln>
            <a:noFill/>
          </a:ln>
          <a:effectLst>
            <a:softEdge rad="112500"/>
          </a:effectLst>
        </p:spPr>
      </p:pic>
    </p:spTree>
    <p:extLst>
      <p:ext uri="{BB962C8B-B14F-4D97-AF65-F5344CB8AC3E}">
        <p14:creationId xmlns:p14="http://schemas.microsoft.com/office/powerpoint/2010/main" val="171470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44</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The Passover and Israel’s Exodus</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It is a night to be much observed unto the LORD for bringing them out from the land of Egypt: this is that night of the LORD to be observed of all the children of Israel in their generations”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Exodus 12:42).</a:t>
            </a:r>
          </a:p>
          <a:p>
            <a:pPr marL="180975" marR="0" lvl="1" indent="-180975" algn="ctr" defTabSz="1289050" rtl="0" eaLnBrk="1" fontAlgn="auto" latinLnBrk="0" hangingPunct="1">
              <a:lnSpc>
                <a:spcPct val="90000"/>
              </a:lnSpc>
              <a:spcBef>
                <a:spcPct val="0"/>
              </a:spcBef>
              <a:spcAft>
                <a:spcPct val="20000"/>
              </a:spcAft>
              <a:buClrTx/>
              <a:buSzTx/>
              <a:buFontTx/>
              <a:buNone/>
              <a:tabLst/>
              <a:defRPr/>
            </a:pP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334000" y="4717624"/>
            <a:ext cx="6398029" cy="98785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Exodus 12:1-51; 13:1-22</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62092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7">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1623080" y="2497186"/>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GB" sz="4800" b="1" dirty="0">
                <a:solidFill>
                  <a:prstClr val="black"/>
                </a:solidFill>
                <a:latin typeface="Lucida Sans" panose="020B0602030504020204" pitchFamily="34" charset="0"/>
              </a:rPr>
              <a:t>Exodus 33:1-23;</a:t>
            </a:r>
          </a:p>
          <a:p>
            <a:pPr marL="0" lvl="0" indent="0" algn="ctr">
              <a:buNone/>
              <a:defRPr/>
            </a:pPr>
            <a:r>
              <a:rPr lang="en-GB" sz="4800" b="1" dirty="0">
                <a:solidFill>
                  <a:prstClr val="black"/>
                </a:solidFill>
                <a:latin typeface="Lucida Sans" panose="020B0602030504020204" pitchFamily="34" charset="0"/>
              </a:rPr>
              <a:t>            34:1-35</a:t>
            </a:r>
            <a:endPar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02) Exodus 033">
            <a:hlinkClick r:id="" action="ppaction://media"/>
            <a:extLst>
              <a:ext uri="{FF2B5EF4-FFF2-40B4-BE49-F238E27FC236}">
                <a16:creationId xmlns:a16="http://schemas.microsoft.com/office/drawing/2014/main" id="{92054F99-D829-AA87-0355-FAF357A3BDC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852318" y="3990770"/>
            <a:ext cx="487363" cy="487363"/>
          </a:xfrm>
          <a:prstGeom prst="rect">
            <a:avLst/>
          </a:prstGeom>
        </p:spPr>
      </p:pic>
      <p:pic>
        <p:nvPicPr>
          <p:cNvPr id="5" name="(02) Exodus 034">
            <a:hlinkClick r:id="" action="ppaction://media"/>
            <a:extLst>
              <a:ext uri="{FF2B5EF4-FFF2-40B4-BE49-F238E27FC236}">
                <a16:creationId xmlns:a16="http://schemas.microsoft.com/office/drawing/2014/main" id="{8E7273EF-BE85-8153-B890-1AB5367866AB}"/>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801029" y="4610202"/>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922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4000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cond evt="onNext"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035:</a:t>
            </a:r>
            <a:r>
              <a:rPr lang="en-US" sz="7200" b="1" dirty="0">
                <a:solidFill>
                  <a:schemeClr val="bg1"/>
                </a:solidFill>
                <a:effectLst>
                  <a:outerShdw blurRad="38100" dist="38100" dir="2700000" algn="tl">
                    <a:srgbClr val="000000">
                      <a:alpha val="43137"/>
                    </a:srgbClr>
                  </a:outerShdw>
                </a:effectLst>
              </a:rPr>
              <a:t> A NEW NAME IN GLORY</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56837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NEW NAME IN GLORY [GHS 035]</a:t>
            </a:r>
          </a:p>
        </p:txBody>
      </p:sp>
      <p:grpSp>
        <p:nvGrpSpPr>
          <p:cNvPr id="3" name="Group 2"/>
          <p:cNvGrpSpPr/>
          <p:nvPr/>
        </p:nvGrpSpPr>
        <p:grpSpPr>
          <a:xfrm>
            <a:off x="243372" y="1656012"/>
            <a:ext cx="11948629" cy="3016210"/>
            <a:chOff x="257130" y="1719391"/>
            <a:chExt cx="10547818" cy="3016210"/>
          </a:xfrm>
        </p:grpSpPr>
        <p:sp>
          <p:nvSpPr>
            <p:cNvPr id="14339" name="TextBox 1"/>
            <p:cNvSpPr txBox="1">
              <a:spLocks noChangeArrowheads="1"/>
            </p:cNvSpPr>
            <p:nvPr/>
          </p:nvSpPr>
          <p:spPr bwMode="auto">
            <a:xfrm>
              <a:off x="907147" y="1719391"/>
              <a:ext cx="9897801"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was once a sinner, but I came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Pardon to receive from my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was freely given, and I found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He always kept His word.</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860557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67360" y="415935"/>
            <a:ext cx="11399520"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white-robed angels sing the story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sinner has come home.”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my sins forgiven I am bound for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more to roam.</a:t>
            </a:r>
          </a:p>
          <a:p>
            <a:pPr marL="0" marR="0" lvl="0" indent="0" algn="l" defTabSz="914400" rtl="0" eaLnBrk="1" fontAlgn="base" latinLnBrk="0" hangingPunct="1">
              <a:lnSpc>
                <a:spcPct val="100000"/>
              </a:lnSpc>
              <a:spcBef>
                <a:spcPts val="600"/>
              </a:spcBef>
              <a:spcAft>
                <a:spcPts val="600"/>
              </a:spcAft>
              <a:buClrTx/>
              <a:buSzTx/>
              <a:buFontTx/>
              <a:buNone/>
              <a:tabLst/>
              <a:defRPr/>
            </a:pP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63799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NEW NAME IN GLORY [GHS 035]</a:t>
            </a:r>
          </a:p>
        </p:txBody>
      </p:sp>
      <p:grpSp>
        <p:nvGrpSpPr>
          <p:cNvPr id="3" name="Group 2"/>
          <p:cNvGrpSpPr/>
          <p:nvPr/>
        </p:nvGrpSpPr>
        <p:grpSpPr>
          <a:xfrm>
            <a:off x="243372" y="1656012"/>
            <a:ext cx="11948629" cy="3016210"/>
            <a:chOff x="257130" y="1719391"/>
            <a:chExt cx="10547818" cy="3016210"/>
          </a:xfrm>
        </p:grpSpPr>
        <p:sp>
          <p:nvSpPr>
            <p:cNvPr id="14339" name="TextBox 1"/>
            <p:cNvSpPr txBox="1">
              <a:spLocks noChangeArrowheads="1"/>
            </p:cNvSpPr>
            <p:nvPr/>
          </p:nvSpPr>
          <p:spPr bwMode="auto">
            <a:xfrm>
              <a:off x="907147" y="1719391"/>
              <a:ext cx="9897801"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was humbly kneeling at the cross,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Fearing naught but God’s angry frown;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heavens opened and I saw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my name was written down.</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48244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67360" y="415935"/>
            <a:ext cx="11399520"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white-robed angels sing the story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sinner has come home.”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my sins forgiven I am bound for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more to roam.</a:t>
            </a:r>
          </a:p>
          <a:p>
            <a:pPr marL="0" marR="0" lvl="0" indent="0" algn="l" defTabSz="914400" rtl="0" eaLnBrk="1" fontAlgn="base" latinLnBrk="0" hangingPunct="1">
              <a:lnSpc>
                <a:spcPct val="100000"/>
              </a:lnSpc>
              <a:spcBef>
                <a:spcPts val="600"/>
              </a:spcBef>
              <a:spcAft>
                <a:spcPts val="600"/>
              </a:spcAft>
              <a:buClrTx/>
              <a:buSzTx/>
              <a:buFontTx/>
              <a:buNone/>
              <a:tabLst/>
              <a:defRPr/>
            </a:pP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7454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 NEW NAME IN GLORY [GHS 035]</a:t>
            </a:r>
          </a:p>
        </p:txBody>
      </p:sp>
      <p:grpSp>
        <p:nvGrpSpPr>
          <p:cNvPr id="3" name="Group 2"/>
          <p:cNvGrpSpPr/>
          <p:nvPr/>
        </p:nvGrpSpPr>
        <p:grpSpPr>
          <a:xfrm>
            <a:off x="243372" y="1656012"/>
            <a:ext cx="11948629" cy="3016210"/>
            <a:chOff x="257130" y="1719391"/>
            <a:chExt cx="10547818" cy="3016210"/>
          </a:xfrm>
        </p:grpSpPr>
        <p:sp>
          <p:nvSpPr>
            <p:cNvPr id="14339" name="TextBox 1"/>
            <p:cNvSpPr txBox="1">
              <a:spLocks noChangeArrowheads="1"/>
            </p:cNvSpPr>
            <p:nvPr/>
          </p:nvSpPr>
          <p:spPr bwMode="auto">
            <a:xfrm>
              <a:off x="907147" y="1719391"/>
              <a:ext cx="9897801"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the Book ’tis written, “Saved by Grace,”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the joy that came to my soul!</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I am forgiven, and I know</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the blood I am made whole.</a:t>
              </a:r>
            </a:p>
          </p:txBody>
        </p:sp>
        <p:sp>
          <p:nvSpPr>
            <p:cNvPr id="14341" name="TextBox 5"/>
            <p:cNvSpPr txBox="1">
              <a:spLocks noChangeArrowheads="1"/>
            </p:cNvSpPr>
            <p:nvPr/>
          </p:nvSpPr>
          <p:spPr bwMode="auto">
            <a:xfrm>
              <a:off x="257130" y="1719391"/>
              <a:ext cx="778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912851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467360" y="415935"/>
            <a:ext cx="11399520" cy="68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white-robed angels sing the story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sinner has come home.”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there’s a new name written down in glory,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it’s mine, O yes, it’s mine;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my sins forgiven I am bound for heaven,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more to roam.</a:t>
            </a:r>
          </a:p>
          <a:p>
            <a:pPr marL="0" marR="0" lvl="0" indent="0" algn="l" defTabSz="914400" rtl="0" eaLnBrk="1" fontAlgn="base" latinLnBrk="0" hangingPunct="1">
              <a:lnSpc>
                <a:spcPct val="100000"/>
              </a:lnSpc>
              <a:spcBef>
                <a:spcPts val="600"/>
              </a:spcBef>
              <a:spcAft>
                <a:spcPts val="600"/>
              </a:spcAft>
              <a:buClrTx/>
              <a:buSzTx/>
              <a:buFontTx/>
              <a:buNone/>
              <a:tabLst/>
              <a:defRPr/>
            </a:pPr>
            <a:endParaRPr kumimoji="0" lang="en-US" altLang="en-US" sz="4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Oval 2">
            <a:extLst>
              <a:ext uri="{FF2B5EF4-FFF2-40B4-BE49-F238E27FC236}">
                <a16:creationId xmlns:a16="http://schemas.microsoft.com/office/drawing/2014/main" id="{8B3B6C6F-E45B-4B97-A127-D521432ACEB1}"/>
              </a:ext>
            </a:extLst>
          </p:cNvPr>
          <p:cNvSpPr/>
          <p:nvPr/>
        </p:nvSpPr>
        <p:spPr>
          <a:xfrm>
            <a:off x="8607179" y="586916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70830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i="0" u="none" strike="noStrike" baseline="0" dirty="0">
                <a:solidFill>
                  <a:srgbClr val="000000"/>
                </a:solidFill>
                <a:latin typeface="Calibri" panose="020F0502020204030204" pitchFamily="34" charset="0"/>
              </a:rPr>
              <a:t>TRANSFIGURED FOR LIFE</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58948</TotalTime>
  <Words>1412</Words>
  <Application>Microsoft Office PowerPoint</Application>
  <PresentationFormat>Widescreen</PresentationFormat>
  <Paragraphs>219</Paragraphs>
  <Slides>39</Slides>
  <Notes>19</Notes>
  <HiddenSlides>0</HiddenSlides>
  <MMClips>2</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39</vt:i4>
      </vt:variant>
    </vt:vector>
  </HeadingPairs>
  <TitlesOfParts>
    <vt:vector size="55" baseType="lpstr">
      <vt:lpstr>Aptos</vt: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THERE’S A GREAT DAY COMING [GHS 207]</vt:lpstr>
      <vt:lpstr>PowerPoint Presentation</vt:lpstr>
      <vt:lpstr>THERE’S A GREAT DAY COMING [GHS 207]</vt:lpstr>
      <vt:lpstr>PowerPoint Presentation</vt:lpstr>
      <vt:lpstr>THERE’S A GREAT DAY COMING [GHS 207]</vt:lpstr>
      <vt:lpstr>PowerPoint Presentation</vt:lpstr>
      <vt:lpstr>SEARCH THE SCRIPTURES</vt:lpstr>
      <vt:lpstr>REVIEW OF THE ASSIGNMENT FROM LAST STUDY</vt:lpstr>
      <vt:lpstr> LESSON 43:   Divine Judgment on Egypt</vt:lpstr>
      <vt:lpstr>INTRODUCTION</vt:lpstr>
      <vt:lpstr>Divine Judgment on Egypt</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PowerPoint Presentation</vt:lpstr>
      <vt:lpstr>PowerPoint Presentation</vt:lpstr>
      <vt:lpstr>  LESSON 44:  The Passover and Israel’s Exodus</vt:lpstr>
      <vt:lpstr>PowerPoint Presentation</vt:lpstr>
      <vt:lpstr>HYMN</vt:lpstr>
      <vt:lpstr>A NEW NAME IN GLORY [GHS 035]</vt:lpstr>
      <vt:lpstr>PowerPoint Presentation</vt:lpstr>
      <vt:lpstr>A NEW NAME IN GLORY [GHS 035]</vt:lpstr>
      <vt:lpstr>PowerPoint Presentation</vt:lpstr>
      <vt:lpstr>A NEW NAME IN GLORY [GHS 035]</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1534</cp:revision>
  <dcterms:created xsi:type="dcterms:W3CDTF">2023-01-06T14:44:39Z</dcterms:created>
  <dcterms:modified xsi:type="dcterms:W3CDTF">2026-10-28T17:14:30Z</dcterms:modified>
</cp:coreProperties>
</file>