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46"/>
  </p:notesMasterIdLst>
  <p:sldIdLst>
    <p:sldId id="4219" r:id="rId8"/>
    <p:sldId id="269" r:id="rId9"/>
    <p:sldId id="270" r:id="rId10"/>
    <p:sldId id="298" r:id="rId11"/>
    <p:sldId id="299" r:id="rId12"/>
    <p:sldId id="300" r:id="rId13"/>
    <p:sldId id="256" r:id="rId14"/>
    <p:sldId id="294" r:id="rId15"/>
    <p:sldId id="258" r:id="rId16"/>
    <p:sldId id="4538" r:id="rId17"/>
    <p:sldId id="287" r:id="rId18"/>
    <p:sldId id="283" r:id="rId19"/>
    <p:sldId id="276" r:id="rId20"/>
    <p:sldId id="292" r:id="rId21"/>
    <p:sldId id="297" r:id="rId22"/>
    <p:sldId id="296" r:id="rId23"/>
    <p:sldId id="4539" r:id="rId24"/>
    <p:sldId id="288" r:id="rId25"/>
    <p:sldId id="3211" r:id="rId26"/>
    <p:sldId id="3200" r:id="rId27"/>
    <p:sldId id="3201" r:id="rId28"/>
    <p:sldId id="4231" r:id="rId29"/>
    <p:sldId id="3163" r:id="rId30"/>
    <p:sldId id="4534" r:id="rId31"/>
    <p:sldId id="4544" r:id="rId32"/>
    <p:sldId id="4493" r:id="rId33"/>
    <p:sldId id="4510" r:id="rId34"/>
    <p:sldId id="4439" r:id="rId35"/>
    <p:sldId id="4522" r:id="rId36"/>
    <p:sldId id="4104" r:id="rId37"/>
    <p:sldId id="4540" r:id="rId38"/>
    <p:sldId id="4541" r:id="rId39"/>
    <p:sldId id="4542" r:id="rId40"/>
    <p:sldId id="4543" r:id="rId41"/>
    <p:sldId id="301" r:id="rId42"/>
    <p:sldId id="3627"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71896" autoAdjust="0"/>
  </p:normalViewPr>
  <p:slideViewPr>
    <p:cSldViewPr snapToGrid="0">
      <p:cViewPr varScale="1">
        <p:scale>
          <a:sx n="78" d="100"/>
          <a:sy n="78" d="100"/>
        </p:scale>
        <p:origin x="778" y="67"/>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qualities of little children should believers have?</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Matthew</a:t>
          </a:r>
          <a:r>
            <a:rPr lang="en-GB" sz="3200" b="1" i="1" kern="1200" dirty="0">
              <a:solidFill>
                <a:prstClr val="black">
                  <a:hueOff val="0"/>
                  <a:satOff val="0"/>
                  <a:lumOff val="0"/>
                  <a:alphaOff val="0"/>
                </a:prstClr>
              </a:solidFill>
              <a:latin typeface="+mn-lt"/>
              <a:ea typeface="+mn-ea"/>
              <a:cs typeface="+mn-cs"/>
            </a:rPr>
            <a:t> 18:4; </a:t>
          </a:r>
          <a:r>
            <a:rPr lang="en-US" sz="3200" b="1" i="1" kern="1200" dirty="0">
              <a:solidFill>
                <a:prstClr val="black">
                  <a:hueOff val="0"/>
                  <a:satOff val="0"/>
                  <a:lumOff val="0"/>
                  <a:alphaOff val="0"/>
                </a:prstClr>
              </a:solidFill>
              <a:latin typeface="+mn-lt"/>
              <a:ea typeface="+mn-ea"/>
              <a:cs typeface="+mn-cs"/>
            </a:rPr>
            <a:t>1 Corinthians</a:t>
          </a:r>
          <a:r>
            <a:rPr lang="en-GB" sz="3200" b="1" i="1" kern="1200" dirty="0">
              <a:solidFill>
                <a:prstClr val="black">
                  <a:hueOff val="0"/>
                  <a:satOff val="0"/>
                  <a:lumOff val="0"/>
                  <a:alphaOff val="0"/>
                </a:prstClr>
              </a:solidFill>
              <a:latin typeface="+mn-lt"/>
              <a:ea typeface="+mn-ea"/>
              <a:cs typeface="+mn-cs"/>
            </a:rPr>
            <a:t>14:20</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can believers learn from the parable of the lost sheep?</a:t>
          </a:r>
        </a:p>
        <a:p>
          <a:pPr algn="ctr">
            <a:lnSpc>
              <a:spcPct val="100000"/>
            </a:lnSpc>
            <a:spcBef>
              <a:spcPct val="0"/>
            </a:spcBef>
            <a:spcAft>
              <a:spcPts val="600"/>
            </a:spcAft>
          </a:pPr>
          <a:r>
            <a:rPr lang="en-US" sz="3200" b="1" kern="1200" dirty="0"/>
            <a:t>Matthew</a:t>
          </a:r>
          <a:r>
            <a:rPr lang="en-GB" sz="3200" b="1" kern="1200" dirty="0"/>
            <a:t> 18:11-14; </a:t>
          </a:r>
          <a:r>
            <a:rPr lang="en-US" sz="3200" b="1" kern="1200" dirty="0"/>
            <a:t>Galatians</a:t>
          </a:r>
          <a:r>
            <a:rPr lang="en-GB" sz="3200" b="1" kern="1200" dirty="0"/>
            <a:t> 6:1,2</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steps should we take to restore fellowship with a believer who has offended us?</a:t>
          </a:r>
        </a:p>
        <a:p>
          <a:pPr algn="ctr">
            <a:lnSpc>
              <a:spcPct val="100000"/>
            </a:lnSpc>
            <a:spcBef>
              <a:spcPct val="0"/>
            </a:spcBef>
            <a:spcAft>
              <a:spcPts val="600"/>
            </a:spcAft>
          </a:pPr>
          <a:r>
            <a:rPr lang="en-GB" sz="3200" b="1" i="1" dirty="0"/>
            <a:t>Matthew 18:15-17</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7597"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Why should a believer forgive, </a:t>
          </a:r>
          <a:r>
            <a:rPr lang="en-US" sz="3200" kern="1200" dirty="0"/>
            <a:t>and what happens when they refuse? </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Colossians </a:t>
          </a:r>
          <a:r>
            <a:rPr lang="en-GB" sz="3200" b="1" i="1" kern="1200" dirty="0">
              <a:solidFill>
                <a:prstClr val="black">
                  <a:hueOff val="0"/>
                  <a:satOff val="0"/>
                  <a:lumOff val="0"/>
                  <a:alphaOff val="0"/>
                </a:prstClr>
              </a:solidFill>
              <a:latin typeface="Calibri"/>
              <a:ea typeface="+mn-ea"/>
              <a:cs typeface="+mn-cs"/>
            </a:rPr>
            <a:t>3:13; </a:t>
          </a:r>
          <a:r>
            <a:rPr lang="en-US" sz="3200" b="1" i="1" kern="1200" dirty="0">
              <a:solidFill>
                <a:prstClr val="black">
                  <a:hueOff val="0"/>
                  <a:satOff val="0"/>
                  <a:lumOff val="0"/>
                  <a:alphaOff val="0"/>
                </a:prstClr>
              </a:solidFill>
              <a:latin typeface="Calibri"/>
              <a:ea typeface="+mn-ea"/>
              <a:cs typeface="+mn-cs"/>
            </a:rPr>
            <a:t>Matthew</a:t>
          </a:r>
          <a:r>
            <a:rPr lang="en-GB" sz="3200" b="1" i="1" kern="1200" dirty="0">
              <a:solidFill>
                <a:prstClr val="black">
                  <a:hueOff val="0"/>
                  <a:satOff val="0"/>
                  <a:lumOff val="0"/>
                  <a:alphaOff val="0"/>
                </a:prstClr>
              </a:solidFill>
              <a:latin typeface="Calibri"/>
              <a:ea typeface="+mn-ea"/>
              <a:cs typeface="+mn-cs"/>
            </a:rPr>
            <a:t> 6:14,15; Acts 24:16; </a:t>
          </a:r>
          <a:r>
            <a:rPr lang="en-US" sz="3200" b="1" i="1" kern="1200" dirty="0">
              <a:solidFill>
                <a:prstClr val="black">
                  <a:hueOff val="0"/>
                  <a:satOff val="0"/>
                  <a:lumOff val="0"/>
                  <a:alphaOff val="0"/>
                </a:prstClr>
              </a:solidFill>
              <a:latin typeface="Calibri"/>
              <a:ea typeface="+mn-ea"/>
              <a:cs typeface="+mn-cs"/>
            </a:rPr>
            <a:t>Matthew </a:t>
          </a:r>
          <a:r>
            <a:rPr lang="en-GB" sz="3200" b="1" i="1" kern="1200" dirty="0">
              <a:solidFill>
                <a:prstClr val="black">
                  <a:hueOff val="0"/>
                  <a:satOff val="0"/>
                  <a:lumOff val="0"/>
                  <a:alphaOff val="0"/>
                </a:prstClr>
              </a:solidFill>
              <a:latin typeface="Calibri"/>
              <a:ea typeface="+mn-ea"/>
              <a:cs typeface="+mn-cs"/>
            </a:rPr>
            <a:t>18:15 </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What should be our attitude to those we have forgiven?</a:t>
          </a:r>
        </a:p>
        <a:p>
          <a:pPr algn="ctr">
            <a:lnSpc>
              <a:spcPct val="100000"/>
            </a:lnSpc>
            <a:spcBef>
              <a:spcPct val="0"/>
            </a:spcBef>
            <a:spcAft>
              <a:spcPts val="600"/>
            </a:spcAft>
          </a:pPr>
          <a:r>
            <a:rPr lang="en-GB" sz="3200" b="1" i="1" dirty="0"/>
            <a:t>Hebrews 12:14; 13:1; </a:t>
          </a:r>
          <a:r>
            <a:rPr lang="en-GB" sz="3200" b="1" i="1"/>
            <a:t>Matthew 18:21-22; </a:t>
          </a:r>
          <a:r>
            <a:rPr lang="en-US" sz="3200" b="1" i="1" dirty="0"/>
            <a:t>Ephesians 4:31-32</a:t>
          </a:r>
          <a:r>
            <a:rPr lang="en-GB" sz="3200" b="1" i="1" dirty="0"/>
            <a:t>
</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9" qsCatId="simple" csTypeId="urn:microsoft.com/office/officeart/2005/8/colors/accent1_2#7"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qualities of little children should believers have?</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Matthew</a:t>
          </a:r>
          <a:r>
            <a:rPr lang="en-GB" sz="3200" b="1" i="1" kern="1200" dirty="0">
              <a:solidFill>
                <a:prstClr val="black">
                  <a:hueOff val="0"/>
                  <a:satOff val="0"/>
                  <a:lumOff val="0"/>
                  <a:alphaOff val="0"/>
                </a:prstClr>
              </a:solidFill>
              <a:latin typeface="+mn-lt"/>
              <a:ea typeface="+mn-ea"/>
              <a:cs typeface="+mn-cs"/>
            </a:rPr>
            <a:t> 18:4; </a:t>
          </a:r>
          <a:r>
            <a:rPr lang="en-US" sz="3200" b="1" i="1" kern="1200" dirty="0">
              <a:solidFill>
                <a:prstClr val="black">
                  <a:hueOff val="0"/>
                  <a:satOff val="0"/>
                  <a:lumOff val="0"/>
                  <a:alphaOff val="0"/>
                </a:prstClr>
              </a:solidFill>
              <a:latin typeface="+mn-lt"/>
              <a:ea typeface="+mn-ea"/>
              <a:cs typeface="+mn-cs"/>
            </a:rPr>
            <a:t>1 Corinthians</a:t>
          </a:r>
          <a:r>
            <a:rPr lang="en-GB" sz="3200" b="1" i="1" kern="1200" dirty="0">
              <a:solidFill>
                <a:prstClr val="black">
                  <a:hueOff val="0"/>
                  <a:satOff val="0"/>
                  <a:lumOff val="0"/>
                  <a:alphaOff val="0"/>
                </a:prstClr>
              </a:solidFill>
              <a:latin typeface="+mn-lt"/>
              <a:ea typeface="+mn-ea"/>
              <a:cs typeface="+mn-cs"/>
            </a:rPr>
            <a:t>14:20</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believers learn from the parable of the lost sheep?</a:t>
          </a:r>
        </a:p>
        <a:p>
          <a:pPr marL="0" lvl="0" indent="0" algn="ctr" defTabSz="1422400">
            <a:lnSpc>
              <a:spcPct val="100000"/>
            </a:lnSpc>
            <a:spcBef>
              <a:spcPct val="0"/>
            </a:spcBef>
            <a:spcAft>
              <a:spcPts val="600"/>
            </a:spcAft>
            <a:buNone/>
          </a:pPr>
          <a:r>
            <a:rPr lang="en-US" sz="3200" b="1" kern="1200" dirty="0"/>
            <a:t>Matthew</a:t>
          </a:r>
          <a:r>
            <a:rPr lang="en-GB" sz="3200" b="1" kern="1200" dirty="0"/>
            <a:t> 18:11-14; </a:t>
          </a:r>
          <a:r>
            <a:rPr lang="en-US" sz="3200" b="1" kern="1200" dirty="0"/>
            <a:t>Galatians</a:t>
          </a:r>
          <a:r>
            <a:rPr lang="en-GB" sz="3200" b="1" kern="1200" dirty="0"/>
            <a:t> 6:1,2</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69982" y="1387"/>
          <a:ext cx="606014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97698" y="502717"/>
          <a:ext cx="606014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steps should we take to restore fellowship with a believer who has offended us?</a:t>
          </a:r>
        </a:p>
        <a:p>
          <a:pPr marL="0" lvl="0" indent="0" algn="ctr" defTabSz="1422400">
            <a:lnSpc>
              <a:spcPct val="100000"/>
            </a:lnSpc>
            <a:spcBef>
              <a:spcPct val="0"/>
            </a:spcBef>
            <a:spcAft>
              <a:spcPts val="600"/>
            </a:spcAft>
            <a:buNone/>
          </a:pPr>
          <a:r>
            <a:rPr lang="en-GB" sz="3200" b="1" i="1" kern="1200" dirty="0"/>
            <a:t>Matthew 18:15-17</a:t>
          </a:r>
        </a:p>
      </dsp:txBody>
      <dsp:txXfrm>
        <a:off x="2790992" y="596011"/>
        <a:ext cx="5873559"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should a believer forgive, </a:t>
          </a:r>
          <a:r>
            <a:rPr lang="en-US" sz="3200" kern="1200" dirty="0"/>
            <a:t>and what happens when they refuse? </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Colossians </a:t>
          </a:r>
          <a:r>
            <a:rPr lang="en-GB" sz="3200" b="1" i="1" kern="1200" dirty="0">
              <a:solidFill>
                <a:prstClr val="black">
                  <a:hueOff val="0"/>
                  <a:satOff val="0"/>
                  <a:lumOff val="0"/>
                  <a:alphaOff val="0"/>
                </a:prstClr>
              </a:solidFill>
              <a:latin typeface="Calibri"/>
              <a:ea typeface="+mn-ea"/>
              <a:cs typeface="+mn-cs"/>
            </a:rPr>
            <a:t>3:13; </a:t>
          </a:r>
          <a:r>
            <a:rPr lang="en-US" sz="3200" b="1" i="1" kern="1200" dirty="0">
              <a:solidFill>
                <a:prstClr val="black">
                  <a:hueOff val="0"/>
                  <a:satOff val="0"/>
                  <a:lumOff val="0"/>
                  <a:alphaOff val="0"/>
                </a:prstClr>
              </a:solidFill>
              <a:latin typeface="Calibri"/>
              <a:ea typeface="+mn-ea"/>
              <a:cs typeface="+mn-cs"/>
            </a:rPr>
            <a:t>Matthew</a:t>
          </a:r>
          <a:r>
            <a:rPr lang="en-GB" sz="3200" b="1" i="1" kern="1200" dirty="0">
              <a:solidFill>
                <a:prstClr val="black">
                  <a:hueOff val="0"/>
                  <a:satOff val="0"/>
                  <a:lumOff val="0"/>
                  <a:alphaOff val="0"/>
                </a:prstClr>
              </a:solidFill>
              <a:latin typeface="Calibri"/>
              <a:ea typeface="+mn-ea"/>
              <a:cs typeface="+mn-cs"/>
            </a:rPr>
            <a:t> 6:14,15; Acts 24:16; </a:t>
          </a:r>
          <a:r>
            <a:rPr lang="en-US" sz="3200" b="1" i="1" kern="1200" dirty="0">
              <a:solidFill>
                <a:prstClr val="black">
                  <a:hueOff val="0"/>
                  <a:satOff val="0"/>
                  <a:lumOff val="0"/>
                  <a:alphaOff val="0"/>
                </a:prstClr>
              </a:solidFill>
              <a:latin typeface="Calibri"/>
              <a:ea typeface="+mn-ea"/>
              <a:cs typeface="+mn-cs"/>
            </a:rPr>
            <a:t>Matthew </a:t>
          </a:r>
          <a:r>
            <a:rPr lang="en-GB" sz="3200" b="1" i="1" kern="1200" dirty="0">
              <a:solidFill>
                <a:prstClr val="black">
                  <a:hueOff val="0"/>
                  <a:satOff val="0"/>
                  <a:lumOff val="0"/>
                  <a:alphaOff val="0"/>
                </a:prstClr>
              </a:solidFill>
              <a:latin typeface="Calibri"/>
              <a:ea typeface="+mn-ea"/>
              <a:cs typeface="+mn-cs"/>
            </a:rPr>
            <a:t>18:15 </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should be our attitude to those we have forgiven?</a:t>
          </a:r>
        </a:p>
        <a:p>
          <a:pPr marL="0" lvl="0" indent="0" algn="ctr" defTabSz="1422400">
            <a:lnSpc>
              <a:spcPct val="100000"/>
            </a:lnSpc>
            <a:spcBef>
              <a:spcPct val="0"/>
            </a:spcBef>
            <a:spcAft>
              <a:spcPts val="600"/>
            </a:spcAft>
            <a:buNone/>
          </a:pPr>
          <a:r>
            <a:rPr lang="en-GB" sz="3200" b="1" i="1" kern="1200" dirty="0"/>
            <a:t>Hebrews 12:14; 13:1; </a:t>
          </a:r>
          <a:r>
            <a:rPr lang="en-GB" sz="3200" b="1" i="1" kern="1200"/>
            <a:t>Matthew 18:21-22; </a:t>
          </a:r>
          <a:r>
            <a:rPr lang="en-US" sz="3200" b="1" i="1" kern="1200" dirty="0"/>
            <a:t>Ephesians 4:31-32</a:t>
          </a:r>
          <a:r>
            <a:rPr lang="en-GB" sz="3200" b="1" i="1" kern="1200" dirty="0"/>
            <a:t>
</a:t>
          </a:r>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70421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E766-2958-2F03-DFC4-24D1B2B08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BF9BFE-57FF-4672-EB36-BC3494D52B4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B0DE134-B994-CCD1-D4A1-6C7E1DBD9F33}"/>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DAD935E3-09B5-7E7F-8F53-B594418395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6643361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22</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24</a:t>
            </a:fld>
            <a:endParaRPr lang="en-US"/>
          </a:p>
        </p:txBody>
      </p:sp>
    </p:spTree>
    <p:extLst>
      <p:ext uri="{BB962C8B-B14F-4D97-AF65-F5344CB8AC3E}">
        <p14:creationId xmlns:p14="http://schemas.microsoft.com/office/powerpoint/2010/main" val="1307381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C180F-5BBD-8B6C-6311-CEAFC6AAC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BDF77-611B-91FF-9415-B2045AC51F7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3BCF41-6147-51FF-14DA-2A2A09AD4DCF}"/>
              </a:ext>
            </a:extLst>
          </p:cNvPr>
          <p:cNvSpPr>
            <a:spLocks noGrp="1"/>
          </p:cNvSpPr>
          <p:nvPr>
            <p:ph type="body" idx="1"/>
          </p:nvPr>
        </p:nvSpPr>
        <p:spPr/>
        <p:txBody>
          <a:bodyPr/>
          <a:lstStyle/>
          <a:p>
            <a:r>
              <a:rPr lang="en-GB" dirty="0"/>
              <a:t>s</a:t>
            </a:r>
          </a:p>
        </p:txBody>
      </p:sp>
      <p:sp>
        <p:nvSpPr>
          <p:cNvPr id="4" name="Slide Number Placeholder 3">
            <a:extLst>
              <a:ext uri="{FF2B5EF4-FFF2-40B4-BE49-F238E27FC236}">
                <a16:creationId xmlns:a16="http://schemas.microsoft.com/office/drawing/2014/main" id="{D0FA69FA-7D6B-AC5E-5EF9-DB497B0159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135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02/10/2026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10/2/2026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10/2/2026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10/2/2026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10/2/2026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10/2/2026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10/2/2026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10/2/2026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10/2/2026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10/2/2026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24288769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05240078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9699609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89200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3766731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5618415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2792168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28890348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045503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568610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996576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02/10/2026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02/10/2026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10/2/2026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10/2/2026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02/10/2026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04833493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2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3.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9.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04</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-10-2026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232:</a:t>
            </a:r>
            <a:r>
              <a:rPr lang="en-US" sz="7200" b="1" dirty="0">
                <a:solidFill>
                  <a:schemeClr val="bg1"/>
                </a:solidFill>
                <a:effectLst>
                  <a:outerShdw blurRad="38100" dist="38100" dir="2700000" algn="tl">
                    <a:srgbClr val="000000">
                      <a:alpha val="43137"/>
                    </a:srgbClr>
                  </a:outerShdw>
                </a:effectLst>
              </a:rPr>
              <a:t> </a:t>
            </a:r>
            <a:r>
              <a:rPr lang="en-GB" sz="7200" b="1" dirty="0">
                <a:solidFill>
                  <a:schemeClr val="bg1"/>
                </a:solidFill>
                <a:effectLst>
                  <a:outerShdw blurRad="38100" dist="38100" dir="2700000" algn="tl">
                    <a:srgbClr val="000000">
                      <a:alpha val="43137"/>
                    </a:srgbClr>
                  </a:outerShdw>
                </a:effectLst>
              </a:rPr>
              <a:t>BLEST BE THE TIE THAT BINDS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BLEST BE THE TIE THAT BINDS</a:t>
            </a:r>
            <a:r>
              <a:rPr lang="en-US" b="1" u="sng" dirty="0">
                <a:solidFill>
                  <a:schemeClr val="bg1"/>
                </a:solidFill>
                <a:latin typeface="Arial" panose="020B0604020202020204" pitchFamily="34" charset="0"/>
                <a:cs typeface="Arial" panose="020B0604020202020204" pitchFamily="34" charset="0"/>
              </a:rPr>
              <a:t> [GHS 232]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Blest be the tie that binds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hearts in Christian love;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fellowship of kindred minds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like to that above.</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BLEST BE THE TIE THAT BINDS</a:t>
            </a:r>
            <a:r>
              <a:rPr lang="en-US" b="1" u="sng" dirty="0">
                <a:solidFill>
                  <a:schemeClr val="bg1"/>
                </a:solidFill>
                <a:latin typeface="Arial" panose="020B0604020202020204" pitchFamily="34" charset="0"/>
                <a:cs typeface="Arial" panose="020B0604020202020204" pitchFamily="34" charset="0"/>
              </a:rPr>
              <a:t> [GHS 232]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Before our Father’s throne,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pour our ardent prayers;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fears, our hopes, our aims are one,</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comforts and our cares.</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84772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BLEST BE THE TIE THAT BINDS</a:t>
            </a:r>
            <a:r>
              <a:rPr lang="en-US" b="1" u="sng" dirty="0">
                <a:solidFill>
                  <a:schemeClr val="bg1"/>
                </a:solidFill>
                <a:latin typeface="Arial" panose="020B0604020202020204" pitchFamily="34" charset="0"/>
                <a:cs typeface="Arial" panose="020B0604020202020204" pitchFamily="34" charset="0"/>
              </a:rPr>
              <a:t> [GHS 232]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 share our mutual woes,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Our mutual burdens bear;</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often for each other flows</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sympathizing tear.</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152546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BLEST BE THE TIE THAT BINDS</a:t>
            </a:r>
            <a:r>
              <a:rPr lang="en-US" b="1" u="sng" dirty="0">
                <a:solidFill>
                  <a:schemeClr val="bg1"/>
                </a:solidFill>
                <a:latin typeface="Arial" panose="020B0604020202020204" pitchFamily="34" charset="0"/>
                <a:cs typeface="Arial" panose="020B0604020202020204" pitchFamily="34" charset="0"/>
              </a:rPr>
              <a:t> [GHS 232]</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we asunder part,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gives us inward pain;</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we shall still be joined in heart,</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hope to meet again.</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FEA74C53-748C-43D3-8001-96E81571C61B}"/>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7336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04-10-2026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1" y="954895"/>
            <a:ext cx="7370159" cy="4915253"/>
          </a:xfrm>
        </p:spPr>
        <p:txBody>
          <a:bodyPr anchor="ctr">
            <a:noAutofit/>
          </a:bodyPr>
          <a:lstStyle/>
          <a:p>
            <a:pPr marL="0" indent="0" algn="ctr">
              <a:lnSpc>
                <a:spcPct val="100000"/>
              </a:lnSpc>
              <a:buNone/>
            </a:pPr>
            <a:r>
              <a:rPr lang="en-US" b="1" dirty="0">
                <a:ea typeface="+mn-lt"/>
                <a:cs typeface="+mn-lt"/>
              </a:rPr>
              <a:t>A friend tells you that all religions lead to God and that Jesus is just one of many ways to salvation. Read Matthew 17:5 and John 14:6. Prepare a short, respectful reply explaining who Jesus is and why He is the only way to the Father.</a:t>
            </a:r>
          </a:p>
          <a:p>
            <a:pPr marL="0" indent="0" algn="ctr">
              <a:lnSpc>
                <a:spcPct val="100000"/>
              </a:lnSpc>
              <a:buNone/>
            </a:pPr>
            <a:endParaRPr lang="en-US" b="1" dirty="0">
              <a:ea typeface="+mn-lt"/>
              <a:cs typeface="+mn-lt"/>
            </a:endParaRPr>
          </a:p>
          <a:p>
            <a:pPr marL="0" indent="0" algn="ctr">
              <a:lnSpc>
                <a:spcPct val="100000"/>
              </a:lnSpc>
              <a:buNone/>
            </a:pPr>
            <a:r>
              <a:rPr lang="en-US" b="1" dirty="0">
                <a:solidFill>
                  <a:srgbClr val="000000"/>
                </a:solidFill>
                <a:ea typeface="+mn-lt"/>
                <a:cs typeface="+mn-lt"/>
              </a:rPr>
              <a:t>Volunteer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The Transfiguration of Christ</a:t>
            </a:r>
          </a:p>
        </p:txBody>
      </p:sp>
    </p:spTree>
    <p:extLst>
      <p:ext uri="{BB962C8B-B14F-4D97-AF65-F5344CB8AC3E}">
        <p14:creationId xmlns:p14="http://schemas.microsoft.com/office/powerpoint/2010/main" val="402866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39</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lang="en-US" altLang="en-US" sz="4600" b="1" dirty="0">
                <a:solidFill>
                  <a:srgbClr val="FFFFFF"/>
                </a:solidFill>
              </a:rPr>
              <a:t>Christ teaches on forgiveness</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4849773" y="1578634"/>
            <a:ext cx="7178103"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“Then came Peter to him, and said, Lord, how oft shall my brother sin against me, and I forgive him? till seven times? Jesus saith unto him, I say not unto thee, Until seven times: but, Until seventy times seven”</a:t>
            </a:r>
            <a:endPar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18:21,22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227607"/>
            <a:ext cx="6263640" cy="867507"/>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Matthew 18:1–35</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078820" y="458921"/>
            <a:ext cx="7611262" cy="4952306"/>
          </a:xfrm>
        </p:spPr>
        <p:txBody>
          <a:bodyPr anchor="ctr">
            <a:noAutofit/>
          </a:bodyPr>
          <a:lstStyle/>
          <a:p>
            <a:pPr marL="0" indent="0" algn="just">
              <a:lnSpc>
                <a:spcPct val="100000"/>
              </a:lnSpc>
              <a:buNone/>
            </a:pPr>
            <a:r>
              <a:rPr lang="en-GB" dirty="0"/>
              <a:t>The disciples asked Jesus</a:t>
            </a:r>
            <a:r>
              <a:rPr lang="en-US" dirty="0"/>
              <a:t>, “Who is the greatest in the kingdom of heaven?”</a:t>
            </a:r>
            <a:r>
              <a:rPr lang="en-GB" dirty="0"/>
              <a:t> </a:t>
            </a:r>
            <a:r>
              <a:rPr lang="en-US" dirty="0"/>
              <a:t>Jesus taught that they must be converted and become like little children. They needed a change of heart and a humble attitude. Greatness in God’s kingdom is shown by humility, rather than fame, wealth or power. </a:t>
            </a:r>
          </a:p>
          <a:p>
            <a:pPr marL="0" indent="0" algn="just">
              <a:lnSpc>
                <a:spcPct val="100000"/>
              </a:lnSpc>
              <a:buNone/>
            </a:pPr>
            <a:r>
              <a:rPr lang="en-US" dirty="0"/>
              <a:t>This humility must shape how we treat others. We must care for one another, help restore those who have gone astray, and forgive from the heart.</a:t>
            </a:r>
            <a:endParaRPr lang="en-GB" dirty="0"/>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lvl="0" indent="-514350">
              <a:buFont typeface="+mj-lt"/>
              <a:buAutoNum type="arabicPeriod"/>
            </a:pPr>
            <a:r>
              <a:rPr lang="en-US" dirty="0"/>
              <a:t>God calls us to have changed hearts and be humble like little children. We must trust Him, accept correction and admit our wrongs.</a:t>
            </a:r>
          </a:p>
          <a:p>
            <a:pPr marL="514350" lvl="0" indent="-514350">
              <a:buFont typeface="+mj-lt"/>
              <a:buAutoNum type="arabicPeriod"/>
            </a:pPr>
            <a:r>
              <a:rPr lang="en-US" dirty="0"/>
              <a:t>Every believer matters to God. We must avoid leading others into sin and help restore those who stray.</a:t>
            </a:r>
          </a:p>
          <a:p>
            <a:pPr marL="514350" lvl="0" indent="-514350">
              <a:buFont typeface="+mj-lt"/>
              <a:buAutoNum type="arabicPeriod"/>
            </a:pPr>
            <a:r>
              <a:rPr lang="en-US" dirty="0"/>
              <a:t>Christ teaches us how to restore fellowship. We must take the initiative to seek peace, speak privately and follow His guidelines.</a:t>
            </a:r>
          </a:p>
          <a:p>
            <a:pPr marL="514350" lvl="0" indent="-514350">
              <a:buFont typeface="+mj-lt"/>
              <a:buAutoNum type="arabicPeriod"/>
            </a:pPr>
            <a:r>
              <a:rPr lang="en-US" dirty="0"/>
              <a:t>God has shown us great mercy. We must forgive others freely, without keeping count.</a:t>
            </a:r>
          </a:p>
          <a:p>
            <a:pPr marL="514350" lvl="0" indent="-514350">
              <a:buFont typeface="+mj-lt"/>
              <a:buAutoNum type="arabicPeriod"/>
            </a:pPr>
            <a:r>
              <a:rPr lang="en-US" dirty="0"/>
              <a:t>Refusing to forgive brings God’s judgement. We must put away bitterness and forgive from the heart.</a:t>
            </a:r>
            <a:endParaRPr lang="en-GB"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GB" sz="2800" b="1" i="1">
                <a:solidFill>
                  <a:srgbClr val="FFFFFF"/>
                </a:solidFill>
                <a:latin typeface="Cambria" panose="02040503050406030204" pitchFamily="18" charset="0"/>
                <a:ea typeface="Cambria" panose="02040503050406030204" pitchFamily="18" charset="0"/>
              </a:rPr>
              <a:t>Christ teaches on forgiveness</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75247-11D8-0D6A-1AF6-9865F161B0EA}"/>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68A3D8D-EC4F-C267-C96B-4211F3299FB6}"/>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0C6D00A9-72D7-7700-FCD3-B08122BB407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CBF83392-3D54-6258-946C-EEAA8E1BD20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42610B6F-B50B-26F7-3CE5-DDD6225D29AE}"/>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7DE88F4C-9F48-467E-E148-CB24E3DD557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63F698F8-348F-2FA9-3F57-2B213E6A4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06079D7-DB26-A9E1-2BCC-ACC81E7F5928}"/>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8237657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686862"/>
            <a:ext cx="7602868" cy="5470097"/>
          </a:xfrm>
        </p:spPr>
        <p:txBody>
          <a:bodyPr anchor="ctr">
            <a:noAutofit/>
          </a:bodyPr>
          <a:lstStyle/>
          <a:p>
            <a:pPr marL="0" indent="0" algn="ctr">
              <a:buNone/>
            </a:pPr>
            <a:r>
              <a:rPr lang="en-US" b="1" dirty="0"/>
              <a:t>The path to greatness starts with humility. If you humble yourself before God, He will lift you up (James 4:10). God has forgiven your sins and even forgives the worst sinners. To enter heaven, you need to forgive others too. If someone offends you, take the first step to make things right. </a:t>
            </a:r>
          </a:p>
          <a:p>
            <a:pPr marL="0" indent="0" algn="ctr">
              <a:buNone/>
            </a:pPr>
            <a:r>
              <a:rPr lang="en-US" b="1" dirty="0"/>
              <a:t>Love your </a:t>
            </a:r>
            <a:r>
              <a:rPr lang="en-US" b="1" dirty="0" err="1"/>
              <a:t>neighbour</a:t>
            </a:r>
            <a:r>
              <a:rPr lang="en-US" b="1" dirty="0"/>
              <a:t> as you love yourself. Reach out to those who are lost and look out for your brothers and sisters. </a:t>
            </a:r>
          </a:p>
          <a:p>
            <a:pPr marL="0" indent="0" algn="ctr">
              <a:buNone/>
            </a:pPr>
            <a:r>
              <a:rPr lang="en-US" b="1" dirty="0"/>
              <a:t>Keep showing love to one another, because we are all family.</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397-70D4-9A54-F5C2-D482B8EDA3F0}"/>
            </a:ext>
          </a:extLst>
        </p:cNvPr>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ASSIGNMENT</a:t>
            </a:r>
            <a:endParaRPr lang="en-GB" sz="2800" dirty="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3440690E-D11D-3828-9D77-F16A573510DE}"/>
              </a:ext>
            </a:extLst>
          </p:cNvPr>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191608" y="686861"/>
            <a:ext cx="7223152" cy="5712217"/>
          </a:xfrm>
        </p:spPr>
        <p:txBody>
          <a:bodyPr anchor="ctr">
            <a:noAutofit/>
          </a:bodyPr>
          <a:lstStyle/>
          <a:p>
            <a:pPr marL="0" indent="0" algn="ctr">
              <a:buNone/>
            </a:pPr>
            <a:r>
              <a:rPr lang="en-US" b="1" dirty="0"/>
              <a:t>Think of a disagreement you have not settled. Ask God for grace to forgive from the heart. This week, take one step towards peace, such as speaking privately and respectfully with the person or </a:t>
            </a:r>
            <a:r>
              <a:rPr lang="en-US" b="1" dirty="0" err="1"/>
              <a:t>apologising</a:t>
            </a:r>
            <a:r>
              <a:rPr lang="en-US" b="1" dirty="0"/>
              <a:t> for your own wrong. If you need support, speak with your pastor or leader.</a:t>
            </a:r>
          </a:p>
        </p:txBody>
      </p:sp>
      <p:pic>
        <p:nvPicPr>
          <p:cNvPr id="4" name="Picture 3" descr="Logo&#10;&#10;Description automatically generated">
            <a:extLst>
              <a:ext uri="{FF2B5EF4-FFF2-40B4-BE49-F238E27FC236}">
                <a16:creationId xmlns:a16="http://schemas.microsoft.com/office/drawing/2014/main" id="{C01382DD-677B-2A4D-79A3-6BE3C1DE2C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147146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CF-AE7A-D718-D60F-2C4A8087160C}"/>
              </a:ext>
            </a:extLst>
          </p:cNvPr>
          <p:cNvSpPr>
            <a:spLocks noGrp="1"/>
          </p:cNvSpPr>
          <p:nvPr>
            <p:ph type="title"/>
          </p:nvPr>
        </p:nvSpPr>
        <p:spPr/>
        <p:txBody>
          <a:bodyPr>
            <a:normAutofit fontScale="90000"/>
          </a:bodyPr>
          <a:lstStyle/>
          <a:p>
            <a:pPr algn="ctr"/>
            <a:r>
              <a:rPr lang="en-GB" sz="4000" b="1" dirty="0">
                <a:solidFill>
                  <a:schemeClr val="bg1"/>
                </a:solidFill>
                <a:latin typeface="Calibri" panose="020F0502020204030204" pitchFamily="34" charset="0"/>
              </a:rPr>
              <a:t>FASTING &amp; PRAYER  FOR THE NATIONAL CONFERENCE</a:t>
            </a:r>
            <a:br>
              <a:rPr lang="en-GB" sz="1100" b="1"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71F342D1-C234-C08E-91A5-6F89AAA85C74}"/>
              </a:ext>
            </a:extLst>
          </p:cNvPr>
          <p:cNvSpPr>
            <a:spLocks noGrp="1"/>
          </p:cNvSpPr>
          <p:nvPr>
            <p:ph idx="1"/>
          </p:nvPr>
        </p:nvSpPr>
        <p:spPr>
          <a:xfrm>
            <a:off x="907026" y="1393005"/>
            <a:ext cx="10515600" cy="5273266"/>
          </a:xfrm>
        </p:spPr>
        <p:txBody>
          <a:bodyPr>
            <a:normAutofit fontScale="77500" lnSpcReduction="20000"/>
          </a:bodyPr>
          <a:lstStyle/>
          <a:p>
            <a:pPr marL="0" indent="0">
              <a:buNone/>
            </a:pPr>
            <a:r>
              <a:rPr lang="en-GB" sz="4600" b="1" dirty="0">
                <a:solidFill>
                  <a:srgbClr val="00B050"/>
                </a:solidFill>
                <a:latin typeface="Calibri" panose="020F0502020204030204" pitchFamily="34" charset="0"/>
              </a:rPr>
              <a:t>DATE: </a:t>
            </a:r>
            <a:r>
              <a:rPr lang="en-GB" sz="4600" b="1" dirty="0">
                <a:solidFill>
                  <a:schemeClr val="accent2">
                    <a:lumMod val="60000"/>
                    <a:lumOff val="40000"/>
                  </a:schemeClr>
                </a:solidFill>
                <a:latin typeface="Calibri" panose="020F0502020204030204" pitchFamily="34" charset="0"/>
              </a:rPr>
              <a:t>October 1 – 21, 2026</a:t>
            </a:r>
          </a:p>
          <a:p>
            <a:pPr marL="0" indent="0">
              <a:buNone/>
            </a:pPr>
            <a:r>
              <a:rPr lang="en-GB" sz="4100" b="1" dirty="0">
                <a:solidFill>
                  <a:schemeClr val="bg1"/>
                </a:solidFill>
                <a:latin typeface="Calibri" panose="020F0502020204030204" pitchFamily="34" charset="0"/>
              </a:rPr>
              <a:t> </a:t>
            </a:r>
          </a:p>
          <a:p>
            <a:pPr marL="0" indent="0">
              <a:buNone/>
            </a:pPr>
            <a:r>
              <a:rPr lang="en-GB" sz="4600" b="1" u="sng" dirty="0">
                <a:solidFill>
                  <a:srgbClr val="00B050"/>
                </a:solidFill>
                <a:latin typeface="Calibri" panose="020F0502020204030204" pitchFamily="34" charset="0"/>
              </a:rPr>
              <a:t>HIGHLIGHTS</a:t>
            </a:r>
            <a:endParaRPr lang="en-GB" sz="4100" b="1" u="sng" dirty="0">
              <a:solidFill>
                <a:srgbClr val="00B050"/>
              </a:solidFill>
              <a:latin typeface="Calibri" panose="020F0502020204030204" pitchFamily="34" charset="0"/>
            </a:endParaRPr>
          </a:p>
          <a:p>
            <a:pPr>
              <a:lnSpc>
                <a:spcPct val="10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Corporate Prayer:</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Daily: </a:t>
            </a:r>
            <a:r>
              <a:rPr lang="en-GB" sz="4100" b="1" dirty="0">
                <a:solidFill>
                  <a:srgbClr val="FFFF00"/>
                </a:solidFill>
                <a:latin typeface="Calibri" panose="020F0502020204030204" pitchFamily="34" charset="0"/>
              </a:rPr>
              <a:t>12:00 – 13:00</a:t>
            </a:r>
            <a:r>
              <a:rPr lang="en-GB" sz="4100" b="1" dirty="0">
                <a:solidFill>
                  <a:schemeClr val="bg1"/>
                </a:solidFill>
                <a:latin typeface="Calibri" panose="020F0502020204030204" pitchFamily="34" charset="0"/>
              </a:rPr>
              <a:t>(except Sunday)</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Saturday 17 October: </a:t>
            </a:r>
            <a:r>
              <a:rPr lang="en-GB" sz="4100" b="1" dirty="0">
                <a:solidFill>
                  <a:srgbClr val="FFFF00"/>
                </a:solidFill>
                <a:latin typeface="Calibri" panose="020F0502020204030204" pitchFamily="34" charset="0"/>
              </a:rPr>
              <a:t>10:00AM – 13:00</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Join via National Zoom ID: </a:t>
            </a:r>
            <a:r>
              <a:rPr lang="en-GB" sz="4100" b="1" dirty="0">
                <a:solidFill>
                  <a:srgbClr val="FFFF00"/>
                </a:solidFill>
                <a:latin typeface="Calibri" panose="020F0502020204030204" pitchFamily="34" charset="0"/>
              </a:rPr>
              <a:t>795 674 627</a:t>
            </a:r>
            <a:r>
              <a:rPr lang="en-GB" sz="4100" b="1" dirty="0">
                <a:solidFill>
                  <a:schemeClr val="bg1"/>
                </a:solidFill>
                <a:latin typeface="Calibri" panose="020F0502020204030204" pitchFamily="34" charset="0"/>
              </a:rPr>
              <a:t>|| PC: </a:t>
            </a:r>
            <a:r>
              <a:rPr lang="en-GB" sz="4100" b="1" dirty="0">
                <a:solidFill>
                  <a:srgbClr val="FFFF00"/>
                </a:solidFill>
                <a:latin typeface="Calibri" panose="020F0502020204030204" pitchFamily="34" charset="0"/>
              </a:rPr>
              <a:t>100100</a:t>
            </a:r>
          </a:p>
          <a:p>
            <a:pPr>
              <a:lnSpc>
                <a:spcPct val="12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Personal Prayer: </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Sundays (</a:t>
            </a:r>
            <a:r>
              <a:rPr lang="en-GB" sz="4100" b="1" dirty="0">
                <a:solidFill>
                  <a:srgbClr val="FFFF00"/>
                </a:solidFill>
                <a:latin typeface="Calibri" panose="020F0502020204030204" pitchFamily="34" charset="0"/>
              </a:rPr>
              <a:t>4th, 11th, and 18th October</a:t>
            </a:r>
            <a:r>
              <a:rPr lang="en-GB" sz="4100" b="1" dirty="0">
                <a:solidFill>
                  <a:schemeClr val="bg1"/>
                </a:solidFill>
                <a:latin typeface="Calibri" panose="020F0502020204030204" pitchFamily="34" charset="0"/>
              </a:rPr>
              <a:t>)</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There will be prayer bulletin for each Sunday</a:t>
            </a:r>
          </a:p>
          <a:p>
            <a:pPr marL="914400" lvl="2" indent="0">
              <a:lnSpc>
                <a:spcPct val="100000"/>
              </a:lnSpc>
              <a:spcBef>
                <a:spcPts val="300"/>
              </a:spcBef>
              <a:spcAft>
                <a:spcPts val="300"/>
              </a:spcAft>
              <a:buNone/>
            </a:pPr>
            <a:endParaRPr lang="en-GB" sz="3500" b="1" dirty="0">
              <a:solidFill>
                <a:srgbClr val="FFFF00"/>
              </a:solidFill>
              <a:latin typeface="Calibri" panose="020F0502020204030204" pitchFamily="34" charset="0"/>
            </a:endParaRPr>
          </a:p>
          <a:p>
            <a:pPr marL="0" indent="0">
              <a:buNone/>
            </a:pPr>
            <a:endParaRPr lang="en-GB" dirty="0">
              <a:solidFill>
                <a:schemeClr val="bg1"/>
              </a:solidFill>
            </a:endParaRPr>
          </a:p>
        </p:txBody>
      </p:sp>
    </p:spTree>
    <p:extLst>
      <p:ext uri="{BB962C8B-B14F-4D97-AF65-F5344CB8AC3E}">
        <p14:creationId xmlns:p14="http://schemas.microsoft.com/office/powerpoint/2010/main" val="212618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DE2B53-5F3B-47AF-3142-40967500E41E}"/>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5835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40</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Jacob’s last days on earth</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charged them, and said unto them, I am to be gathered unto my people: bury me with my fathers in the cave that is in the field of Ephron the Hittite</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49:29</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4717624"/>
            <a:ext cx="6398029"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  Genesis 48: 1-22; 49:1-33; </a:t>
            </a:r>
          </a:p>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50:1-26</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ADC9894-CCB7-27A3-669C-0CDAA8247762}"/>
            </a:ext>
          </a:extLst>
        </p:cNvPr>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F8A5BEC6-8B60-E85A-C915-9B5FCC0F2B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98695" y="0"/>
            <a:ext cx="1555653" cy="1425341"/>
          </a:xfrm>
          <a:prstGeom prst="rect">
            <a:avLst/>
          </a:prstGeom>
        </p:spPr>
      </p:pic>
      <p:sp>
        <p:nvSpPr>
          <p:cNvPr id="6" name="TextBox 5">
            <a:extLst>
              <a:ext uri="{FF2B5EF4-FFF2-40B4-BE49-F238E27FC236}">
                <a16:creationId xmlns:a16="http://schemas.microsoft.com/office/drawing/2014/main" id="{B33A11D6-702F-C33C-EB5F-BFA51B6A6BB6}"/>
              </a:ext>
            </a:extLst>
          </p:cNvPr>
          <p:cNvSpPr txBox="1"/>
          <p:nvPr/>
        </p:nvSpPr>
        <p:spPr>
          <a:xfrm>
            <a:off x="1927123" y="289966"/>
            <a:ext cx="81876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sng" strike="noStrike" kern="1200" cap="none" spc="0" normalizeH="0" baseline="0" noProof="0" dirty="0">
                <a:ln>
                  <a:noFill/>
                </a:ln>
                <a:solidFill>
                  <a:srgbClr val="FFFFFF"/>
                </a:solidFill>
                <a:effectLst/>
                <a:uLnTx/>
                <a:uFillTx/>
                <a:latin typeface="Calibri Light" panose="020F0302020204030204"/>
                <a:ea typeface="+mn-ea"/>
                <a:cs typeface="+mn-cs"/>
              </a:rPr>
              <a:t>NATIONAL COMBINED SERVICE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3B85BBE-FB13-118A-CFC3-1BBD9956F5D8}"/>
              </a:ext>
            </a:extLst>
          </p:cNvPr>
          <p:cNvSpPr txBox="1"/>
          <p:nvPr/>
        </p:nvSpPr>
        <p:spPr>
          <a:xfrm>
            <a:off x="1039621" y="1912572"/>
            <a:ext cx="919316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Date: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Next Sunday, 18 October 2026 </a:t>
            </a:r>
            <a:endParaRPr kumimoji="0" lang="en-GB"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93489BA-3571-AD0F-34E5-5D652ADC1180}"/>
              </a:ext>
            </a:extLst>
          </p:cNvPr>
          <p:cNvSpPr txBox="1"/>
          <p:nvPr/>
        </p:nvSpPr>
        <p:spPr>
          <a:xfrm>
            <a:off x="1039621" y="2876576"/>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Date: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9:40am </a:t>
            </a:r>
            <a:endParaRPr kumimoji="0" lang="en-GB"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21894CC5-BC5D-F133-4E41-975DA6F10D2F}"/>
              </a:ext>
            </a:extLst>
          </p:cNvPr>
          <p:cNvSpPr txBox="1"/>
          <p:nvPr/>
        </p:nvSpPr>
        <p:spPr>
          <a:xfrm>
            <a:off x="1809135" y="5787677"/>
            <a:ext cx="1024521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i="1" dirty="0">
                <a:solidFill>
                  <a:srgbClr val="55E978"/>
                </a:solidFill>
                <a:latin typeface="Calibri" panose="020F0502020204030204"/>
              </a:rPr>
              <a:t>C</a:t>
            </a:r>
            <a:r>
              <a:rPr kumimoji="0" lang="en-GB" sz="2800" b="0" i="1" u="none" strike="noStrike" kern="1200" cap="none" spc="0" normalizeH="0" baseline="0" noProof="0" dirty="0" err="1">
                <a:ln>
                  <a:noFill/>
                </a:ln>
                <a:solidFill>
                  <a:srgbClr val="55E978"/>
                </a:solidFill>
                <a:effectLst/>
                <a:uLnTx/>
                <a:uFillTx/>
                <a:latin typeface="Calibri" panose="020F0502020204030204"/>
                <a:ea typeface="+mn-ea"/>
                <a:cs typeface="+mn-cs"/>
              </a:rPr>
              <a:t>ome</a:t>
            </a:r>
            <a:r>
              <a:rPr kumimoji="0" lang="en-GB" sz="2800" b="0" i="1" u="none" strike="noStrike" kern="1200" cap="none" spc="0" normalizeH="0" baseline="0" noProof="0" dirty="0">
                <a:ln>
                  <a:noFill/>
                </a:ln>
                <a:solidFill>
                  <a:srgbClr val="55E978"/>
                </a:solidFill>
                <a:effectLst/>
                <a:uLnTx/>
                <a:uFillTx/>
                <a:latin typeface="Calibri" panose="020F0502020204030204"/>
                <a:ea typeface="+mn-ea"/>
                <a:cs typeface="+mn-cs"/>
              </a:rPr>
              <a:t> thou with us, and the Lord will do you good !</a:t>
            </a:r>
            <a:endParaRPr kumimoji="0" lang="en-GB" sz="4400" b="0" i="1" u="none" strike="noStrike" kern="1200" cap="none" spc="0" normalizeH="0" baseline="0" noProof="0" dirty="0">
              <a:ln>
                <a:noFill/>
              </a:ln>
              <a:solidFill>
                <a:srgbClr val="55E978"/>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1F91645-366A-FD25-4878-43D7094474FF}"/>
              </a:ext>
            </a:extLst>
          </p:cNvPr>
          <p:cNvSpPr txBox="1"/>
          <p:nvPr/>
        </p:nvSpPr>
        <p:spPr>
          <a:xfrm>
            <a:off x="1039621" y="3897932"/>
            <a:ext cx="752427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panose="020F0502020204030204"/>
                <a:ea typeface="+mn-ea"/>
                <a:cs typeface="+mn-cs"/>
              </a:rPr>
              <a:t>Aim: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Mobilisation for the Divine   	   	Redesign Conference  </a:t>
            </a:r>
            <a:endParaRPr kumimoji="0" lang="en-GB" sz="3600" b="0"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053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Daniel 6:1-28</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4" name="(27) Daniel 006">
            <a:hlinkClick r:id="" action="ppaction://media"/>
            <a:extLst>
              <a:ext uri="{FF2B5EF4-FFF2-40B4-BE49-F238E27FC236}">
                <a16:creationId xmlns:a16="http://schemas.microsoft.com/office/drawing/2014/main" id="{71172AB7-F60A-D4CA-BECE-31E8B55CEB8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37005" y="3866732"/>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436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055:</a:t>
            </a:r>
            <a:r>
              <a:rPr lang="en-US" sz="7200" b="1" dirty="0">
                <a:solidFill>
                  <a:schemeClr val="bg1"/>
                </a:solidFill>
                <a:effectLst>
                  <a:outerShdw blurRad="38100" dist="38100" dir="2700000" algn="tl">
                    <a:srgbClr val="000000">
                      <a:alpha val="43137"/>
                    </a:srgbClr>
                  </a:outerShdw>
                </a:effectLst>
              </a:rPr>
              <a:t> ANYWHERE WITH JESUS</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29439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2425"/>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ANYWHERE WITH JESUS [GHS 055]</a:t>
            </a:r>
          </a:p>
        </p:txBody>
      </p:sp>
      <p:grpSp>
        <p:nvGrpSpPr>
          <p:cNvPr id="3" name="Group 2"/>
          <p:cNvGrpSpPr/>
          <p:nvPr/>
        </p:nvGrpSpPr>
        <p:grpSpPr>
          <a:xfrm>
            <a:off x="243373" y="1059605"/>
            <a:ext cx="11884052" cy="2431435"/>
            <a:chOff x="257130" y="1719391"/>
            <a:chExt cx="10547818" cy="2431435"/>
          </a:xfrm>
        </p:grpSpPr>
        <p:sp>
          <p:nvSpPr>
            <p:cNvPr id="14339" name="TextBox 1"/>
            <p:cNvSpPr txBox="1">
              <a:spLocks noChangeArrowheads="1"/>
            </p:cNvSpPr>
            <p:nvPr/>
          </p:nvSpPr>
          <p:spPr bwMode="auto">
            <a:xfrm>
              <a:off x="808445" y="1719391"/>
              <a:ext cx="999650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I can safely go,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He leads me in this world below.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without Him, dearest joys would fade;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I am not afraid.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BF6F45B5-EC1B-4EF1-A633-3DDACF5CDD25}"/>
              </a:ext>
            </a:extLst>
          </p:cNvPr>
          <p:cNvSpPr txBox="1">
            <a:spLocks noChangeArrowheads="1"/>
          </p:cNvSpPr>
          <p:nvPr/>
        </p:nvSpPr>
        <p:spPr bwMode="auto">
          <a:xfrm>
            <a:off x="783931" y="4120650"/>
            <a:ext cx="878093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Anywhere!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Fear I cannot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with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 can safely go.</a:t>
            </a:r>
          </a:p>
        </p:txBody>
      </p:sp>
    </p:spTree>
    <p:extLst>
      <p:ext uri="{BB962C8B-B14F-4D97-AF65-F5344CB8AC3E}">
        <p14:creationId xmlns:p14="http://schemas.microsoft.com/office/powerpoint/2010/main" val="233059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507F7-6264-CBA7-395E-34E14C925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FDE7F-9609-E852-7F5C-B4D4100258F9}"/>
              </a:ext>
            </a:extLst>
          </p:cNvPr>
          <p:cNvSpPr>
            <a:spLocks noGrp="1"/>
          </p:cNvSpPr>
          <p:nvPr>
            <p:ph type="title"/>
          </p:nvPr>
        </p:nvSpPr>
        <p:spPr>
          <a:xfrm>
            <a:off x="0" y="112425"/>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ANYWHERE WITH JESUS [GHS 055]</a:t>
            </a:r>
          </a:p>
        </p:txBody>
      </p:sp>
      <p:grpSp>
        <p:nvGrpSpPr>
          <p:cNvPr id="3" name="Group 2">
            <a:extLst>
              <a:ext uri="{FF2B5EF4-FFF2-40B4-BE49-F238E27FC236}">
                <a16:creationId xmlns:a16="http://schemas.microsoft.com/office/drawing/2014/main" id="{20132EB1-D24C-2A1A-F04E-9E2635EC5B3C}"/>
              </a:ext>
            </a:extLst>
          </p:cNvPr>
          <p:cNvGrpSpPr/>
          <p:nvPr/>
        </p:nvGrpSpPr>
        <p:grpSpPr>
          <a:xfrm>
            <a:off x="243373" y="1059605"/>
            <a:ext cx="11884053" cy="2431435"/>
            <a:chOff x="257130" y="1719391"/>
            <a:chExt cx="10547818" cy="2431435"/>
          </a:xfrm>
        </p:grpSpPr>
        <p:sp>
          <p:nvSpPr>
            <p:cNvPr id="14339" name="TextBox 1">
              <a:extLst>
                <a:ext uri="{FF2B5EF4-FFF2-40B4-BE49-F238E27FC236}">
                  <a16:creationId xmlns:a16="http://schemas.microsoft.com/office/drawing/2014/main" id="{FB464466-5701-786D-BC6E-A52C636DE8E7}"/>
                </a:ext>
              </a:extLst>
            </p:cNvPr>
            <p:cNvSpPr txBox="1">
              <a:spLocks noChangeArrowheads="1"/>
            </p:cNvSpPr>
            <p:nvPr/>
          </p:nvSpPr>
          <p:spPr bwMode="auto">
            <a:xfrm>
              <a:off x="808445" y="1719391"/>
              <a:ext cx="999650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I am not alone,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Other friends may fail me, He is still my own.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His hand may lead me over dreary 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is a house of praise.</a:t>
              </a:r>
            </a:p>
          </p:txBody>
        </p:sp>
        <p:sp>
          <p:nvSpPr>
            <p:cNvPr id="14341" name="TextBox 5">
              <a:extLst>
                <a:ext uri="{FF2B5EF4-FFF2-40B4-BE49-F238E27FC236}">
                  <a16:creationId xmlns:a16="http://schemas.microsoft.com/office/drawing/2014/main" id="{B63D2DCF-08EA-67D2-4E2D-97FDCBBB03E9}"/>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ADF41FC6-DBFD-4681-1065-CBB74C86D2B1}"/>
              </a:ext>
            </a:extLst>
          </p:cNvPr>
          <p:cNvSpPr txBox="1">
            <a:spLocks noChangeArrowheads="1"/>
          </p:cNvSpPr>
          <p:nvPr/>
        </p:nvSpPr>
        <p:spPr bwMode="auto">
          <a:xfrm>
            <a:off x="783931" y="4120650"/>
            <a:ext cx="878093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Anywhere!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Fear I cannot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with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 can safely go.</a:t>
            </a:r>
          </a:p>
        </p:txBody>
      </p:sp>
    </p:spTree>
    <p:extLst>
      <p:ext uri="{BB962C8B-B14F-4D97-AF65-F5344CB8AC3E}">
        <p14:creationId xmlns:p14="http://schemas.microsoft.com/office/powerpoint/2010/main" val="15347225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578D4-71A0-6FAF-8D0E-3C117FA27A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970DBC-9D3C-CD0E-C35C-69FC585F574A}"/>
              </a:ext>
            </a:extLst>
          </p:cNvPr>
          <p:cNvSpPr>
            <a:spLocks noGrp="1"/>
          </p:cNvSpPr>
          <p:nvPr>
            <p:ph type="title"/>
          </p:nvPr>
        </p:nvSpPr>
        <p:spPr>
          <a:xfrm>
            <a:off x="0" y="112425"/>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ANYWHERE WITH JESUS [GHS 055]</a:t>
            </a:r>
          </a:p>
        </p:txBody>
      </p:sp>
      <p:grpSp>
        <p:nvGrpSpPr>
          <p:cNvPr id="3" name="Group 2">
            <a:extLst>
              <a:ext uri="{FF2B5EF4-FFF2-40B4-BE49-F238E27FC236}">
                <a16:creationId xmlns:a16="http://schemas.microsoft.com/office/drawing/2014/main" id="{90B12BDD-DD72-36A4-B403-A0219F6C9D7E}"/>
              </a:ext>
            </a:extLst>
          </p:cNvPr>
          <p:cNvGrpSpPr/>
          <p:nvPr/>
        </p:nvGrpSpPr>
        <p:grpSpPr>
          <a:xfrm>
            <a:off x="243373" y="1059605"/>
            <a:ext cx="11884053" cy="2431435"/>
            <a:chOff x="257130" y="1719391"/>
            <a:chExt cx="10547818" cy="2431435"/>
          </a:xfrm>
        </p:grpSpPr>
        <p:sp>
          <p:nvSpPr>
            <p:cNvPr id="14339" name="TextBox 1">
              <a:extLst>
                <a:ext uri="{FF2B5EF4-FFF2-40B4-BE49-F238E27FC236}">
                  <a16:creationId xmlns:a16="http://schemas.microsoft.com/office/drawing/2014/main" id="{53F2F557-0840-927E-4496-3F9D9CADA9A4}"/>
                </a:ext>
              </a:extLst>
            </p:cNvPr>
            <p:cNvSpPr txBox="1">
              <a:spLocks noChangeArrowheads="1"/>
            </p:cNvSpPr>
            <p:nvPr/>
          </p:nvSpPr>
          <p:spPr bwMode="auto">
            <a:xfrm>
              <a:off x="808445" y="1719391"/>
              <a:ext cx="999650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over land and sea,</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Telling souls in darkness of salvation free;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Ready as He summons me to go or stay,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when He points the way.</a:t>
              </a:r>
            </a:p>
          </p:txBody>
        </p:sp>
        <p:sp>
          <p:nvSpPr>
            <p:cNvPr id="14341" name="TextBox 5">
              <a:extLst>
                <a:ext uri="{FF2B5EF4-FFF2-40B4-BE49-F238E27FC236}">
                  <a16:creationId xmlns:a16="http://schemas.microsoft.com/office/drawing/2014/main" id="{50F4EC8E-6CD7-011F-0087-77EE9C0C64DA}"/>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81BF7DE9-8773-7834-EBD5-ABC29C1DB770}"/>
              </a:ext>
            </a:extLst>
          </p:cNvPr>
          <p:cNvSpPr txBox="1">
            <a:spLocks noChangeArrowheads="1"/>
          </p:cNvSpPr>
          <p:nvPr/>
        </p:nvSpPr>
        <p:spPr bwMode="auto">
          <a:xfrm>
            <a:off x="783931" y="4120650"/>
            <a:ext cx="878093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Anywhere!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Fear I cannot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with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 can safely go.</a:t>
            </a:r>
          </a:p>
        </p:txBody>
      </p:sp>
    </p:spTree>
    <p:extLst>
      <p:ext uri="{BB962C8B-B14F-4D97-AF65-F5344CB8AC3E}">
        <p14:creationId xmlns:p14="http://schemas.microsoft.com/office/powerpoint/2010/main" val="3312046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10440-0198-83D5-13AE-193101477E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28D555-983F-FB06-2A33-A6EF555202AD}"/>
              </a:ext>
            </a:extLst>
          </p:cNvPr>
          <p:cNvSpPr>
            <a:spLocks noGrp="1"/>
          </p:cNvSpPr>
          <p:nvPr>
            <p:ph type="title"/>
          </p:nvPr>
        </p:nvSpPr>
        <p:spPr>
          <a:xfrm>
            <a:off x="0" y="112425"/>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ANYWHERE WITH JESUS [GHS 055]</a:t>
            </a:r>
          </a:p>
        </p:txBody>
      </p:sp>
      <p:grpSp>
        <p:nvGrpSpPr>
          <p:cNvPr id="3" name="Group 2">
            <a:extLst>
              <a:ext uri="{FF2B5EF4-FFF2-40B4-BE49-F238E27FC236}">
                <a16:creationId xmlns:a16="http://schemas.microsoft.com/office/drawing/2014/main" id="{BEF98317-2F44-0802-23BB-8D6FB60E97D8}"/>
              </a:ext>
            </a:extLst>
          </p:cNvPr>
          <p:cNvGrpSpPr/>
          <p:nvPr/>
        </p:nvGrpSpPr>
        <p:grpSpPr>
          <a:xfrm>
            <a:off x="243373" y="931269"/>
            <a:ext cx="11884053" cy="3600986"/>
            <a:chOff x="257130" y="1719391"/>
            <a:chExt cx="10547818" cy="3600986"/>
          </a:xfrm>
        </p:grpSpPr>
        <p:sp>
          <p:nvSpPr>
            <p:cNvPr id="14339" name="TextBox 1">
              <a:extLst>
                <a:ext uri="{FF2B5EF4-FFF2-40B4-BE49-F238E27FC236}">
                  <a16:creationId xmlns:a16="http://schemas.microsoft.com/office/drawing/2014/main" id="{7A42B953-B974-B9F8-DC7F-F75FBC82C172}"/>
                </a:ext>
              </a:extLst>
            </p:cNvPr>
            <p:cNvSpPr txBox="1">
              <a:spLocks noChangeArrowheads="1"/>
            </p:cNvSpPr>
            <p:nvPr/>
          </p:nvSpPr>
          <p:spPr bwMode="auto">
            <a:xfrm>
              <a:off x="808445" y="1719391"/>
              <a:ext cx="9996503"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I can go to sleep,</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darkling shadows round about me creep</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Knowing I shall waken never more to roam,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Anywhere with Jesus will be home, sweet home.</a:t>
              </a:r>
            </a:p>
          </p:txBody>
        </p:sp>
        <p:sp>
          <p:nvSpPr>
            <p:cNvPr id="14341" name="TextBox 5">
              <a:extLst>
                <a:ext uri="{FF2B5EF4-FFF2-40B4-BE49-F238E27FC236}">
                  <a16:creationId xmlns:a16="http://schemas.microsoft.com/office/drawing/2014/main" id="{B7858FF2-163E-ED4F-BA50-DA1B718BA340}"/>
                </a:ext>
              </a:extLst>
            </p:cNvPr>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5" name="TextBox 1">
            <a:extLst>
              <a:ext uri="{FF2B5EF4-FFF2-40B4-BE49-F238E27FC236}">
                <a16:creationId xmlns:a16="http://schemas.microsoft.com/office/drawing/2014/main" id="{3A97EF11-B9B2-2400-B05F-B5CDE8AAE2C9}"/>
              </a:ext>
            </a:extLst>
          </p:cNvPr>
          <p:cNvSpPr txBox="1">
            <a:spLocks noChangeArrowheads="1"/>
          </p:cNvSpPr>
          <p:nvPr/>
        </p:nvSpPr>
        <p:spPr bwMode="auto">
          <a:xfrm>
            <a:off x="783931" y="4297112"/>
            <a:ext cx="8780933" cy="2431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Anywhere!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Fear I cannot know.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Anywhere with Jesus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3800" b="1" i="1"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 can safely go.</a:t>
            </a:r>
          </a:p>
        </p:txBody>
      </p:sp>
      <p:sp>
        <p:nvSpPr>
          <p:cNvPr id="6" name="Oval 5">
            <a:extLst>
              <a:ext uri="{FF2B5EF4-FFF2-40B4-BE49-F238E27FC236}">
                <a16:creationId xmlns:a16="http://schemas.microsoft.com/office/drawing/2014/main" id="{F7288073-C06C-039B-F81E-6E9F782E21BE}"/>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6031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buNone/>
            </a:pPr>
            <a:r>
              <a:rPr lang="en-GB" sz="6600" b="1" i="0" u="none" strike="noStrike" baseline="0" dirty="0">
                <a:solidFill>
                  <a:srgbClr val="000000"/>
                </a:solidFill>
                <a:latin typeface="Calibri" panose="020F0502020204030204" pitchFamily="34" charset="0"/>
              </a:rPr>
              <a:t>CHOICES AND HABITS OF GROWING SAINTS</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58823</TotalTime>
  <Words>1397</Words>
  <Application>Microsoft Office PowerPoint</Application>
  <PresentationFormat>Widescreen</PresentationFormat>
  <Paragraphs>215</Paragraphs>
  <Slides>38</Slides>
  <Notes>19</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38</vt:i4>
      </vt:variant>
    </vt:vector>
  </HeadingPairs>
  <TitlesOfParts>
    <vt:vector size="56" baseType="lpstr">
      <vt:lpstr>ADLaM Display</vt:lpstr>
      <vt:lpstr>Aptos</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BLEST BE THE TIE THAT BINDS [GHS 232]</vt:lpstr>
      <vt:lpstr>BLEST BE THE TIE THAT BINDS [GHS 232]</vt:lpstr>
      <vt:lpstr>BLEST BE THE TIE THAT BINDS [GHS 232]</vt:lpstr>
      <vt:lpstr>BLEST BE THE TIE THAT BINDS [GHS 232]</vt:lpstr>
      <vt:lpstr>SEARCH THE SCRIPTURES</vt:lpstr>
      <vt:lpstr>REVIEW OF THE ASSIGNMENT FROM LAST STUDY</vt:lpstr>
      <vt:lpstr> LESSON 39:  Christ teaches on forgiveness</vt:lpstr>
      <vt:lpstr>INTRODUCTION</vt:lpstr>
      <vt:lpstr>Christ teaches on forgiveness</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FASTING &amp; PRAYER  FOR THE NATIONAL CONFERENCE </vt:lpstr>
      <vt:lpstr>PowerPoint Presentation</vt:lpstr>
      <vt:lpstr>  LESSON 40:  Jacob’s last days on earth</vt:lpstr>
      <vt:lpstr>PowerPoint Presentation</vt:lpstr>
      <vt:lpstr>PowerPoint Presentation</vt:lpstr>
      <vt:lpstr>PowerPoint Presentation</vt:lpstr>
      <vt:lpstr>PowerPoint Presentation</vt:lpstr>
      <vt:lpstr>HYMN</vt:lpstr>
      <vt:lpstr>ANYWHERE WITH JESUS [GHS 055]</vt:lpstr>
      <vt:lpstr>ANYWHERE WITH JESUS [GHS 055]</vt:lpstr>
      <vt:lpstr>ANYWHERE WITH JESUS [GHS 055]</vt:lpstr>
      <vt:lpstr>ANYWHERE WITH JESUS [GHS 055]</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1507</cp:revision>
  <dcterms:created xsi:type="dcterms:W3CDTF">2023-01-06T14:44:39Z</dcterms:created>
  <dcterms:modified xsi:type="dcterms:W3CDTF">2026-10-02T08:48:21Z</dcterms:modified>
</cp:coreProperties>
</file>