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 id="2147483768" r:id="rId7"/>
  </p:sldMasterIdLst>
  <p:notesMasterIdLst>
    <p:notesMasterId r:id="rId53"/>
  </p:notesMasterIdLst>
  <p:sldIdLst>
    <p:sldId id="4219" r:id="rId8"/>
    <p:sldId id="269" r:id="rId9"/>
    <p:sldId id="270" r:id="rId10"/>
    <p:sldId id="274" r:id="rId11"/>
    <p:sldId id="293" r:id="rId12"/>
    <p:sldId id="4545" r:id="rId13"/>
    <p:sldId id="295" r:id="rId14"/>
    <p:sldId id="4546" r:id="rId15"/>
    <p:sldId id="4547" r:id="rId16"/>
    <p:sldId id="4548" r:id="rId17"/>
    <p:sldId id="256" r:id="rId18"/>
    <p:sldId id="294" r:id="rId19"/>
    <p:sldId id="258" r:id="rId20"/>
    <p:sldId id="298" r:id="rId21"/>
    <p:sldId id="287" r:id="rId22"/>
    <p:sldId id="283" r:id="rId23"/>
    <p:sldId id="276" r:id="rId24"/>
    <p:sldId id="292" r:id="rId25"/>
    <p:sldId id="297" r:id="rId26"/>
    <p:sldId id="4549" r:id="rId27"/>
    <p:sldId id="4550" r:id="rId28"/>
    <p:sldId id="4551" r:id="rId29"/>
    <p:sldId id="3211" r:id="rId30"/>
    <p:sldId id="3200" r:id="rId31"/>
    <p:sldId id="3201" r:id="rId32"/>
    <p:sldId id="4231" r:id="rId33"/>
    <p:sldId id="3163" r:id="rId34"/>
    <p:sldId id="4534" r:id="rId35"/>
    <p:sldId id="4493" r:id="rId36"/>
    <p:sldId id="4510" r:id="rId37"/>
    <p:sldId id="4439" r:id="rId38"/>
    <p:sldId id="4522" r:id="rId39"/>
    <p:sldId id="4104" r:id="rId40"/>
    <p:sldId id="300" r:id="rId41"/>
    <p:sldId id="301" r:id="rId42"/>
    <p:sldId id="302" r:id="rId43"/>
    <p:sldId id="303" r:id="rId44"/>
    <p:sldId id="304" r:id="rId45"/>
    <p:sldId id="305" r:id="rId46"/>
    <p:sldId id="306" r:id="rId47"/>
    <p:sldId id="307" r:id="rId48"/>
    <p:sldId id="308" r:id="rId49"/>
    <p:sldId id="3627" r:id="rId50"/>
    <p:sldId id="3204" r:id="rId51"/>
    <p:sldId id="2089" r:id="rId5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89" autoAdjust="0"/>
    <p:restoredTop sz="71896" autoAdjust="0"/>
  </p:normalViewPr>
  <p:slideViewPr>
    <p:cSldViewPr snapToGrid="0">
      <p:cViewPr varScale="1">
        <p:scale>
          <a:sx n="65" d="100"/>
          <a:sy n="65" d="100"/>
        </p:scale>
        <p:origin x="77" y="206"/>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notesMaster" Target="notesMasters/notesMaster1.xml"/><Relationship Id="rId58" Type="http://schemas.microsoft.com/office/2018/10/relationships/authors" Target="authors.xml"/><Relationship Id="rId5" Type="http://schemas.openxmlformats.org/officeDocument/2006/relationships/slideMaster" Target="slideMasters/slideMaster5.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s>
</file>

<file path=ppt/diagrams/_rels/data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do Jacob’s final blessings teach us about God’s promises and choices?</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Genesis 48:14–21; Hebrews 11:21; Romans 9:15–16.</a:t>
          </a:r>
          <a:endParaRPr lang="en-GB" sz="3200" b="1" i="1" kern="1200" dirty="0">
            <a:latin typeface="+mn-lt"/>
          </a:endParaRP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What can we learn from Reuben’s sin and its consequences?</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Calibri"/>
              <a:ea typeface="+mn-ea"/>
              <a:cs typeface="+mn-cs"/>
            </a:rPr>
            <a:t>Genesis 49:3-4; 1 Chronicles 5:1-2; Proverbs 28:13</a:t>
          </a:r>
          <a:endParaRPr lang="en-GB" sz="3200" b="1" i="1" kern="1200" dirty="0">
            <a:solidFill>
              <a:prstClr val="black">
                <a:hueOff val="0"/>
                <a:satOff val="0"/>
                <a:lumOff val="0"/>
                <a:alphaOff val="0"/>
              </a:prstClr>
            </a:solidFill>
            <a:latin typeface="Calibri"/>
            <a:ea typeface="+mn-ea"/>
            <a:cs typeface="+mn-cs"/>
          </a:endParaRP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should believers conduct themselves during mourning, burials and other family ceremonies?</a:t>
          </a:r>
        </a:p>
        <a:p>
          <a:pPr algn="ctr">
            <a:lnSpc>
              <a:spcPct val="100000"/>
            </a:lnSpc>
            <a:spcBef>
              <a:spcPct val="0"/>
            </a:spcBef>
            <a:spcAft>
              <a:spcPts val="600"/>
            </a:spcAft>
          </a:pPr>
          <a:r>
            <a:rPr lang="en-US" sz="3200" b="1" i="1" dirty="0"/>
            <a:t>Genesis 50:12-14; Romans 12:15; 1 Corinthians 10:31; Philippians 4:5</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9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kern="1200" dirty="0"/>
            <a:t>Why were Joseph’s brothers afraid, and what can we learn from his response? </a:t>
          </a:r>
        </a:p>
        <a:p>
          <a:pPr algn="ctr">
            <a:lnSpc>
              <a:spcPct val="100000"/>
            </a:lnSpc>
            <a:spcBef>
              <a:spcPct val="0"/>
            </a:spcBef>
            <a:spcAft>
              <a:spcPts val="600"/>
            </a:spcAft>
          </a:pPr>
          <a:r>
            <a:rPr lang="en-US" sz="3200" b="1" i="1" kern="1200" dirty="0"/>
            <a:t>Genesis 50:15-21; Proverbs 28:1; Romans 12:17-21</a:t>
          </a:r>
          <a:endParaRPr lang="en-GB" sz="3200" b="1" i="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dirty="0"/>
            <a:t>How should God’s promises help us live and prepare for death?</a:t>
          </a:r>
          <a:r>
            <a:rPr lang="fi-FI" sz="3200" b="1" i="1" dirty="0"/>
            <a:t> Genesis 50:24-25; Joshua 24:32; Psalm 90:12; Luke 12:40.</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9" qsCatId="simple" csTypeId="urn:microsoft.com/office/officeart/2005/8/colors/accent1_2#7"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do Jacob’s final blessings teach us about God’s promises and choices?</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Genesis 48:14–21; Hebrews 11:21; Romans 9:15–16.</a:t>
          </a:r>
          <a:endParaRPr lang="en-GB" sz="3200" b="1" i="1" kern="1200" dirty="0">
            <a:latin typeface="+mn-lt"/>
          </a:endParaRP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What can we learn from Reuben’s sin and its consequences?</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Calibri"/>
              <a:ea typeface="+mn-ea"/>
              <a:cs typeface="+mn-cs"/>
            </a:rPr>
            <a:t>Genesis 49:3-4; 1 Chronicles 5:1-2; Proverbs 28:13</a:t>
          </a:r>
          <a:endParaRPr lang="en-GB" sz="3200" b="1" i="1" kern="1200" dirty="0">
            <a:solidFill>
              <a:prstClr val="black">
                <a:hueOff val="0"/>
                <a:satOff val="0"/>
                <a:lumOff val="0"/>
                <a:alphaOff val="0"/>
              </a:prstClr>
            </a:solidFill>
            <a:latin typeface="Calibri"/>
            <a:ea typeface="+mn-ea"/>
            <a:cs typeface="+mn-cs"/>
          </a:endParaRP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3536" y="1387"/>
          <a:ext cx="65730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1252" y="502717"/>
          <a:ext cx="65730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believers conduct themselves during mourning, burials and other family ceremonies?</a:t>
          </a:r>
        </a:p>
        <a:p>
          <a:pPr marL="0" lvl="0" indent="0" algn="ctr" defTabSz="1422400">
            <a:lnSpc>
              <a:spcPct val="100000"/>
            </a:lnSpc>
            <a:spcBef>
              <a:spcPct val="0"/>
            </a:spcBef>
            <a:spcAft>
              <a:spcPts val="600"/>
            </a:spcAft>
            <a:buNone/>
          </a:pPr>
          <a:r>
            <a:rPr lang="en-US" sz="3200" b="1" i="1" kern="1200" dirty="0"/>
            <a:t>Genesis 50:12-14; Romans 12:15; 1 Corinthians 10:31; Philippians 4:5</a:t>
          </a:r>
          <a:endParaRPr lang="en-GB" sz="3200" b="1" i="1" kern="1200" dirty="0"/>
        </a:p>
      </dsp:txBody>
      <dsp:txXfrm>
        <a:off x="2534546" y="596011"/>
        <a:ext cx="6386452"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Why were Joseph’s brothers afraid, and what can we learn from his response? </a:t>
          </a:r>
        </a:p>
        <a:p>
          <a:pPr marL="0" lvl="0" indent="0" algn="ctr" defTabSz="1422400">
            <a:lnSpc>
              <a:spcPct val="100000"/>
            </a:lnSpc>
            <a:spcBef>
              <a:spcPct val="0"/>
            </a:spcBef>
            <a:spcAft>
              <a:spcPts val="600"/>
            </a:spcAft>
            <a:buNone/>
          </a:pPr>
          <a:r>
            <a:rPr lang="en-US" sz="3200" b="1" i="1" kern="1200" dirty="0"/>
            <a:t>Genesis 50:15-21; Proverbs 28:1; Romans 12:17-21</a:t>
          </a:r>
          <a:endParaRPr lang="en-GB" sz="3200" b="1" i="1" kern="1200" dirty="0"/>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kern="1200" dirty="0"/>
            <a:t>How should God’s promises help us live and prepare for death?</a:t>
          </a:r>
          <a:r>
            <a:rPr lang="fi-FI" sz="3200" b="1" i="1" kern="1200" dirty="0"/>
            <a:t> Genesis 50:24-25; Joshua 24:32; Psalm 90:12; Luke 12:40.</a:t>
          </a:r>
          <a:endParaRPr lang="en-GB" sz="3200" b="1" i="1" kern="1200" dirty="0"/>
        </a:p>
      </dsp:txBody>
      <dsp:txXfrm>
        <a:off x="2735732" y="596011"/>
        <a:ext cx="5984079" cy="29987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554625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704212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4696592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869163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5105423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35794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1768580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288458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6352771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924743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26</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28</a:t>
            </a:fld>
            <a:endParaRPr lang="en-US"/>
          </a:p>
        </p:txBody>
      </p:sp>
    </p:spTree>
    <p:extLst>
      <p:ext uri="{BB962C8B-B14F-4D97-AF65-F5344CB8AC3E}">
        <p14:creationId xmlns:p14="http://schemas.microsoft.com/office/powerpoint/2010/main" val="13073810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C180F-5BBD-8B6C-6311-CEAFC6AACD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0BDF77-611B-91FF-9415-B2045AC51F7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43BCF41-6147-51FF-14DA-2A2A09AD4DCF}"/>
              </a:ext>
            </a:extLst>
          </p:cNvPr>
          <p:cNvSpPr>
            <a:spLocks noGrp="1"/>
          </p:cNvSpPr>
          <p:nvPr>
            <p:ph type="body" idx="1"/>
          </p:nvPr>
        </p:nvSpPr>
        <p:spPr/>
        <p:txBody>
          <a:bodyPr/>
          <a:lstStyle/>
          <a:p>
            <a:r>
              <a:rPr lang="en-GB" dirty="0"/>
              <a:t>s</a:t>
            </a:r>
          </a:p>
        </p:txBody>
      </p:sp>
      <p:sp>
        <p:nvSpPr>
          <p:cNvPr id="4" name="Slide Number Placeholder 3">
            <a:extLst>
              <a:ext uri="{FF2B5EF4-FFF2-40B4-BE49-F238E27FC236}">
                <a16:creationId xmlns:a16="http://schemas.microsoft.com/office/drawing/2014/main" id="{D0FA69FA-7D6B-AC5E-5EF9-DB497B0159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1351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44</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07/10/2026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07/10/2026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10/7/2026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10/7/2026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10/7/2026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10/7/2026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10/7/2026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10/7/2026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10/7/2026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10/7/2026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10/7/2026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10/7/2026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10/7/2026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10/7/2026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10/7/2026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10/7/2026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10/7/2026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10/7/2026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10/7/2026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10/7/2026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10/7/2026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10/7/2026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528902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4023665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2644181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965861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07/10/2026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8516396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07/10/2026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9438005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07/10/2026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4930819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838308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07/10/2026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1227595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2892252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07/10/2026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99597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07/10/2026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10/7/2026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07/10/2026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10/7/2026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10/7/2026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10/7/2026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07/10/2026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2917901331"/>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8.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68.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8.png"/><Relationship Id="rId7" Type="http://schemas.openxmlformats.org/officeDocument/2006/relationships/diagramColors" Target="../diagrams/colors4.xml"/><Relationship Id="rId2" Type="http://schemas.openxmlformats.org/officeDocument/2006/relationships/notesSlide" Target="../notesSlides/notesSlide9.xml"/><Relationship Id="rId1" Type="http://schemas.openxmlformats.org/officeDocument/2006/relationships/slideLayout" Target="../slideLayouts/slideLayout68.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8.png"/><Relationship Id="rId7" Type="http://schemas.openxmlformats.org/officeDocument/2006/relationships/diagramColors" Target="../diagrams/colors5.xml"/><Relationship Id="rId2" Type="http://schemas.openxmlformats.org/officeDocument/2006/relationships/notesSlide" Target="../notesSlides/notesSlide10.xml"/><Relationship Id="rId1" Type="http://schemas.openxmlformats.org/officeDocument/2006/relationships/slideLayout" Target="../slideLayouts/slideLayout68.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0.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27.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4.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28.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10.png"/><Relationship Id="rId5" Type="http://schemas.openxmlformats.org/officeDocument/2006/relationships/image" Target="../media/image27.png"/><Relationship Id="rId4" Type="http://schemas.openxmlformats.org/officeDocument/2006/relationships/notesSlide" Target="../notesSlides/notesSlide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11</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-10-2026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251:</a:t>
            </a:r>
            <a:r>
              <a:rPr lang="en-US" sz="7200" b="1" dirty="0">
                <a:solidFill>
                  <a:schemeClr val="bg1"/>
                </a:solidFill>
                <a:effectLst>
                  <a:outerShdw blurRad="38100" dist="38100" dir="2700000" algn="tl">
                    <a:srgbClr val="000000">
                      <a:alpha val="43137"/>
                    </a:srgbClr>
                  </a:outerShdw>
                </a:effectLst>
              </a:rPr>
              <a:t> ONLY REMEMBERED</a:t>
            </a:r>
          </a:p>
          <a:p>
            <a:pPr marL="0" indent="0" algn="ctr">
              <a:buNone/>
              <a:defRPr/>
            </a:pPr>
            <a:endParaRPr lang="en-US" sz="72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ONLY REMEMBERED [GHS 251]</a:t>
            </a:r>
          </a:p>
        </p:txBody>
      </p:sp>
      <p:grpSp>
        <p:nvGrpSpPr>
          <p:cNvPr id="3" name="Group 2"/>
          <p:cNvGrpSpPr/>
          <p:nvPr/>
        </p:nvGrpSpPr>
        <p:grpSpPr>
          <a:xfrm>
            <a:off x="243372" y="1166157"/>
            <a:ext cx="11948629" cy="4154984"/>
            <a:chOff x="257130" y="1719391"/>
            <a:chExt cx="10547818" cy="4154984"/>
          </a:xfrm>
        </p:grpSpPr>
        <p:sp>
          <p:nvSpPr>
            <p:cNvPr id="14339" name="TextBox 1"/>
            <p:cNvSpPr txBox="1">
              <a:spLocks noChangeArrowheads="1"/>
            </p:cNvSpPr>
            <p:nvPr/>
          </p:nvSpPr>
          <p:spPr bwMode="auto">
            <a:xfrm>
              <a:off x="907147" y="1719391"/>
              <a:ext cx="9897801"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Fading away like the stars of  the morning,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Losing their light in the glorious sun-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would we pass from the earth and its toiling,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only remembered,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would we pass from the earth and its toiling,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p:txBody>
      </p:sp>
    </p:spTree>
    <p:extLst>
      <p:ext uri="{BB962C8B-B14F-4D97-AF65-F5344CB8AC3E}">
        <p14:creationId xmlns:p14="http://schemas.microsoft.com/office/powerpoint/2010/main" val="3597915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ONLY REMEMBERED [GHS 251]</a:t>
            </a:r>
          </a:p>
        </p:txBody>
      </p:sp>
      <p:grpSp>
        <p:nvGrpSpPr>
          <p:cNvPr id="3" name="Group 2"/>
          <p:cNvGrpSpPr/>
          <p:nvPr/>
        </p:nvGrpSpPr>
        <p:grpSpPr>
          <a:xfrm>
            <a:off x="243372" y="1166157"/>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Shall we be missed,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by others succeeded,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Reaping the fields we in spring time have sown?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Yes, but the sowers must pass from their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labours</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Ever remembered by what they have done.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263032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only remembered,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would we pass from the earth and its toiling,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p:txBody>
      </p:sp>
    </p:spTree>
    <p:extLst>
      <p:ext uri="{BB962C8B-B14F-4D97-AF65-F5344CB8AC3E}">
        <p14:creationId xmlns:p14="http://schemas.microsoft.com/office/powerpoint/2010/main" val="560116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ONLY REMEMBERED [GHS 251]</a:t>
            </a:r>
          </a:p>
        </p:txBody>
      </p:sp>
      <p:grpSp>
        <p:nvGrpSpPr>
          <p:cNvPr id="3" name="Group 2"/>
          <p:cNvGrpSpPr/>
          <p:nvPr/>
        </p:nvGrpSpPr>
        <p:grpSpPr>
          <a:xfrm>
            <a:off x="243372" y="1166157"/>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the truth that in life we have spoken,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the seed that on earth we have sown;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These shall pass onward when we are forgotten,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Fruits of the harvest and what we have done. </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096813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only remembered,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would we pass from the earth and its toiling,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p:txBody>
      </p:sp>
    </p:spTree>
    <p:extLst>
      <p:ext uri="{BB962C8B-B14F-4D97-AF65-F5344CB8AC3E}">
        <p14:creationId xmlns:p14="http://schemas.microsoft.com/office/powerpoint/2010/main" val="1711475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ONLY REMEMBERED [GHS 251]</a:t>
            </a:r>
          </a:p>
        </p:txBody>
      </p:sp>
      <p:grpSp>
        <p:nvGrpSpPr>
          <p:cNvPr id="3" name="Group 2"/>
          <p:cNvGrpSpPr/>
          <p:nvPr/>
        </p:nvGrpSpPr>
        <p:grpSpPr>
          <a:xfrm>
            <a:off x="243372" y="1166157"/>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Oh, when the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shall make up His jewels,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When the bright crowns of rejoicing are won,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Then shall His weary and faithful disciples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All be remembered by what they have done.</a:t>
              </a:r>
              <a:endParaRPr kumimoji="0" lang="en-GB" altLang="en-US" sz="4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877409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1744827" y="212735"/>
            <a:ext cx="7725746" cy="597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only remembered,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Thus would we pass from the earth and its toiling, </a:t>
            </a:r>
          </a:p>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Only remembered  by what we have done. </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6417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11-10-2026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8" y="457200"/>
            <a:ext cx="7534048" cy="5952745"/>
          </a:xfrm>
        </p:spPr>
        <p:txBody>
          <a:bodyPr anchor="ctr">
            <a:noAutofit/>
          </a:bodyPr>
          <a:lstStyle/>
          <a:p>
            <a:pPr marL="0" indent="0" algn="ctr">
              <a:lnSpc>
                <a:spcPct val="100000"/>
              </a:lnSpc>
              <a:buNone/>
            </a:pPr>
            <a:r>
              <a:rPr lang="en-US" b="1" dirty="0">
                <a:latin typeface="Calibri" panose="020F0502020204030204" pitchFamily="34" charset="0"/>
              </a:rPr>
              <a:t>Think of a disagreement you have not settled. Ask God for grace to forgive from the heart. This week, take one step towards peace, such as speaking privately and respectfully with the person or </a:t>
            </a:r>
            <a:r>
              <a:rPr lang="en-US" b="1" dirty="0" err="1">
                <a:latin typeface="Calibri" panose="020F0502020204030204" pitchFamily="34" charset="0"/>
              </a:rPr>
              <a:t>apologising</a:t>
            </a:r>
            <a:r>
              <a:rPr lang="en-US" b="1" dirty="0">
                <a:latin typeface="Calibri" panose="020F0502020204030204" pitchFamily="34" charset="0"/>
              </a:rPr>
              <a:t> for your own wrong. If you need support, speak with your pastor or leader.</a:t>
            </a:r>
          </a:p>
          <a:p>
            <a:pPr marL="0" indent="0" algn="ctr">
              <a:lnSpc>
                <a:spcPct val="100000"/>
              </a:lnSpc>
              <a:buNone/>
            </a:pPr>
            <a:endParaRPr lang="en-US" b="1" dirty="0">
              <a:latin typeface="Calibri" panose="020F0502020204030204" pitchFamily="34" charset="0"/>
            </a:endParaRPr>
          </a:p>
          <a:p>
            <a:pPr marL="0" indent="0" algn="ctr">
              <a:lnSpc>
                <a:spcPct val="100000"/>
              </a:lnSpc>
              <a:buNone/>
            </a:pPr>
            <a:r>
              <a:rPr lang="en-US" b="1" dirty="0">
                <a:solidFill>
                  <a:srgbClr val="000000"/>
                </a:solidFill>
                <a:ea typeface="+mn-lt"/>
                <a:cs typeface="+mn-lt"/>
              </a:rPr>
              <a:t>Volunteer please!</a:t>
            </a:r>
            <a:endParaRPr lang="en-US" b="1" dirty="0">
              <a:latin typeface="Calibri" panose="020F0502020204030204" pitchFamily="34" charset="0"/>
            </a:endParaRPr>
          </a:p>
          <a:p>
            <a:pPr marL="0" indent="0" algn="ctr">
              <a:lnSpc>
                <a:spcPct val="10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 Christ teaches  on forgiveness</a:t>
            </a:r>
          </a:p>
        </p:txBody>
      </p:sp>
    </p:spTree>
    <p:extLst>
      <p:ext uri="{BB962C8B-B14F-4D97-AF65-F5344CB8AC3E}">
        <p14:creationId xmlns:p14="http://schemas.microsoft.com/office/powerpoint/2010/main" val="4028661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lang="en-US" altLang="en-US" sz="4600" b="1" u="sng" dirty="0">
                <a:solidFill>
                  <a:srgbClr val="FFFFFF"/>
                </a:solidFill>
              </a:rPr>
              <a:t>40</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Jacob</a:t>
            </a:r>
            <a:r>
              <a:rPr lang="en-US" altLang="en-US" sz="4600" b="1" dirty="0">
                <a:solidFill>
                  <a:srgbClr val="FFFFFF"/>
                </a:solidFill>
              </a:rPr>
              <a:t>’s last days on earth</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dirty="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Freeform: Shape 7"/>
          <p:cNvSpPr/>
          <p:nvPr/>
        </p:nvSpPr>
        <p:spPr>
          <a:xfrm>
            <a:off x="5322419" y="1938051"/>
            <a:ext cx="6518208" cy="316921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he charged them, and said unto them, I am to be gathered unto my people: bury me with my fathers in the cave that is in the field of Ephron the Hittite</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 </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Genesis 49:29</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endParaRPr kumimoji="0" lang="en-GB" sz="2400" b="0"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3" name="Freeform: Shape 2"/>
          <p:cNvSpPr/>
          <p:nvPr/>
        </p:nvSpPr>
        <p:spPr>
          <a:xfrm>
            <a:off x="5468389" y="5107263"/>
            <a:ext cx="6263640" cy="987851"/>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a:ea typeface="+mn-ea"/>
                <a:cs typeface="+mn-cs"/>
              </a:rPr>
              <a:t>TEXT:</a:t>
            </a:r>
            <a:r>
              <a:rPr kumimoji="0" lang="en-GB" sz="2800" b="1" i="1" u="none" strike="noStrike" kern="1200" cap="none" spc="0" normalizeH="0" baseline="0" noProof="0" dirty="0">
                <a:ln>
                  <a:noFill/>
                </a:ln>
                <a:solidFill>
                  <a:prstClr val="white"/>
                </a:solidFill>
                <a:effectLst/>
                <a:uLnTx/>
                <a:uFillTx/>
                <a:latin typeface="Calibri"/>
                <a:ea typeface="+mn-ea"/>
                <a:cs typeface="+mn-cs"/>
              </a:rPr>
              <a:t>  </a:t>
            </a: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Genesis 48: 1-22; 49:1-33; </a:t>
            </a:r>
          </a:p>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fi-FI"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50:1-26</a:t>
            </a:r>
            <a:endParaRPr kumimoji="0" lang="en-US" sz="2800" b="0" i="0" u="none" strike="noStrike" kern="1200" cap="none" spc="0" normalizeH="0" baseline="0" noProof="0" dirty="0">
              <a:ln>
                <a:noFill/>
              </a:ln>
              <a:solidFill>
                <a:prstClr val="white"/>
              </a:solidFill>
              <a:effectLst/>
              <a:uLnTx/>
              <a:uFillTx/>
              <a:latin typeface="Calibri"/>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3"/>
          </a:xfrm>
        </p:spPr>
        <p:txBody>
          <a:bodyPr anchor="ctr">
            <a:noAutofit/>
          </a:bodyPr>
          <a:lstStyle/>
          <a:p>
            <a:pPr marL="0" indent="0" algn="just">
              <a:buNone/>
            </a:pPr>
            <a:r>
              <a:rPr lang="en-US" dirty="0"/>
              <a:t>Jacob’s last days reveal his faith in God’s promises and his concern for his family. Though weak in body, he adopted Joseph’s two sons, blessed his family and requested burial in Canaan. Reuben lost his birthright because of sexual sin, showing that our conduct has lasting consequences. </a:t>
            </a:r>
          </a:p>
          <a:p>
            <a:pPr marL="0" indent="0" algn="just">
              <a:buNone/>
            </a:pPr>
            <a:r>
              <a:rPr lang="en-US" dirty="0"/>
              <a:t>After Jacob’s death, Joseph reassured his brothers of his forgiveness and provided for them. He later died trusting God to bring Israel out of Egypt into the promised land. Life is brief. We must repent of sin, forgive others, fulfil our duties and remain faithful to God, ready to meet Him.</a:t>
            </a:r>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37182" y="457199"/>
            <a:ext cx="7688474" cy="6068861"/>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US" dirty="0"/>
              <a:t>God chooses in wisdom and saves by grace. We must trust His promises and obey His word.</a:t>
            </a:r>
            <a:endParaRPr lang="en-GB" dirty="0"/>
          </a:p>
          <a:p>
            <a:pPr marL="514350" indent="-514350" algn="just" eaLnBrk="0" fontAlgn="base" hangingPunct="0">
              <a:lnSpc>
                <a:spcPct val="100000"/>
              </a:lnSpc>
              <a:spcBef>
                <a:spcPct val="0"/>
              </a:spcBef>
              <a:spcAft>
                <a:spcPts val="600"/>
              </a:spcAft>
              <a:buFont typeface="+mj-lt"/>
              <a:buAutoNum type="arabicPeriod"/>
              <a:defRPr/>
            </a:pPr>
            <a:r>
              <a:rPr lang="en-US" dirty="0"/>
              <a:t>Our character and conduct matter to God. Sin can cost us blessings; we must repent and put wrongs right.</a:t>
            </a:r>
          </a:p>
          <a:p>
            <a:pPr marL="514350" indent="-514350" algn="just" eaLnBrk="0" fontAlgn="base" hangingPunct="0">
              <a:lnSpc>
                <a:spcPct val="100000"/>
              </a:lnSpc>
              <a:spcBef>
                <a:spcPct val="0"/>
              </a:spcBef>
              <a:spcAft>
                <a:spcPts val="600"/>
              </a:spcAft>
              <a:buFont typeface="+mj-lt"/>
              <a:buAutoNum type="arabicPeriod"/>
              <a:defRPr/>
            </a:pPr>
            <a:r>
              <a:rPr lang="en-US" dirty="0"/>
              <a:t>We must </a:t>
            </a:r>
            <a:r>
              <a:rPr lang="en-US" dirty="0" err="1"/>
              <a:t>honour</a:t>
            </a:r>
            <a:r>
              <a:rPr lang="en-US" dirty="0"/>
              <a:t> God in our family duties and ceremonies, comfort those who mourn and obey His commands</a:t>
            </a:r>
          </a:p>
          <a:p>
            <a:pPr marL="514350" indent="-514350" algn="just" eaLnBrk="0" fontAlgn="base" hangingPunct="0">
              <a:lnSpc>
                <a:spcPct val="100000"/>
              </a:lnSpc>
              <a:spcBef>
                <a:spcPct val="0"/>
              </a:spcBef>
              <a:spcAft>
                <a:spcPts val="600"/>
              </a:spcAft>
              <a:buFont typeface="+mj-lt"/>
              <a:buAutoNum type="arabicPeriod"/>
              <a:defRPr/>
            </a:pPr>
            <a:r>
              <a:rPr lang="en-US" dirty="0"/>
              <a:t>Joseph forgave his brothers and cared for them. We must reject revenge and show kindness.</a:t>
            </a:r>
          </a:p>
          <a:p>
            <a:pPr marL="514350" indent="-514350" algn="just" eaLnBrk="0" fontAlgn="base" hangingPunct="0">
              <a:lnSpc>
                <a:spcPct val="100000"/>
              </a:lnSpc>
              <a:spcBef>
                <a:spcPct val="0"/>
              </a:spcBef>
              <a:spcAft>
                <a:spcPts val="600"/>
              </a:spcAft>
              <a:buFont typeface="+mj-lt"/>
              <a:buAutoNum type="arabicPeriod"/>
              <a:defRPr/>
            </a:pPr>
            <a:r>
              <a:rPr lang="en-US" dirty="0"/>
              <a:t>Life is brief, but God’s promises are sure. We must live wisely and be ready to meet Him.</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KEY LESSONS IN THE STUDY OF TODAY</a:t>
            </a:r>
            <a:endPar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ea typeface="Cambria" panose="02040503050406030204" pitchFamily="18" charset="0"/>
              </a:rPr>
              <a:t>Jacob’s Last Days on Earth</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461510" y="617970"/>
            <a:ext cx="6953250" cy="3801257"/>
          </a:xfrm>
        </p:spPr>
        <p:txBody>
          <a:bodyPr anchor="ctr">
            <a:noAutofit/>
          </a:bodyPr>
          <a:lstStyle/>
          <a:p>
            <a:pPr marL="0" indent="0" algn="ctr">
              <a:buNone/>
            </a:pPr>
            <a:r>
              <a:rPr lang="en-US" b="1" dirty="0"/>
              <a:t>Jacob and Joseph died trusting God’s promises. Their example calls us to use our time wisely and remain faithful to Him. </a:t>
            </a:r>
          </a:p>
          <a:p>
            <a:pPr marL="0" indent="0" algn="ctr">
              <a:buNone/>
            </a:pPr>
            <a:r>
              <a:rPr lang="en-US" b="1" dirty="0"/>
              <a:t>We must repent of sin, fulfil our responsibilities and forgive those who wrong us. Let us set things right where we can today and live ready to meet God.</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lang="en-GB" sz="2800" b="1" dirty="0">
                <a:solidFill>
                  <a:srgbClr val="FFFFFF"/>
                </a:solidFill>
                <a:latin typeface="Cambria" panose="02040503050406030204" pitchFamily="18" charset="0"/>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191610" y="686863"/>
            <a:ext cx="7223150" cy="4047062"/>
          </a:xfrm>
        </p:spPr>
        <p:txBody>
          <a:bodyPr anchor="ctr">
            <a:noAutofit/>
          </a:bodyPr>
          <a:lstStyle/>
          <a:p>
            <a:pPr marL="0" indent="0" algn="ctr">
              <a:buNone/>
            </a:pPr>
            <a:r>
              <a:rPr lang="en-US" b="1" dirty="0"/>
              <a:t>While sharing the gospel, you meet someone who is afraid because his father cursed him after he disobeyed. Search the Scriptures for three passages you would use to guide and encourage him. Explain how each passage applies to his situation and what steps he should take. Be ready to share your findings next week.</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8188988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8CF-AE7A-D718-D60F-2C4A8087160C}"/>
              </a:ext>
            </a:extLst>
          </p:cNvPr>
          <p:cNvSpPr>
            <a:spLocks noGrp="1"/>
          </p:cNvSpPr>
          <p:nvPr>
            <p:ph type="title"/>
          </p:nvPr>
        </p:nvSpPr>
        <p:spPr/>
        <p:txBody>
          <a:bodyPr>
            <a:normAutofit fontScale="90000"/>
          </a:bodyPr>
          <a:lstStyle/>
          <a:p>
            <a:pPr algn="ctr"/>
            <a:r>
              <a:rPr lang="en-GB" sz="4000" b="1" dirty="0">
                <a:solidFill>
                  <a:schemeClr val="bg1"/>
                </a:solidFill>
                <a:latin typeface="Calibri" panose="020F0502020204030204" pitchFamily="34" charset="0"/>
              </a:rPr>
              <a:t>FASTING &amp; PRAYER  FOR THE NATIONAL CONFERENCE</a:t>
            </a:r>
            <a:br>
              <a:rPr lang="en-GB" sz="1100" b="1" dirty="0">
                <a:solidFill>
                  <a:schemeClr val="bg1"/>
                </a:solidFill>
              </a:rPr>
            </a:br>
            <a:endParaRPr lang="en-GB" dirty="0">
              <a:solidFill>
                <a:schemeClr val="bg1"/>
              </a:solidFill>
            </a:endParaRPr>
          </a:p>
        </p:txBody>
      </p:sp>
      <p:sp>
        <p:nvSpPr>
          <p:cNvPr id="3" name="Content Placeholder 2">
            <a:extLst>
              <a:ext uri="{FF2B5EF4-FFF2-40B4-BE49-F238E27FC236}">
                <a16:creationId xmlns:a16="http://schemas.microsoft.com/office/drawing/2014/main" id="{71F342D1-C234-C08E-91A5-6F89AAA85C74}"/>
              </a:ext>
            </a:extLst>
          </p:cNvPr>
          <p:cNvSpPr>
            <a:spLocks noGrp="1"/>
          </p:cNvSpPr>
          <p:nvPr>
            <p:ph idx="1"/>
          </p:nvPr>
        </p:nvSpPr>
        <p:spPr>
          <a:xfrm>
            <a:off x="907026" y="1393005"/>
            <a:ext cx="10515600" cy="5273266"/>
          </a:xfrm>
        </p:spPr>
        <p:txBody>
          <a:bodyPr>
            <a:normAutofit fontScale="77500" lnSpcReduction="20000"/>
          </a:bodyPr>
          <a:lstStyle/>
          <a:p>
            <a:pPr marL="0" indent="0">
              <a:buNone/>
            </a:pPr>
            <a:r>
              <a:rPr lang="en-GB" sz="4600" b="1" dirty="0">
                <a:solidFill>
                  <a:srgbClr val="00B050"/>
                </a:solidFill>
                <a:latin typeface="Calibri" panose="020F0502020204030204" pitchFamily="34" charset="0"/>
              </a:rPr>
              <a:t>DATE: </a:t>
            </a:r>
            <a:r>
              <a:rPr lang="en-GB" sz="4600" b="1" dirty="0">
                <a:solidFill>
                  <a:schemeClr val="accent2">
                    <a:lumMod val="60000"/>
                    <a:lumOff val="40000"/>
                  </a:schemeClr>
                </a:solidFill>
                <a:latin typeface="Calibri" panose="020F0502020204030204" pitchFamily="34" charset="0"/>
              </a:rPr>
              <a:t>October 1 – 21, 2026</a:t>
            </a:r>
          </a:p>
          <a:p>
            <a:pPr marL="0" indent="0">
              <a:buNone/>
            </a:pPr>
            <a:r>
              <a:rPr lang="en-GB" sz="4100" b="1" dirty="0">
                <a:solidFill>
                  <a:schemeClr val="bg1"/>
                </a:solidFill>
                <a:latin typeface="Calibri" panose="020F0502020204030204" pitchFamily="34" charset="0"/>
              </a:rPr>
              <a:t> </a:t>
            </a:r>
          </a:p>
          <a:p>
            <a:pPr marL="0" indent="0">
              <a:buNone/>
            </a:pPr>
            <a:r>
              <a:rPr lang="en-GB" sz="4600" b="1" u="sng" dirty="0">
                <a:solidFill>
                  <a:srgbClr val="00B050"/>
                </a:solidFill>
                <a:latin typeface="Calibri" panose="020F0502020204030204" pitchFamily="34" charset="0"/>
              </a:rPr>
              <a:t>HIGHLIGHTS</a:t>
            </a:r>
            <a:endParaRPr lang="en-GB" sz="4100" b="1" u="sng" dirty="0">
              <a:solidFill>
                <a:srgbClr val="00B050"/>
              </a:solidFill>
              <a:latin typeface="Calibri" panose="020F0502020204030204" pitchFamily="34" charset="0"/>
            </a:endParaRPr>
          </a:p>
          <a:p>
            <a:pPr>
              <a:lnSpc>
                <a:spcPct val="10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Corporate Prayer:</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Daily: </a:t>
            </a:r>
            <a:r>
              <a:rPr lang="en-GB" sz="4100" b="1" dirty="0">
                <a:solidFill>
                  <a:srgbClr val="FFFF00"/>
                </a:solidFill>
                <a:latin typeface="Calibri" panose="020F0502020204030204" pitchFamily="34" charset="0"/>
              </a:rPr>
              <a:t>12:00 – 13:00</a:t>
            </a:r>
            <a:r>
              <a:rPr lang="en-GB" sz="4100" b="1" dirty="0">
                <a:solidFill>
                  <a:schemeClr val="bg1"/>
                </a:solidFill>
                <a:latin typeface="Calibri" panose="020F0502020204030204" pitchFamily="34" charset="0"/>
              </a:rPr>
              <a:t>(except Sunday)</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Saturday 17 October: </a:t>
            </a:r>
            <a:r>
              <a:rPr lang="en-GB" sz="4100" b="1" dirty="0">
                <a:solidFill>
                  <a:srgbClr val="FFFF00"/>
                </a:solidFill>
                <a:latin typeface="Calibri" panose="020F0502020204030204" pitchFamily="34" charset="0"/>
              </a:rPr>
              <a:t>10:00AM – 13:00</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Join via National Zoom ID: </a:t>
            </a:r>
            <a:r>
              <a:rPr lang="en-GB" sz="4100" b="1" dirty="0">
                <a:solidFill>
                  <a:srgbClr val="FFFF00"/>
                </a:solidFill>
                <a:latin typeface="Calibri" panose="020F0502020204030204" pitchFamily="34" charset="0"/>
              </a:rPr>
              <a:t>795 674 627</a:t>
            </a:r>
            <a:r>
              <a:rPr lang="en-GB" sz="4100" b="1" dirty="0">
                <a:solidFill>
                  <a:schemeClr val="bg1"/>
                </a:solidFill>
                <a:latin typeface="Calibri" panose="020F0502020204030204" pitchFamily="34" charset="0"/>
              </a:rPr>
              <a:t>|| PC: </a:t>
            </a:r>
            <a:r>
              <a:rPr lang="en-GB" sz="4100" b="1" dirty="0">
                <a:solidFill>
                  <a:srgbClr val="FFFF00"/>
                </a:solidFill>
                <a:latin typeface="Calibri" panose="020F0502020204030204" pitchFamily="34" charset="0"/>
              </a:rPr>
              <a:t>100100</a:t>
            </a:r>
          </a:p>
          <a:p>
            <a:pPr>
              <a:lnSpc>
                <a:spcPct val="12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Personal Prayer: </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Sundays (</a:t>
            </a:r>
            <a:r>
              <a:rPr lang="en-GB" sz="4100" b="1" dirty="0">
                <a:solidFill>
                  <a:srgbClr val="FFFF00"/>
                </a:solidFill>
                <a:latin typeface="Calibri" panose="020F0502020204030204" pitchFamily="34" charset="0"/>
              </a:rPr>
              <a:t>11th, and 18th October</a:t>
            </a:r>
            <a:r>
              <a:rPr lang="en-GB" sz="4100" b="1" dirty="0">
                <a:solidFill>
                  <a:schemeClr val="bg1"/>
                </a:solidFill>
                <a:latin typeface="Calibri" panose="020F0502020204030204" pitchFamily="34" charset="0"/>
              </a:rPr>
              <a:t>)</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There will be prayer bulletin for each Sunday</a:t>
            </a:r>
          </a:p>
          <a:p>
            <a:pPr marL="914400" lvl="2" indent="0">
              <a:lnSpc>
                <a:spcPct val="100000"/>
              </a:lnSpc>
              <a:spcBef>
                <a:spcPts val="300"/>
              </a:spcBef>
              <a:spcAft>
                <a:spcPts val="300"/>
              </a:spcAft>
              <a:buNone/>
            </a:pPr>
            <a:endParaRPr lang="en-GB" sz="3500" b="1" dirty="0">
              <a:solidFill>
                <a:srgbClr val="FFFF00"/>
              </a:solidFill>
              <a:latin typeface="Calibri" panose="020F0502020204030204" pitchFamily="34" charset="0"/>
            </a:endParaRPr>
          </a:p>
          <a:p>
            <a:pPr marL="0" indent="0">
              <a:buNone/>
            </a:pPr>
            <a:endParaRPr lang="en-GB" dirty="0">
              <a:solidFill>
                <a:schemeClr val="bg1"/>
              </a:solidFill>
            </a:endParaRPr>
          </a:p>
        </p:txBody>
      </p:sp>
    </p:spTree>
    <p:extLst>
      <p:ext uri="{BB962C8B-B14F-4D97-AF65-F5344CB8AC3E}">
        <p14:creationId xmlns:p14="http://schemas.microsoft.com/office/powerpoint/2010/main" val="2126182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fontScale="90000"/>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41</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Israel’s</a:t>
            </a:r>
            <a:br>
              <a:rPr lang="en-GB" altLang="en-US" sz="4800" b="1" dirty="0">
                <a:solidFill>
                  <a:srgbClr val="FFFFFF"/>
                </a:solidFill>
              </a:rPr>
            </a:br>
            <a:r>
              <a:rPr lang="en-GB" altLang="en-US" sz="4800" b="1" dirty="0">
                <a:solidFill>
                  <a:srgbClr val="FFFFFF"/>
                </a:solidFill>
              </a:rPr>
              <a:t>multiplication</a:t>
            </a:r>
            <a:br>
              <a:rPr lang="en-GB" altLang="en-US" sz="4800" b="1" dirty="0">
                <a:solidFill>
                  <a:srgbClr val="FFFFFF"/>
                </a:solidFill>
              </a:rPr>
            </a:br>
            <a:r>
              <a:rPr lang="en-GB" altLang="en-US" sz="4800" b="1" dirty="0">
                <a:solidFill>
                  <a:srgbClr val="FFFFFF"/>
                </a:solidFill>
              </a:rPr>
              <a:t>and oppression in Egypt</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But the more they afflicted them, the more they multiplied and grew. And they were grieved because of the children of Israel” (</a:t>
            </a:r>
            <a:r>
              <a:rPr kumimoji="0" lang="en-GB"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Exodus 1:12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4717624"/>
            <a:ext cx="6398029" cy="98785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Exodus 1:1-22</a:t>
            </a: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ADC9894-CCB7-27A3-669C-0CDAA8247762}"/>
            </a:ext>
          </a:extLst>
        </p:cNvPr>
        <p:cNvGrpSpPr/>
        <p:nvPr/>
      </p:nvGrpSpPr>
      <p:grpSpPr>
        <a:xfrm>
          <a:off x="0" y="0"/>
          <a:ext cx="0" cy="0"/>
          <a:chOff x="0" y="0"/>
          <a:chExt cx="0" cy="0"/>
        </a:xfrm>
      </p:grpSpPr>
      <p:pic>
        <p:nvPicPr>
          <p:cNvPr id="3" name="Picture 2" descr="Logo&#10;&#10;Description automatically generated">
            <a:extLst>
              <a:ext uri="{FF2B5EF4-FFF2-40B4-BE49-F238E27FC236}">
                <a16:creationId xmlns:a16="http://schemas.microsoft.com/office/drawing/2014/main" id="{F8A5BEC6-8B60-E85A-C915-9B5FCC0F2B8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98695" y="0"/>
            <a:ext cx="1555653" cy="1425341"/>
          </a:xfrm>
          <a:prstGeom prst="rect">
            <a:avLst/>
          </a:prstGeom>
        </p:spPr>
      </p:pic>
      <p:sp>
        <p:nvSpPr>
          <p:cNvPr id="6" name="TextBox 5">
            <a:extLst>
              <a:ext uri="{FF2B5EF4-FFF2-40B4-BE49-F238E27FC236}">
                <a16:creationId xmlns:a16="http://schemas.microsoft.com/office/drawing/2014/main" id="{B33A11D6-702F-C33C-EB5F-BFA51B6A6BB6}"/>
              </a:ext>
            </a:extLst>
          </p:cNvPr>
          <p:cNvSpPr txBox="1"/>
          <p:nvPr/>
        </p:nvSpPr>
        <p:spPr>
          <a:xfrm>
            <a:off x="1927123" y="289966"/>
            <a:ext cx="81876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sng" strike="noStrike" kern="1200" cap="none" spc="0" normalizeH="0" baseline="0" noProof="0" dirty="0">
                <a:ln>
                  <a:noFill/>
                </a:ln>
                <a:solidFill>
                  <a:srgbClr val="FFFFFF"/>
                </a:solidFill>
                <a:effectLst/>
                <a:uLnTx/>
                <a:uFillTx/>
                <a:latin typeface="Calibri Light" panose="020F0302020204030204"/>
                <a:ea typeface="+mn-ea"/>
                <a:cs typeface="+mn-cs"/>
              </a:rPr>
              <a:t>NATIONAL COMBINED SERVICE</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73B85BBE-FB13-118A-CFC3-1BBD9956F5D8}"/>
              </a:ext>
            </a:extLst>
          </p:cNvPr>
          <p:cNvSpPr txBox="1"/>
          <p:nvPr/>
        </p:nvSpPr>
        <p:spPr>
          <a:xfrm>
            <a:off x="1039621" y="1912572"/>
            <a:ext cx="919316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a:ea typeface="+mn-ea"/>
                <a:cs typeface="+mn-cs"/>
              </a:rPr>
              <a:t>Date: </a:t>
            </a: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Next Sunday, 18 October 2026 </a:t>
            </a:r>
            <a:endParaRPr kumimoji="0" lang="en-GB"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D93489BA-3571-AD0F-34E5-5D652ADC1180}"/>
              </a:ext>
            </a:extLst>
          </p:cNvPr>
          <p:cNvSpPr txBox="1"/>
          <p:nvPr/>
        </p:nvSpPr>
        <p:spPr>
          <a:xfrm>
            <a:off x="1039621" y="2876576"/>
            <a:ext cx="6096000"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Calibri" panose="020F0502020204030204"/>
                <a:ea typeface="+mn-ea"/>
                <a:cs typeface="+mn-cs"/>
              </a:rPr>
              <a:t>Date: </a:t>
            </a: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9:40am </a:t>
            </a:r>
            <a:endParaRPr kumimoji="0" lang="en-GB"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21894CC5-BC5D-F133-4E41-975DA6F10D2F}"/>
              </a:ext>
            </a:extLst>
          </p:cNvPr>
          <p:cNvSpPr txBox="1"/>
          <p:nvPr/>
        </p:nvSpPr>
        <p:spPr>
          <a:xfrm>
            <a:off x="1809135" y="5787677"/>
            <a:ext cx="10245213" cy="52322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800" i="1" dirty="0">
                <a:solidFill>
                  <a:srgbClr val="55E978"/>
                </a:solidFill>
                <a:latin typeface="Calibri" panose="020F0502020204030204"/>
              </a:rPr>
              <a:t>C</a:t>
            </a:r>
            <a:r>
              <a:rPr kumimoji="0" lang="en-GB" sz="2800" b="0" i="1" u="none" strike="noStrike" kern="1200" cap="none" spc="0" normalizeH="0" baseline="0" noProof="0" dirty="0" err="1">
                <a:ln>
                  <a:noFill/>
                </a:ln>
                <a:solidFill>
                  <a:srgbClr val="55E978"/>
                </a:solidFill>
                <a:effectLst/>
                <a:uLnTx/>
                <a:uFillTx/>
                <a:latin typeface="Calibri" panose="020F0502020204030204"/>
                <a:ea typeface="+mn-ea"/>
                <a:cs typeface="+mn-cs"/>
              </a:rPr>
              <a:t>ome</a:t>
            </a:r>
            <a:r>
              <a:rPr kumimoji="0" lang="en-GB" sz="2800" b="0" i="1" u="none" strike="noStrike" kern="1200" cap="none" spc="0" normalizeH="0" baseline="0" noProof="0" dirty="0">
                <a:ln>
                  <a:noFill/>
                </a:ln>
                <a:solidFill>
                  <a:srgbClr val="55E978"/>
                </a:solidFill>
                <a:effectLst/>
                <a:uLnTx/>
                <a:uFillTx/>
                <a:latin typeface="Calibri" panose="020F0502020204030204"/>
                <a:ea typeface="+mn-ea"/>
                <a:cs typeface="+mn-cs"/>
              </a:rPr>
              <a:t> thou with us, and the Lord will do you good !</a:t>
            </a:r>
            <a:endParaRPr kumimoji="0" lang="en-GB" sz="4400" b="0" i="1" u="none" strike="noStrike" kern="1200" cap="none" spc="0" normalizeH="0" baseline="0" noProof="0" dirty="0">
              <a:ln>
                <a:noFill/>
              </a:ln>
              <a:solidFill>
                <a:srgbClr val="55E978"/>
              </a:solidFill>
              <a:effectLst/>
              <a:uLnTx/>
              <a:uFillTx/>
              <a:latin typeface="Calibri" panose="020F0502020204030204"/>
              <a:ea typeface="+mn-ea"/>
              <a:cs typeface="+mn-cs"/>
            </a:endParaRPr>
          </a:p>
        </p:txBody>
      </p:sp>
      <p:sp>
        <p:nvSpPr>
          <p:cNvPr id="18" name="TextBox 17">
            <a:extLst>
              <a:ext uri="{FF2B5EF4-FFF2-40B4-BE49-F238E27FC236}">
                <a16:creationId xmlns:a16="http://schemas.microsoft.com/office/drawing/2014/main" id="{11F91645-366A-FD25-4878-43D7094474FF}"/>
              </a:ext>
            </a:extLst>
          </p:cNvPr>
          <p:cNvSpPr txBox="1"/>
          <p:nvPr/>
        </p:nvSpPr>
        <p:spPr>
          <a:xfrm>
            <a:off x="1039621" y="3897932"/>
            <a:ext cx="7524276" cy="120032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panose="020F0502020204030204"/>
                <a:ea typeface="+mn-ea"/>
                <a:cs typeface="+mn-cs"/>
              </a:rPr>
              <a:t>Aim: </a:t>
            </a:r>
            <a:r>
              <a:rPr kumimoji="0" lang="en-US" sz="36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Mobilisation for the Divine   	   	Redesign Conference  </a:t>
            </a:r>
            <a:endParaRPr kumimoji="0" lang="en-GB" sz="3600" b="0"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5053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220723" y="3136282"/>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2 Peter 1:1-10</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61) 2 Peter 001">
            <a:hlinkClick r:id="" action="ppaction://media"/>
            <a:extLst>
              <a:ext uri="{FF2B5EF4-FFF2-40B4-BE49-F238E27FC236}">
                <a16:creationId xmlns:a16="http://schemas.microsoft.com/office/drawing/2014/main" id="{D379E82B-8422-E4F4-415B-61CC7777AFF6}"/>
              </a:ext>
            </a:extLst>
          </p:cNvPr>
          <p:cNvPicPr>
            <a:picLocks noChangeAspect="1"/>
          </p:cNvPicPr>
          <p:nvPr>
            <a:audioFile r:link="rId1"/>
            <p:extLst>
              <p:ext uri="{DAA4B4D4-6D71-4841-9C94-3DE7FCFB9230}">
                <p14:media xmlns:p14="http://schemas.microsoft.com/office/powerpoint/2010/main" r:embed="rId2">
                  <p14:trim st="2220" end="95877.1428"/>
                </p14:media>
              </p:ext>
            </p:extLst>
          </p:nvPr>
        </p:nvPicPr>
        <p:blipFill>
          <a:blip r:embed="rId7"/>
          <a:stretch>
            <a:fillRect/>
          </a:stretch>
        </p:blipFill>
        <p:spPr>
          <a:xfrm>
            <a:off x="5852318" y="3864464"/>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05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179:</a:t>
            </a:r>
            <a:r>
              <a:rPr lang="en-US" sz="7200" b="1" dirty="0">
                <a:solidFill>
                  <a:schemeClr val="bg1"/>
                </a:solidFill>
                <a:effectLst>
                  <a:outerShdw blurRad="38100" dist="38100" dir="2700000" algn="tl">
                    <a:srgbClr val="000000">
                      <a:alpha val="43137"/>
                    </a:srgbClr>
                  </a:outerShdw>
                </a:effectLst>
              </a:rPr>
              <a:t> HIGHER GROUND</a:t>
            </a:r>
          </a:p>
        </p:txBody>
      </p:sp>
    </p:spTree>
    <p:extLst>
      <p:ext uri="{BB962C8B-B14F-4D97-AF65-F5344CB8AC3E}">
        <p14:creationId xmlns:p14="http://schemas.microsoft.com/office/powerpoint/2010/main" val="33740404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GB" b="1" u="sng" dirty="0">
                <a:solidFill>
                  <a:schemeClr val="bg1"/>
                </a:solidFill>
                <a:latin typeface="Arial" panose="020B0604020202020204" pitchFamily="34" charset="0"/>
                <a:cs typeface="Arial" panose="020B0604020202020204" pitchFamily="34" charset="0"/>
              </a:rPr>
              <a:t>HIGHER GROUND [GHS 179]</a:t>
            </a:r>
            <a:endParaRPr lang="en-US" b="1" u="sng" dirty="0">
              <a:solidFill>
                <a:schemeClr val="bg1"/>
              </a:solidFill>
              <a:latin typeface="Arial" panose="020B0604020202020204" pitchFamily="34" charset="0"/>
              <a:cs typeface="Arial" panose="020B0604020202020204" pitchFamily="34" charset="0"/>
            </a:endParaRP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pressing on the upward way,</a:t>
              </a:r>
            </a:p>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New heights I’m gaining everyday;</a:t>
              </a:r>
            </a:p>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Still praying as I onward bound,</a:t>
              </a:r>
            </a:p>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29860063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 land;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higher plane than I have found,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35699575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4062651"/>
            <a:chOff x="257130" y="1719391"/>
            <a:chExt cx="10547818" cy="4062651"/>
          </a:xfrm>
        </p:grpSpPr>
        <p:sp>
          <p:nvSpPr>
            <p:cNvPr id="14339" name="TextBox 1"/>
            <p:cNvSpPr txBox="1">
              <a:spLocks noChangeArrowheads="1"/>
            </p:cNvSpPr>
            <p:nvPr/>
          </p:nvSpPr>
          <p:spPr bwMode="auto">
            <a:xfrm>
              <a:off x="907147" y="1719391"/>
              <a:ext cx="9897801" cy="406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heart has no desire to stay</a:t>
              </a:r>
            </a:p>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Where doubts arise, and fears dismay;</a:t>
              </a:r>
            </a:p>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Tho</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some may dwell where these abound,</a:t>
              </a:r>
            </a:p>
            <a:p>
              <a:pPr marL="0" marR="0" lvl="0" indent="0" algn="l" defTabSz="914400" rtl="0" eaLnBrk="1" fontAlgn="base"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pray’r</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my aim is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3128065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 land;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higher plane than I have found,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8173310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want to live above the world,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Satan’s darts at me are hurled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still I’ll pray till </a:t>
              </a:r>
              <a:r>
                <a:rPr kumimoji="0" lang="en-US"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a:t>
              </a: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I’ve found: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lead me on to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53035359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 land;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higher plane than I have found,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Tree>
    <p:extLst>
      <p:ext uri="{BB962C8B-B14F-4D97-AF65-F5344CB8AC3E}">
        <p14:creationId xmlns:p14="http://schemas.microsoft.com/office/powerpoint/2010/main" val="2563968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a:bodyPr>
          <a:lstStyle/>
          <a:p>
            <a:pPr algn="ctr">
              <a:defRPr/>
            </a:pPr>
            <a:r>
              <a:rPr lang="en-US" b="1" u="sng" dirty="0">
                <a:solidFill>
                  <a:schemeClr val="bg1"/>
                </a:solidFill>
                <a:latin typeface="Arial" panose="020B0604020202020204" pitchFamily="34" charset="0"/>
                <a:cs typeface="Arial" panose="020B0604020202020204" pitchFamily="34" charset="0"/>
              </a:rPr>
              <a:t>HIGHER GROUND [GHS 179]</a:t>
            </a:r>
          </a:p>
        </p:txBody>
      </p:sp>
      <p:grpSp>
        <p:nvGrpSpPr>
          <p:cNvPr id="3" name="Group 2"/>
          <p:cNvGrpSpPr/>
          <p:nvPr/>
        </p:nvGrpSpPr>
        <p:grpSpPr>
          <a:xfrm>
            <a:off x="243372" y="1656012"/>
            <a:ext cx="11948629" cy="3262432"/>
            <a:chOff x="257130" y="1719391"/>
            <a:chExt cx="10547818" cy="3262432"/>
          </a:xfrm>
        </p:grpSpPr>
        <p:sp>
          <p:nvSpPr>
            <p:cNvPr id="14339" name="TextBox 1"/>
            <p:cNvSpPr txBox="1">
              <a:spLocks noChangeArrowheads="1"/>
            </p:cNvSpPr>
            <p:nvPr/>
          </p:nvSpPr>
          <p:spPr bwMode="auto">
            <a:xfrm>
              <a:off x="907147" y="1719391"/>
              <a:ext cx="9897801"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 want to scale the utmost height,</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catch a gleam of glory bright;</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faith has caught the joyful sound,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song of saints on higher ground.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8657000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TextBox 1"/>
          <p:cNvSpPr txBox="1">
            <a:spLocks noChangeArrowheads="1"/>
          </p:cNvSpPr>
          <p:nvPr/>
        </p:nvSpPr>
        <p:spPr bwMode="auto">
          <a:xfrm>
            <a:off x="914400" y="1391295"/>
            <a:ext cx="11135360"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lift me up, and let me stand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faith on heaven’s table land;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 higher plane than I have found,</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altLang="en-US" sz="4400" b="1" i="1"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plant my feet on higher ground.</a:t>
            </a:r>
          </a:p>
        </p:txBody>
      </p:sp>
      <p:sp>
        <p:nvSpPr>
          <p:cNvPr id="3" name="Oval 2">
            <a:extLst>
              <a:ext uri="{FF2B5EF4-FFF2-40B4-BE49-F238E27FC236}">
                <a16:creationId xmlns:a16="http://schemas.microsoft.com/office/drawing/2014/main" id="{8B3B6C6F-E45B-4B97-A127-D521432ACEB1}"/>
              </a:ext>
            </a:extLst>
          </p:cNvPr>
          <p:cNvSpPr/>
          <p:nvPr/>
        </p:nvSpPr>
        <p:spPr>
          <a:xfrm>
            <a:off x="8668139" y="5523722"/>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5904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buNone/>
            </a:pPr>
            <a:r>
              <a:rPr lang="en-GB" sz="6600" b="1" i="0" u="none" strike="noStrike" baseline="0" dirty="0">
                <a:solidFill>
                  <a:srgbClr val="000000"/>
                </a:solidFill>
                <a:latin typeface="Calibri" panose="020F0502020204030204" pitchFamily="34" charset="0"/>
              </a:rPr>
              <a:t>MEASURING GROWTH AND MAKING IMPACT</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58873</TotalTime>
  <Words>1589</Words>
  <Application>Microsoft Office PowerPoint</Application>
  <PresentationFormat>Widescreen</PresentationFormat>
  <Paragraphs>229</Paragraphs>
  <Slides>45</Slides>
  <Notes>20</Notes>
  <HiddenSlides>0</HiddenSlides>
  <MMClips>1</MMClips>
  <ScaleCrop>false</ScaleCrop>
  <HeadingPairs>
    <vt:vector size="6" baseType="variant">
      <vt:variant>
        <vt:lpstr>Fonts Used</vt:lpstr>
      </vt:variant>
      <vt:variant>
        <vt:i4>11</vt:i4>
      </vt:variant>
      <vt:variant>
        <vt:lpstr>Theme</vt:lpstr>
      </vt:variant>
      <vt:variant>
        <vt:i4>7</vt:i4>
      </vt:variant>
      <vt:variant>
        <vt:lpstr>Slide Titles</vt:lpstr>
      </vt:variant>
      <vt:variant>
        <vt:i4>45</vt:i4>
      </vt:variant>
    </vt:vector>
  </HeadingPairs>
  <TitlesOfParts>
    <vt:vector size="63" baseType="lpstr">
      <vt:lpstr>ADLaM Display</vt:lpstr>
      <vt:lpstr>Aptos</vt:lpstr>
      <vt:lpstr>Arial</vt:lpstr>
      <vt:lpstr>Bell MT</vt:lpstr>
      <vt:lpstr>Calibri</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ONLY REMEMBERED [GHS 251]</vt:lpstr>
      <vt:lpstr>PowerPoint Presentation</vt:lpstr>
      <vt:lpstr>ONLY REMEMBERED [GHS 251]</vt:lpstr>
      <vt:lpstr>PowerPoint Presentation</vt:lpstr>
      <vt:lpstr>ONLY REMEMBERED [GHS 251]</vt:lpstr>
      <vt:lpstr>PowerPoint Presentation</vt:lpstr>
      <vt:lpstr>ONLY REMEMBERED [GHS 251]</vt:lpstr>
      <vt:lpstr>PowerPoint Presentation</vt:lpstr>
      <vt:lpstr>SEARCH THE SCRIPTURES</vt:lpstr>
      <vt:lpstr>REVIEW OF THE ASSIGNMENT FROM LAST STUDY</vt:lpstr>
      <vt:lpstr> LESSON 40:   Jacob’s last days on earth</vt:lpstr>
      <vt:lpstr>INTRODUCTION</vt:lpstr>
      <vt:lpstr>Jacob’s Last Days on Earth</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FASTING &amp; PRAYER  FOR THE NATIONAL CONFERENCE </vt:lpstr>
      <vt:lpstr>  LESSON 41:  Israel’s multiplication and oppression in Egypt</vt:lpstr>
      <vt:lpstr>PowerPoint Presentation</vt:lpstr>
      <vt:lpstr>PowerPoint Presentation</vt:lpstr>
      <vt:lpstr>PowerPoint Presentation</vt:lpstr>
      <vt:lpstr>PowerPoint Presentation</vt:lpstr>
      <vt:lpstr>HYMN</vt:lpstr>
      <vt:lpstr>HIGHER GROUND [GHS 179]</vt:lpstr>
      <vt:lpstr>PowerPoint Presentation</vt:lpstr>
      <vt:lpstr>HIGHER GROUND [GHS 179]</vt:lpstr>
      <vt:lpstr>PowerPoint Presentation</vt:lpstr>
      <vt:lpstr>HIGHER GROUND [GHS 179]</vt:lpstr>
      <vt:lpstr>PowerPoint Presentation</vt:lpstr>
      <vt:lpstr>HIGHER GROUND [GHS 179]</vt:lpstr>
      <vt:lpstr>PowerPoint Presentation</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1518</cp:revision>
  <dcterms:created xsi:type="dcterms:W3CDTF">2023-01-06T14:44:39Z</dcterms:created>
  <dcterms:modified xsi:type="dcterms:W3CDTF">2026-10-07T17:36:25Z</dcterms:modified>
</cp:coreProperties>
</file>